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3/3/2016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3/3/2016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3/3/2016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7890112" cy="9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Τίτλος"/>
          <p:cNvSpPr txBox="1">
            <a:spLocks/>
          </p:cNvSpPr>
          <p:nvPr/>
        </p:nvSpPr>
        <p:spPr>
          <a:xfrm>
            <a:off x="0" y="6353944"/>
            <a:ext cx="2674640" cy="504056"/>
          </a:xfrm>
          <a:prstGeom prst="rect">
            <a:avLst/>
          </a:prstGeom>
          <a:noFill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www.ylikonet.gr</a:t>
            </a:r>
            <a:r>
              <a:rPr kumimoji="0" lang="el-GR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77809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400" i="1" dirty="0" smtClean="0">
                <a:solidFill>
                  <a:srgbClr val="FF0000"/>
                </a:solidFill>
              </a:rPr>
              <a:t>Ιδανικό ρευστό.</a:t>
            </a:r>
            <a:endParaRPr lang="el-GR" sz="2400" i="1" dirty="0">
              <a:solidFill>
                <a:srgbClr val="FF0000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2195735" y="2996952"/>
          <a:ext cx="4545047" cy="1368152"/>
        </p:xfrm>
        <a:graphic>
          <a:graphicData uri="http://schemas.openxmlformats.org/presentationml/2006/ole">
            <p:oleObj spid="_x0000_s20481" name="Visio" r:id="rId3" imgW="1870353" imgH="557926" progId="Visio.Drawing.11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555875" y="1268413"/>
          <a:ext cx="3613150" cy="1512887"/>
        </p:xfrm>
        <a:graphic>
          <a:graphicData uri="http://schemas.openxmlformats.org/presentationml/2006/ole">
            <p:oleObj spid="_x0000_s20483" name="Visio" r:id="rId4" imgW="1749171" imgH="730885" progId="Visio.Drawing.11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3131840" y="4797152"/>
            <a:ext cx="2908168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Η ροή δεν είναι μόνιμη.</a:t>
            </a:r>
            <a:endParaRPr lang="el-GR" dirty="0"/>
          </a:p>
        </p:txBody>
      </p:sp>
      <p:sp>
        <p:nvSpPr>
          <p:cNvPr id="7" name="2 - Τίτλος"/>
          <p:cNvSpPr txBox="1">
            <a:spLocks/>
          </p:cNvSpPr>
          <p:nvPr/>
        </p:nvSpPr>
        <p:spPr>
          <a:xfrm>
            <a:off x="0" y="6353944"/>
            <a:ext cx="2674640" cy="504056"/>
          </a:xfrm>
          <a:prstGeom prst="rect">
            <a:avLst/>
          </a:prstGeom>
          <a:noFill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www.ylikonet.gr</a:t>
            </a:r>
            <a:r>
              <a:rPr kumimoji="0" lang="el-GR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77809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400" i="1" dirty="0" smtClean="0">
                <a:solidFill>
                  <a:srgbClr val="FF0000"/>
                </a:solidFill>
              </a:rPr>
              <a:t>Πραγματικό ρευστό.</a:t>
            </a:r>
            <a:endParaRPr lang="el-GR" sz="2400" i="1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2195735" y="2996952"/>
          <a:ext cx="4545047" cy="1368152"/>
        </p:xfrm>
        <a:graphic>
          <a:graphicData uri="http://schemas.openxmlformats.org/presentationml/2006/ole">
            <p:oleObj spid="_x0000_s23554" name="Visio" r:id="rId3" imgW="1870329" imgH="558165" progId="Visio.Drawing.11">
              <p:embed/>
            </p:oleObj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2555875" y="1268413"/>
          <a:ext cx="3613150" cy="1512887"/>
        </p:xfrm>
        <a:graphic>
          <a:graphicData uri="http://schemas.openxmlformats.org/presentationml/2006/ole">
            <p:oleObj spid="_x0000_s23555" name="Visio" r:id="rId4" imgW="1749171" imgH="730885" progId="Visio.Drawing.11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1907704" y="4797152"/>
            <a:ext cx="6250429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Η ροή μπορεί να είναι μόνιμη, αν ΣF=0 ή μη μόνιμη.</a:t>
            </a:r>
            <a:endParaRPr lang="el-GR" dirty="0"/>
          </a:p>
        </p:txBody>
      </p:sp>
      <p:sp>
        <p:nvSpPr>
          <p:cNvPr id="9" name="2 - Τίτλος"/>
          <p:cNvSpPr txBox="1">
            <a:spLocks/>
          </p:cNvSpPr>
          <p:nvPr/>
        </p:nvSpPr>
        <p:spPr>
          <a:xfrm>
            <a:off x="0" y="6353944"/>
            <a:ext cx="2674640" cy="504056"/>
          </a:xfrm>
          <a:prstGeom prst="rect">
            <a:avLst/>
          </a:prstGeom>
          <a:noFill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www.ylikonet.gr</a:t>
            </a:r>
            <a:r>
              <a:rPr kumimoji="0" lang="el-GR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85010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400" i="1" dirty="0" smtClean="0">
                <a:solidFill>
                  <a:srgbClr val="FF0000"/>
                </a:solidFill>
              </a:rPr>
              <a:t>Τι είναι και τι δεν είναι η πίεση;  2.</a:t>
            </a:r>
            <a:endParaRPr lang="el-GR" sz="2400" i="1" dirty="0">
              <a:solidFill>
                <a:srgbClr val="FF0000"/>
              </a:solidFill>
            </a:endParaRPr>
          </a:p>
        </p:txBody>
      </p:sp>
      <p:sp>
        <p:nvSpPr>
          <p:cNvPr id="5" name="2 - Τίτλος"/>
          <p:cNvSpPr txBox="1">
            <a:spLocks/>
          </p:cNvSpPr>
          <p:nvPr/>
        </p:nvSpPr>
        <p:spPr>
          <a:xfrm>
            <a:off x="611560" y="2204864"/>
            <a:ext cx="3873624" cy="648072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el-GR" sz="2400" b="1" i="1" dirty="0" smtClean="0">
                <a:solidFill>
                  <a:srgbClr val="FF0000"/>
                </a:solidFill>
              </a:rPr>
              <a:t>Η πίεση είναι ενέργεια;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51520" y="3140968"/>
          <a:ext cx="3960440" cy="2219763"/>
        </p:xfrm>
        <a:graphic>
          <a:graphicData uri="http://schemas.openxmlformats.org/presentationml/2006/ole">
            <p:oleObj spid="_x0000_s24579" name="Visio" r:id="rId3" imgW="2367534" imgH="1324610" progId="Visio.Drawing.11">
              <p:embed/>
            </p:oleObj>
          </a:graphicData>
        </a:graphic>
      </p:graphicFrame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4427984" y="3212976"/>
          <a:ext cx="4320480" cy="2168153"/>
        </p:xfrm>
        <a:graphic>
          <a:graphicData uri="http://schemas.openxmlformats.org/presentationml/2006/ole">
            <p:oleObj spid="_x0000_s24581" name="Visio" r:id="rId4" imgW="2740914" imgH="1371282" progId="Visio.Drawing.11">
              <p:embed/>
            </p:oleObj>
          </a:graphicData>
        </a:graphic>
      </p:graphicFrame>
      <p:sp>
        <p:nvSpPr>
          <p:cNvPr id="15" name="14 - TextBox"/>
          <p:cNvSpPr txBox="1"/>
          <p:nvPr/>
        </p:nvSpPr>
        <p:spPr>
          <a:xfrm>
            <a:off x="899592" y="1484784"/>
            <a:ext cx="280831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</a:rPr>
              <a:t>Εξίσωση </a:t>
            </a:r>
            <a:r>
              <a:rPr lang="en-US" b="1" i="1" dirty="0" smtClean="0">
                <a:solidFill>
                  <a:srgbClr val="FF0000"/>
                </a:solidFill>
              </a:rPr>
              <a:t>Bernoulli</a:t>
            </a:r>
            <a:r>
              <a:rPr lang="el-GR" b="1" i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4139952" y="1340768"/>
          <a:ext cx="2880320" cy="720080"/>
        </p:xfrm>
        <a:graphic>
          <a:graphicData uri="http://schemas.openxmlformats.org/presentationml/2006/ole">
            <p:oleObj spid="_x0000_s24583" name="Εξίσωση" r:id="rId5" imgW="1562100" imgH="393700" progId="Equation.3">
              <p:embed/>
            </p:oleObj>
          </a:graphicData>
        </a:graphic>
      </p:graphicFrame>
      <p:sp>
        <p:nvSpPr>
          <p:cNvPr id="12" name="2 - Τίτλος"/>
          <p:cNvSpPr txBox="1">
            <a:spLocks/>
          </p:cNvSpPr>
          <p:nvPr/>
        </p:nvSpPr>
        <p:spPr>
          <a:xfrm>
            <a:off x="0" y="6353944"/>
            <a:ext cx="2674640" cy="504056"/>
          </a:xfrm>
          <a:prstGeom prst="rect">
            <a:avLst/>
          </a:prstGeom>
          <a:noFill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www.ylikonet.gr</a:t>
            </a:r>
            <a:r>
              <a:rPr kumimoji="0" lang="el-GR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 txBox="1">
            <a:spLocks/>
          </p:cNvSpPr>
          <p:nvPr/>
        </p:nvSpPr>
        <p:spPr>
          <a:xfrm>
            <a:off x="457200" y="274638"/>
            <a:ext cx="4546848" cy="562074"/>
          </a:xfrm>
          <a:prstGeom prst="rect">
            <a:avLst/>
          </a:prstGeom>
          <a:solidFill>
            <a:srgbClr val="FFFF00"/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Η πίεση και η ταχύτητα.</a:t>
            </a:r>
            <a:endParaRPr kumimoji="0" lang="el-GR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323528" y="3068960"/>
          <a:ext cx="3664761" cy="1944216"/>
        </p:xfrm>
        <a:graphic>
          <a:graphicData uri="http://schemas.openxmlformats.org/presentationml/2006/ole">
            <p:oleObj spid="_x0000_s26625" name="Visio" r:id="rId3" imgW="2029587" imgH="1075690" progId="Visio.Drawing.11">
              <p:embed/>
            </p:oleObj>
          </a:graphicData>
        </a:graphic>
      </p:graphicFrame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499992" y="3140968"/>
          <a:ext cx="4154519" cy="1872208"/>
        </p:xfrm>
        <a:graphic>
          <a:graphicData uri="http://schemas.openxmlformats.org/presentationml/2006/ole">
            <p:oleObj spid="_x0000_s26627" name="Visio" r:id="rId4" imgW="2217039" imgH="1003617" progId="Visio.Drawing.11">
              <p:embed/>
            </p:oleObj>
          </a:graphicData>
        </a:graphic>
      </p:graphicFrame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4644008" y="5445224"/>
          <a:ext cx="3744416" cy="936104"/>
        </p:xfrm>
        <a:graphic>
          <a:graphicData uri="http://schemas.openxmlformats.org/presentationml/2006/ole">
            <p:oleObj spid="_x0000_s26629" name="Εξίσωση" r:id="rId5" imgW="1562100" imgH="393700" progId="Equation.3">
              <p:embed/>
            </p:oleObj>
          </a:graphicData>
        </a:graphic>
      </p:graphicFrame>
      <p:sp>
        <p:nvSpPr>
          <p:cNvPr id="12" name="2 - Τίτλος"/>
          <p:cNvSpPr txBox="1">
            <a:spLocks/>
          </p:cNvSpPr>
          <p:nvPr/>
        </p:nvSpPr>
        <p:spPr>
          <a:xfrm>
            <a:off x="0" y="6353944"/>
            <a:ext cx="2674640" cy="504056"/>
          </a:xfrm>
          <a:prstGeom prst="rect">
            <a:avLst/>
          </a:prstGeom>
          <a:noFill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www.ylikonet.gr</a:t>
            </a:r>
            <a:r>
              <a:rPr kumimoji="0" lang="el-GR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467544" y="980728"/>
          <a:ext cx="3528392" cy="1700621"/>
        </p:xfrm>
        <a:graphic>
          <a:graphicData uri="http://schemas.openxmlformats.org/presentationml/2006/ole">
            <p:oleObj spid="_x0000_s26630" name="Visio" r:id="rId6" imgW="2119884" imgH="1019492" progId="Visio.Drawing.11">
              <p:embed/>
            </p:oleObj>
          </a:graphicData>
        </a:graphic>
      </p:graphicFrame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4427984" y="980728"/>
          <a:ext cx="3792197" cy="1656184"/>
        </p:xfrm>
        <a:graphic>
          <a:graphicData uri="http://schemas.openxmlformats.org/presentationml/2006/ole">
            <p:oleObj spid="_x0000_s26632" name="Visio" r:id="rId7" imgW="2332863" imgH="101949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subSp spid="_x0000_s2662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5">
                                            <p:subSp spid="_x0000_s26625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5">
                                            <p:subSp spid="_x0000_s26625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subSp spid="_x0000_s2662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subSp spid="_x0000_s26627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subSp spid="_x0000_s26627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subSp spid="_x0000_s2662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629">
                                            <p:subSp spid="_x0000_s26629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 txBox="1">
            <a:spLocks/>
          </p:cNvSpPr>
          <p:nvPr/>
        </p:nvSpPr>
        <p:spPr>
          <a:xfrm>
            <a:off x="457200" y="274638"/>
            <a:ext cx="4546848" cy="562074"/>
          </a:xfrm>
          <a:prstGeom prst="rect">
            <a:avLst/>
          </a:prstGeom>
          <a:solidFill>
            <a:srgbClr val="FFFF00"/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Η πίεση και η ταχύτητα.</a:t>
            </a:r>
            <a:endParaRPr kumimoji="0" lang="el-GR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- Τίτλος"/>
          <p:cNvSpPr txBox="1">
            <a:spLocks/>
          </p:cNvSpPr>
          <p:nvPr/>
        </p:nvSpPr>
        <p:spPr>
          <a:xfrm>
            <a:off x="0" y="6353944"/>
            <a:ext cx="2674640" cy="504056"/>
          </a:xfrm>
          <a:prstGeom prst="rect">
            <a:avLst/>
          </a:prstGeom>
          <a:noFill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www.ylikonet.gr</a:t>
            </a:r>
            <a:r>
              <a:rPr kumimoji="0" lang="el-GR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29908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556792"/>
            <a:ext cx="2457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2942" y="2420888"/>
            <a:ext cx="2457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077072"/>
            <a:ext cx="20002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149080"/>
            <a:ext cx="20002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 txBox="1">
            <a:spLocks/>
          </p:cNvSpPr>
          <p:nvPr/>
        </p:nvSpPr>
        <p:spPr>
          <a:xfrm>
            <a:off x="457200" y="274638"/>
            <a:ext cx="4546848" cy="562074"/>
          </a:xfrm>
          <a:prstGeom prst="rect">
            <a:avLst/>
          </a:prstGeom>
          <a:solidFill>
            <a:srgbClr val="FFFF00"/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Η πίεση και η ταχύτητα.</a:t>
            </a:r>
            <a:endParaRPr kumimoji="0" lang="el-GR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- Τίτλος"/>
          <p:cNvSpPr txBox="1">
            <a:spLocks/>
          </p:cNvSpPr>
          <p:nvPr/>
        </p:nvSpPr>
        <p:spPr>
          <a:xfrm>
            <a:off x="4932040" y="1052736"/>
            <a:ext cx="3384376" cy="56207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i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Και όχι βέβαια…</a:t>
            </a:r>
            <a:endParaRPr kumimoji="0" lang="el-GR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251520" y="2204864"/>
          <a:ext cx="4473848" cy="1872208"/>
        </p:xfrm>
        <a:graphic>
          <a:graphicData uri="http://schemas.openxmlformats.org/presentationml/2006/ole">
            <p:oleObj spid="_x0000_s27649" name="Visio" r:id="rId3" imgW="1749171" imgH="730885" progId="Visio.Drawing.11">
              <p:embed/>
            </p:oleObj>
          </a:graphicData>
        </a:graphic>
      </p:graphicFrame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932040" y="2204864"/>
          <a:ext cx="3888432" cy="1944216"/>
        </p:xfrm>
        <a:graphic>
          <a:graphicData uri="http://schemas.openxmlformats.org/presentationml/2006/ole">
            <p:oleObj spid="_x0000_s27651" name="Visio" r:id="rId4" imgW="1503045" imgH="748982" progId="Visio.Drawing.11">
              <p:embed/>
            </p:oleObj>
          </a:graphicData>
        </a:graphic>
      </p:graphicFrame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" name="2 - Τίτλος"/>
          <p:cNvSpPr txBox="1">
            <a:spLocks/>
          </p:cNvSpPr>
          <p:nvPr/>
        </p:nvSpPr>
        <p:spPr>
          <a:xfrm>
            <a:off x="2699792" y="4941168"/>
            <a:ext cx="1296144" cy="56207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i="1" noProof="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Ενώ…</a:t>
            </a:r>
            <a:endParaRPr kumimoji="0" lang="el-GR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2 - Τίτλος"/>
          <p:cNvSpPr txBox="1">
            <a:spLocks/>
          </p:cNvSpPr>
          <p:nvPr/>
        </p:nvSpPr>
        <p:spPr>
          <a:xfrm>
            <a:off x="0" y="6353944"/>
            <a:ext cx="2674640" cy="504056"/>
          </a:xfrm>
          <a:prstGeom prst="rect">
            <a:avLst/>
          </a:prstGeom>
          <a:noFill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www.ylikonet.gr</a:t>
            </a:r>
            <a:r>
              <a:rPr kumimoji="0" lang="el-GR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4283968" y="4437112"/>
          <a:ext cx="4504302" cy="1944216"/>
        </p:xfrm>
        <a:graphic>
          <a:graphicData uri="http://schemas.openxmlformats.org/presentationml/2006/ole">
            <p:oleObj spid="_x0000_s27654" name="Visio" r:id="rId5" imgW="3557016" imgH="153193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subSp spid="_x0000_s2764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9">
                                            <p:subSp spid="_x0000_s27649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9">
                                            <p:subSp spid="_x0000_s27649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subSp spid="_x0000_s2765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subSp spid="_x0000_s27651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subSp spid="_x0000_s27651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229600" cy="11430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l-GR" i="1" dirty="0" smtClean="0">
                <a:solidFill>
                  <a:srgbClr val="FF0000"/>
                </a:solidFill>
              </a:rPr>
              <a:t>Σας ευχαριστώ που με ακούσατε.</a:t>
            </a:r>
            <a:endParaRPr lang="el-GR" i="1" dirty="0">
              <a:solidFill>
                <a:srgbClr val="FF0000"/>
              </a:solidFill>
            </a:endParaRPr>
          </a:p>
        </p:txBody>
      </p:sp>
      <p:sp>
        <p:nvSpPr>
          <p:cNvPr id="4" name="2 - Τίτλος"/>
          <p:cNvSpPr txBox="1">
            <a:spLocks/>
          </p:cNvSpPr>
          <p:nvPr/>
        </p:nvSpPr>
        <p:spPr>
          <a:xfrm>
            <a:off x="0" y="6353944"/>
            <a:ext cx="2674640" cy="504056"/>
          </a:xfrm>
          <a:prstGeom prst="rect">
            <a:avLst/>
          </a:prstGeom>
          <a:noFill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www.ylikonet.gr</a:t>
            </a:r>
            <a:r>
              <a:rPr kumimoji="0" lang="el-GR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l-GR" i="1" dirty="0" smtClean="0">
                <a:solidFill>
                  <a:srgbClr val="FF0000"/>
                </a:solidFill>
              </a:rPr>
              <a:t>Οι τρεις φυσικές καταστάσεις</a:t>
            </a:r>
            <a:endParaRPr lang="el-GR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1772816"/>
            <a:ext cx="8820472" cy="77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3528" y="2636912"/>
          <a:ext cx="2160240" cy="3429659"/>
        </p:xfrm>
        <a:graphic>
          <a:graphicData uri="http://schemas.openxmlformats.org/presentationml/2006/ole">
            <p:oleObj spid="_x0000_s1027" name="Visio" r:id="rId4" imgW="1846707" imgH="2937828" progId="Visio.Drawing.11">
              <p:embed/>
            </p:oleObj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131840" y="2850503"/>
          <a:ext cx="2505782" cy="2522713"/>
        </p:xfrm>
        <a:graphic>
          <a:graphicData uri="http://schemas.openxmlformats.org/presentationml/2006/ole">
            <p:oleObj spid="_x0000_s1029" name="Visio" r:id="rId5" imgW="1415034" imgH="1419860" progId="Visio.Drawing.11">
              <p:embed/>
            </p:oleObj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6084168" y="3501008"/>
          <a:ext cx="2517254" cy="1872208"/>
        </p:xfrm>
        <a:graphic>
          <a:graphicData uri="http://schemas.openxmlformats.org/presentationml/2006/ole">
            <p:oleObj spid="_x0000_s1031" name="Visio" r:id="rId6" imgW="1523619" imgH="1131888" progId="Visio.Drawing.11">
              <p:embed/>
            </p:oleObj>
          </a:graphicData>
        </a:graphic>
      </p:graphicFrame>
      <p:sp>
        <p:nvSpPr>
          <p:cNvPr id="10" name="2 - Τίτλος"/>
          <p:cNvSpPr txBox="1">
            <a:spLocks/>
          </p:cNvSpPr>
          <p:nvPr/>
        </p:nvSpPr>
        <p:spPr>
          <a:xfrm>
            <a:off x="0" y="6353944"/>
            <a:ext cx="2674640" cy="504056"/>
          </a:xfrm>
          <a:prstGeom prst="rect">
            <a:avLst/>
          </a:prstGeom>
          <a:noFill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www.ylikonet.gr</a:t>
            </a:r>
            <a:r>
              <a:rPr kumimoji="0" lang="el-GR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400" i="1" dirty="0" smtClean="0">
                <a:solidFill>
                  <a:srgbClr val="FF0000"/>
                </a:solidFill>
              </a:rPr>
              <a:t>Τι είναι και τι δεν είναι η πίεση;  1.</a:t>
            </a:r>
            <a:endParaRPr lang="el-GR" sz="2400" i="1" dirty="0">
              <a:solidFill>
                <a:srgbClr val="FF0000"/>
              </a:solidFill>
            </a:endParaRPr>
          </a:p>
        </p:txBody>
      </p:sp>
      <p:sp>
        <p:nvSpPr>
          <p:cNvPr id="5" name="2 - Τίτλος"/>
          <p:cNvSpPr txBox="1">
            <a:spLocks/>
          </p:cNvSpPr>
          <p:nvPr/>
        </p:nvSpPr>
        <p:spPr>
          <a:xfrm>
            <a:off x="914400" y="1628800"/>
            <a:ext cx="3009528" cy="936104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1.Ιδανικό αέριο.</a:t>
            </a:r>
            <a:endParaRPr kumimoji="0" lang="el-GR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7 - Ομάδα"/>
          <p:cNvGrpSpPr/>
          <p:nvPr/>
        </p:nvGrpSpPr>
        <p:grpSpPr>
          <a:xfrm>
            <a:off x="6444208" y="3429000"/>
            <a:ext cx="2448272" cy="1368152"/>
            <a:chOff x="6444208" y="3429000"/>
            <a:chExt cx="2448272" cy="1368152"/>
          </a:xfrm>
        </p:grpSpPr>
        <p:sp>
          <p:nvSpPr>
            <p:cNvPr id="6" name="2 - Τίτλος"/>
            <p:cNvSpPr txBox="1">
              <a:spLocks/>
            </p:cNvSpPr>
            <p:nvPr/>
          </p:nvSpPr>
          <p:spPr>
            <a:xfrm>
              <a:off x="6876256" y="3429000"/>
              <a:ext cx="1728192" cy="720080"/>
            </a:xfrm>
            <a:prstGeom prst="rect">
              <a:avLst/>
            </a:prstGeom>
          </p:spPr>
          <p:txBody>
            <a:bodyPr vert="horz" rtlCol="0" anchor="ctr">
              <a:normAutofit fontScale="97500"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Στην Γη;</a:t>
              </a:r>
              <a:endPara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7" name="2 - Τίτλος"/>
            <p:cNvSpPr txBox="1">
              <a:spLocks/>
            </p:cNvSpPr>
            <p:nvPr/>
          </p:nvSpPr>
          <p:spPr>
            <a:xfrm>
              <a:off x="6444208" y="4077072"/>
              <a:ext cx="2448272" cy="720080"/>
            </a:xfrm>
            <a:prstGeom prst="rect">
              <a:avLst/>
            </a:prstGeom>
          </p:spPr>
          <p:txBody>
            <a:bodyPr vert="horz" rtlCol="0" anchor="ctr">
              <a:normAutofit fontScale="97500"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Στο διάστημα;</a:t>
              </a:r>
              <a:endPara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971600" y="2708920"/>
          <a:ext cx="5002306" cy="2592288"/>
        </p:xfrm>
        <a:graphic>
          <a:graphicData uri="http://schemas.openxmlformats.org/presentationml/2006/ole">
            <p:oleObj spid="_x0000_s4097" name="Visio" r:id="rId3" imgW="2350770" imgH="1223962" progId="Visio.Drawing.11">
              <p:embed/>
            </p:oleObj>
          </a:graphicData>
        </a:graphic>
      </p:graphicFrame>
      <p:sp>
        <p:nvSpPr>
          <p:cNvPr id="9" name="2 - Τίτλος"/>
          <p:cNvSpPr txBox="1">
            <a:spLocks/>
          </p:cNvSpPr>
          <p:nvPr/>
        </p:nvSpPr>
        <p:spPr>
          <a:xfrm>
            <a:off x="0" y="6353944"/>
            <a:ext cx="2674640" cy="504056"/>
          </a:xfrm>
          <a:prstGeom prst="rect">
            <a:avLst/>
          </a:prstGeom>
          <a:noFill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www.ylikonet.gr</a:t>
            </a:r>
            <a:r>
              <a:rPr kumimoji="0" lang="el-GR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99412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400" i="1" dirty="0" smtClean="0">
                <a:solidFill>
                  <a:srgbClr val="FF0000"/>
                </a:solidFill>
              </a:rPr>
              <a:t>2.Η πίεση στα υγρά:</a:t>
            </a:r>
            <a:endParaRPr lang="el-GR" sz="2400" i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204864"/>
            <a:ext cx="504827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611560" y="1700808"/>
          <a:ext cx="2771800" cy="3308277"/>
        </p:xfrm>
        <a:graphic>
          <a:graphicData uri="http://schemas.openxmlformats.org/presentationml/2006/ole">
            <p:oleObj spid="_x0000_s3073" name="Visio" r:id="rId4" imgW="1474851" imgH="1762760" progId="Visio.Drawing.11">
              <p:embed/>
            </p:oleObj>
          </a:graphicData>
        </a:graphic>
      </p:graphicFrame>
      <p:sp>
        <p:nvSpPr>
          <p:cNvPr id="6" name="2 - Τίτλος"/>
          <p:cNvSpPr txBox="1">
            <a:spLocks/>
          </p:cNvSpPr>
          <p:nvPr/>
        </p:nvSpPr>
        <p:spPr>
          <a:xfrm>
            <a:off x="0" y="6353944"/>
            <a:ext cx="2674640" cy="504056"/>
          </a:xfrm>
          <a:prstGeom prst="rect">
            <a:avLst/>
          </a:prstGeom>
          <a:noFill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www.ylikonet.gr</a:t>
            </a:r>
            <a:r>
              <a:rPr kumimoji="0" lang="el-GR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1835696" y="764704"/>
          <a:ext cx="2448272" cy="2922131"/>
        </p:xfrm>
        <a:graphic>
          <a:graphicData uri="http://schemas.openxmlformats.org/presentationml/2006/ole">
            <p:oleObj spid="_x0000_s2049" name="Visio" r:id="rId3" imgW="1474851" imgH="1762760" progId="Visio.Drawing.11">
              <p:embed/>
            </p:oleObj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6012160" y="5780782"/>
            <a:ext cx="3131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 smtClean="0">
                <a:solidFill>
                  <a:srgbClr val="FF0000"/>
                </a:solidFill>
              </a:rPr>
              <a:t>p</a:t>
            </a:r>
            <a:r>
              <a:rPr lang="el-GR" sz="3200" b="1" i="1" baseline="-25000" dirty="0" smtClean="0">
                <a:solidFill>
                  <a:srgbClr val="FF0000"/>
                </a:solidFill>
              </a:rPr>
              <a:t>2</a:t>
            </a:r>
            <a:r>
              <a:rPr lang="el-GR" sz="3200" b="1" i="1" dirty="0" smtClean="0">
                <a:solidFill>
                  <a:srgbClr val="FF0000"/>
                </a:solidFill>
              </a:rPr>
              <a:t>-p</a:t>
            </a:r>
            <a:r>
              <a:rPr lang="el-GR" sz="3200" b="1" i="1" baseline="-25000" dirty="0" smtClean="0">
                <a:solidFill>
                  <a:srgbClr val="FF0000"/>
                </a:solidFill>
              </a:rPr>
              <a:t>1</a:t>
            </a:r>
            <a:r>
              <a:rPr lang="el-GR" sz="3200" b="1" i="1" dirty="0" smtClean="0">
                <a:solidFill>
                  <a:srgbClr val="FF0000"/>
                </a:solidFill>
              </a:rPr>
              <a:t>=ρgh.</a:t>
            </a:r>
          </a:p>
          <a:p>
            <a:endParaRPr lang="el-GR" sz="3200" b="1" i="1" dirty="0">
              <a:solidFill>
                <a:srgbClr val="FF0000"/>
              </a:solidFill>
            </a:endParaRPr>
          </a:p>
        </p:txBody>
      </p:sp>
      <p:sp>
        <p:nvSpPr>
          <p:cNvPr id="14" name="2 - Τίτλος"/>
          <p:cNvSpPr txBox="1">
            <a:spLocks/>
          </p:cNvSpPr>
          <p:nvPr/>
        </p:nvSpPr>
        <p:spPr>
          <a:xfrm>
            <a:off x="0" y="6353944"/>
            <a:ext cx="2674640" cy="504056"/>
          </a:xfrm>
          <a:prstGeom prst="rect">
            <a:avLst/>
          </a:prstGeom>
          <a:noFill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www.ylikonet.gr</a:t>
            </a:r>
            <a:r>
              <a:rPr kumimoji="0" lang="el-GR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6300192" y="1196752"/>
          <a:ext cx="1584176" cy="2086093"/>
        </p:xfrm>
        <a:graphic>
          <a:graphicData uri="http://schemas.openxmlformats.org/presentationml/2006/ole">
            <p:oleObj spid="_x0000_s2054" name="Visio" r:id="rId4" imgW="964692" imgH="1264285" progId="Visio.Drawing.11">
              <p:embed/>
            </p:oleObj>
          </a:graphicData>
        </a:graphic>
      </p:graphicFrame>
      <p:sp>
        <p:nvSpPr>
          <p:cNvPr id="18" name="2 - Τίτλος"/>
          <p:cNvSpPr txBox="1">
            <a:spLocks/>
          </p:cNvSpPr>
          <p:nvPr/>
        </p:nvSpPr>
        <p:spPr>
          <a:xfrm>
            <a:off x="1187624" y="144016"/>
            <a:ext cx="7704856" cy="548680"/>
          </a:xfrm>
          <a:prstGeom prst="rect">
            <a:avLst/>
          </a:prstGeom>
          <a:solidFill>
            <a:srgbClr val="FFFF00"/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i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Πού οφείλεται;   </a:t>
            </a:r>
            <a:r>
              <a:rPr lang="el-GR" b="1" i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Υδροστατική- εξωτερική πίεση</a:t>
            </a:r>
            <a:r>
              <a:rPr kumimoji="0" lang="el-GR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611560" y="4149080"/>
          <a:ext cx="1483990" cy="1483990"/>
        </p:xfrm>
        <a:graphic>
          <a:graphicData uri="http://schemas.openxmlformats.org/presentationml/2006/ole">
            <p:oleObj spid="_x0000_s2056" name="Visio" r:id="rId5" imgW="847344" imgH="847408" progId="Visio.Drawing.11">
              <p:embed/>
            </p:oleObj>
          </a:graphicData>
        </a:graphic>
      </p:graphicFrame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2555776" y="4149080"/>
          <a:ext cx="1440160" cy="1440160"/>
        </p:xfrm>
        <a:graphic>
          <a:graphicData uri="http://schemas.openxmlformats.org/presentationml/2006/ole">
            <p:oleObj spid="_x0000_s2058" name="Visio" r:id="rId6" imgW="847344" imgH="847408" progId="Visio.Drawing.11">
              <p:embed/>
            </p:oleObj>
          </a:graphicData>
        </a:graphic>
      </p:graphicFrame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4499992" y="4145286"/>
          <a:ext cx="1368152" cy="1368152"/>
        </p:xfrm>
        <a:graphic>
          <a:graphicData uri="http://schemas.openxmlformats.org/presentationml/2006/ole">
            <p:oleObj spid="_x0000_s2060" name="Visio" r:id="rId7" imgW="847344" imgH="847408" progId="Visio.Drawing.11">
              <p:embed/>
            </p:oleObj>
          </a:graphicData>
        </a:graphic>
      </p:graphicFrame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6228184" y="3801042"/>
          <a:ext cx="1368152" cy="1716190"/>
        </p:xfrm>
        <a:graphic>
          <a:graphicData uri="http://schemas.openxmlformats.org/presentationml/2006/ole">
            <p:oleObj spid="_x0000_s2062" name="Visio" r:id="rId8" imgW="847344" imgH="106584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subSp spid="_x0000_s205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subSp spid="_x0000_s2054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subSp spid="_x0000_s2054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85010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H</a:t>
            </a:r>
            <a:r>
              <a:rPr lang="el-GR" sz="2400" i="1" dirty="0" smtClean="0">
                <a:solidFill>
                  <a:srgbClr val="FF0000"/>
                </a:solidFill>
              </a:rPr>
              <a:t> αρχή του </a:t>
            </a:r>
            <a:r>
              <a:rPr lang="en-US" sz="2400" i="1" dirty="0" smtClean="0">
                <a:solidFill>
                  <a:srgbClr val="FF0000"/>
                </a:solidFill>
              </a:rPr>
              <a:t>Pascal</a:t>
            </a:r>
            <a:endParaRPr lang="el-GR" sz="2400" i="1" dirty="0">
              <a:solidFill>
                <a:srgbClr val="FF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395536" y="1916832"/>
          <a:ext cx="8455797" cy="3456384"/>
        </p:xfrm>
        <a:graphic>
          <a:graphicData uri="http://schemas.openxmlformats.org/presentationml/2006/ole">
            <p:oleObj spid="_x0000_s18433" name="Visio" r:id="rId3" imgW="3918204" imgH="1593532" progId="Visio.Drawing.11">
              <p:embed/>
            </p:oleObj>
          </a:graphicData>
        </a:graphic>
      </p:graphicFrame>
      <p:sp>
        <p:nvSpPr>
          <p:cNvPr id="5" name="2 - Τίτλος"/>
          <p:cNvSpPr txBox="1">
            <a:spLocks/>
          </p:cNvSpPr>
          <p:nvPr/>
        </p:nvSpPr>
        <p:spPr>
          <a:xfrm>
            <a:off x="0" y="6353944"/>
            <a:ext cx="2674640" cy="504056"/>
          </a:xfrm>
          <a:prstGeom prst="rect">
            <a:avLst/>
          </a:prstGeom>
          <a:noFill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www.ylikonet.gr</a:t>
            </a:r>
            <a:r>
              <a:rPr kumimoji="0" lang="el-GR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77809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400" i="1" dirty="0" smtClean="0">
                <a:solidFill>
                  <a:srgbClr val="FF0000"/>
                </a:solidFill>
              </a:rPr>
              <a:t>Και στο πιεστήριο;</a:t>
            </a:r>
            <a:endParaRPr lang="el-GR" sz="2400" i="1" dirty="0">
              <a:solidFill>
                <a:srgbClr val="FF0000"/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539552" y="1700807"/>
          <a:ext cx="3168352" cy="2345403"/>
        </p:xfrm>
        <a:graphic>
          <a:graphicData uri="http://schemas.openxmlformats.org/presentationml/2006/ole">
            <p:oleObj spid="_x0000_s19457" name="Visio" r:id="rId3" imgW="1467537" imgH="1090079" progId="Visio.Drawing.11">
              <p:embed/>
            </p:oleObj>
          </a:graphicData>
        </a:graphic>
      </p:graphicFrame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5104"/>
            <a:ext cx="3842171" cy="98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4860032" y="1700808"/>
          <a:ext cx="3744416" cy="2407124"/>
        </p:xfrm>
        <a:graphic>
          <a:graphicData uri="http://schemas.openxmlformats.org/presentationml/2006/ole">
            <p:oleObj spid="_x0000_s19460" name="Visio" r:id="rId5" imgW="1478280" imgH="947738" progId="Visio.Drawing.11">
              <p:embed/>
            </p:oleObj>
          </a:graphicData>
        </a:graphic>
      </p:graphicFrame>
      <p:sp>
        <p:nvSpPr>
          <p:cNvPr id="9" name="2 - Τίτλος"/>
          <p:cNvSpPr txBox="1">
            <a:spLocks/>
          </p:cNvSpPr>
          <p:nvPr/>
        </p:nvSpPr>
        <p:spPr>
          <a:xfrm>
            <a:off x="0" y="6353944"/>
            <a:ext cx="2674640" cy="504056"/>
          </a:xfrm>
          <a:prstGeom prst="rect">
            <a:avLst/>
          </a:prstGeom>
          <a:noFill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www.ylikonet.gr</a:t>
            </a:r>
            <a:r>
              <a:rPr kumimoji="0" lang="el-GR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5436096" y="4437112"/>
          <a:ext cx="2592289" cy="607568"/>
        </p:xfrm>
        <a:graphic>
          <a:graphicData uri="http://schemas.openxmlformats.org/presentationml/2006/ole">
            <p:oleObj spid="_x0000_s19461" name="Εξίσωση" r:id="rId6" imgW="901309" imgH="21580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subSp spid="_x0000_s1945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>
                                            <p:subSp spid="_x0000_s19457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>
                                            <p:subSp spid="_x0000_s19457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subSp spid="_x0000_s1946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>
                                            <p:subSp spid="_x0000_s19460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>
                                            <p:subSp spid="_x0000_s19460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77809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400" i="1" dirty="0" smtClean="0">
                <a:solidFill>
                  <a:srgbClr val="FF0000"/>
                </a:solidFill>
              </a:rPr>
              <a:t>Και 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l-GR" sz="2400" i="1" dirty="0" smtClean="0">
                <a:solidFill>
                  <a:srgbClr val="FF0000"/>
                </a:solidFill>
              </a:rPr>
              <a:t>αν έχουμε  κλειστό δοχείο;</a:t>
            </a:r>
            <a:endParaRPr lang="el-GR" sz="2400" i="1" dirty="0">
              <a:solidFill>
                <a:srgbClr val="FF00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5292080" y="1268760"/>
          <a:ext cx="3133396" cy="1944216"/>
        </p:xfrm>
        <a:graphic>
          <a:graphicData uri="http://schemas.openxmlformats.org/presentationml/2006/ole">
            <p:oleObj spid="_x0000_s22529" name="Visio" r:id="rId3" imgW="1576197" imgH="982980" progId="Visio.Drawing.11">
              <p:embed/>
            </p:oleObj>
          </a:graphicData>
        </a:graphic>
      </p:graphicFrame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7584" y="1412776"/>
          <a:ext cx="2664296" cy="2017812"/>
        </p:xfrm>
        <a:graphic>
          <a:graphicData uri="http://schemas.openxmlformats.org/presentationml/2006/ole">
            <p:oleObj spid="_x0000_s22530" name="Visio" r:id="rId4" imgW="1291590" imgH="982980" progId="Visio.Drawing.11">
              <p:embed/>
            </p:oleObj>
          </a:graphicData>
        </a:graphic>
      </p:graphicFrame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3717033"/>
            <a:ext cx="3960440" cy="91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- Τίτλος"/>
          <p:cNvSpPr txBox="1">
            <a:spLocks/>
          </p:cNvSpPr>
          <p:nvPr/>
        </p:nvSpPr>
        <p:spPr>
          <a:xfrm>
            <a:off x="0" y="6353944"/>
            <a:ext cx="2674640" cy="504056"/>
          </a:xfrm>
          <a:prstGeom prst="rect">
            <a:avLst/>
          </a:prstGeom>
          <a:noFill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www.ylikonet.gr</a:t>
            </a:r>
            <a:r>
              <a:rPr kumimoji="0" lang="el-GR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501008"/>
            <a:ext cx="35909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70609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400" i="1" dirty="0" smtClean="0">
                <a:solidFill>
                  <a:srgbClr val="FF0000"/>
                </a:solidFill>
              </a:rPr>
              <a:t>Υδροδυναμική.</a:t>
            </a:r>
            <a:endParaRPr lang="el-GR" sz="2400" i="1" dirty="0">
              <a:solidFill>
                <a:srgbClr val="FF0000"/>
              </a:solidFill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2555776" y="1268760"/>
          <a:ext cx="3613492" cy="1512168"/>
        </p:xfrm>
        <a:graphic>
          <a:graphicData uri="http://schemas.openxmlformats.org/presentationml/2006/ole">
            <p:oleObj spid="_x0000_s21505" name="Visio" r:id="rId3" imgW="1749171" imgH="730885" progId="Visio.Drawing.11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1187624" y="3068960"/>
            <a:ext cx="384271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Τι ροή δείχνει;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 Είναι ιδανικό ρευστό;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 Είναι πραγματικό ρευστό;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1331640" y="4509120"/>
            <a:ext cx="684842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l-GR" dirty="0" smtClean="0"/>
              <a:t>Η ροή είναι στρωτή ή </a:t>
            </a:r>
            <a:r>
              <a:rPr lang="el-GR" dirty="0" err="1" smtClean="0"/>
              <a:t>στρωματική</a:t>
            </a:r>
            <a:r>
              <a:rPr lang="el-GR" dirty="0" smtClean="0"/>
              <a:t>. Σε στρώματα.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3059832" y="4149080"/>
            <a:ext cx="384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Δεν μιλάμε για τυρβώδη ροή….</a:t>
            </a:r>
          </a:p>
          <a:p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1179957" y="5013176"/>
            <a:ext cx="684842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dirty="0" smtClean="0"/>
              <a:t>«μόνιμη» (</a:t>
            </a:r>
            <a:r>
              <a:rPr lang="el-GR" dirty="0" err="1" smtClean="0"/>
              <a:t>steady</a:t>
            </a:r>
            <a:r>
              <a:rPr lang="el-GR" dirty="0" smtClean="0"/>
              <a:t> </a:t>
            </a:r>
            <a:r>
              <a:rPr lang="el-GR" dirty="0" err="1" smtClean="0"/>
              <a:t>flow</a:t>
            </a:r>
            <a:r>
              <a:rPr lang="el-GR" dirty="0" smtClean="0"/>
              <a:t>) ροή.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dirty="0" smtClean="0"/>
              <a:t>«στρωτή» (</a:t>
            </a:r>
            <a:r>
              <a:rPr lang="el-GR" dirty="0" err="1" smtClean="0"/>
              <a:t>laminar</a:t>
            </a:r>
            <a:r>
              <a:rPr lang="el-GR" dirty="0" smtClean="0"/>
              <a:t> </a:t>
            </a:r>
            <a:r>
              <a:rPr lang="el-GR" dirty="0" err="1" smtClean="0"/>
              <a:t>flow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11" name="2 - Τίτλος"/>
          <p:cNvSpPr txBox="1">
            <a:spLocks/>
          </p:cNvSpPr>
          <p:nvPr/>
        </p:nvSpPr>
        <p:spPr>
          <a:xfrm>
            <a:off x="0" y="6353944"/>
            <a:ext cx="2674640" cy="504056"/>
          </a:xfrm>
          <a:prstGeom prst="rect">
            <a:avLst/>
          </a:prstGeom>
          <a:noFill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www.ylikonet.gr</a:t>
            </a:r>
            <a:r>
              <a:rPr kumimoji="0" lang="el-GR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265</TotalTime>
  <Words>189</Words>
  <Application>Microsoft Office PowerPoint</Application>
  <PresentationFormat>Προβολή στην οθόνη (4:3)</PresentationFormat>
  <Paragraphs>48</Paragraphs>
  <Slides>16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4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Concourse</vt:lpstr>
      <vt:lpstr>Visio</vt:lpstr>
      <vt:lpstr>Microsoft Visio Drawing</vt:lpstr>
      <vt:lpstr>Εξίσωση</vt:lpstr>
      <vt:lpstr>Microsoft Equation 3.0</vt:lpstr>
      <vt:lpstr>Διαφάνεια 1</vt:lpstr>
      <vt:lpstr>Οι τρεις φυσικές καταστάσεις</vt:lpstr>
      <vt:lpstr>Τι είναι και τι δεν είναι η πίεση;  1.</vt:lpstr>
      <vt:lpstr>2.Η πίεση στα υγρά:</vt:lpstr>
      <vt:lpstr>Διαφάνεια 5</vt:lpstr>
      <vt:lpstr>H αρχή του Pascal</vt:lpstr>
      <vt:lpstr>Και στο πιεστήριο;</vt:lpstr>
      <vt:lpstr>Και  αν έχουμε  κλειστό δοχείο;</vt:lpstr>
      <vt:lpstr>Υδροδυναμική.</vt:lpstr>
      <vt:lpstr>Ιδανικό ρευστό.</vt:lpstr>
      <vt:lpstr>Πραγματικό ρευστό.</vt:lpstr>
      <vt:lpstr>Τι είναι και τι δεν είναι η πίεση;  2.</vt:lpstr>
      <vt:lpstr>Διαφάνεια 13</vt:lpstr>
      <vt:lpstr>Διαφάνεια 14</vt:lpstr>
      <vt:lpstr>Διαφάνεια 15</vt:lpstr>
      <vt:lpstr>Σας ευχαριστώ που με ακούσατε.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Διονύσης</dc:creator>
  <cp:lastModifiedBy>Διονύσης</cp:lastModifiedBy>
  <cp:revision>19</cp:revision>
  <dcterms:created xsi:type="dcterms:W3CDTF">2016-02-19T15:59:21Z</dcterms:created>
  <dcterms:modified xsi:type="dcterms:W3CDTF">2016-03-03T18:15:11Z</dcterms:modified>
</cp:coreProperties>
</file>