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0"/>
  </p:notesMasterIdLst>
  <p:sldIdLst>
    <p:sldId id="262" r:id="rId2"/>
    <p:sldId id="263" r:id="rId3"/>
    <p:sldId id="335" r:id="rId4"/>
    <p:sldId id="323" r:id="rId5"/>
    <p:sldId id="264" r:id="rId6"/>
    <p:sldId id="302" r:id="rId7"/>
    <p:sldId id="303" r:id="rId8"/>
    <p:sldId id="305" r:id="rId9"/>
    <p:sldId id="304" r:id="rId10"/>
    <p:sldId id="328" r:id="rId11"/>
    <p:sldId id="281" r:id="rId12"/>
    <p:sldId id="306" r:id="rId13"/>
    <p:sldId id="280" r:id="rId14"/>
    <p:sldId id="325" r:id="rId15"/>
    <p:sldId id="311" r:id="rId16"/>
    <p:sldId id="339" r:id="rId17"/>
    <p:sldId id="340" r:id="rId18"/>
    <p:sldId id="324" r:id="rId19"/>
    <p:sldId id="266" r:id="rId20"/>
    <p:sldId id="267" r:id="rId21"/>
    <p:sldId id="351" r:id="rId22"/>
    <p:sldId id="270" r:id="rId23"/>
    <p:sldId id="282" r:id="rId24"/>
    <p:sldId id="283" r:id="rId25"/>
    <p:sldId id="274" r:id="rId26"/>
    <p:sldId id="309" r:id="rId27"/>
    <p:sldId id="308" r:id="rId28"/>
    <p:sldId id="356" r:id="rId29"/>
    <p:sldId id="286" r:id="rId30"/>
    <p:sldId id="288" r:id="rId31"/>
    <p:sldId id="291" r:id="rId32"/>
    <p:sldId id="293" r:id="rId33"/>
    <p:sldId id="337" r:id="rId34"/>
    <p:sldId id="338" r:id="rId35"/>
    <p:sldId id="289" r:id="rId36"/>
    <p:sldId id="275" r:id="rId37"/>
    <p:sldId id="290" r:id="rId38"/>
    <p:sldId id="277" r:id="rId39"/>
    <p:sldId id="278" r:id="rId40"/>
    <p:sldId id="279" r:id="rId41"/>
    <p:sldId id="330" r:id="rId42"/>
    <p:sldId id="344" r:id="rId43"/>
    <p:sldId id="353" r:id="rId44"/>
    <p:sldId id="334" r:id="rId45"/>
    <p:sldId id="331" r:id="rId46"/>
    <p:sldId id="332" r:id="rId47"/>
    <p:sldId id="315" r:id="rId48"/>
    <p:sldId id="352" r:id="rId49"/>
    <p:sldId id="347" r:id="rId50"/>
    <p:sldId id="333" r:id="rId51"/>
    <p:sldId id="317" r:id="rId52"/>
    <p:sldId id="354" r:id="rId53"/>
    <p:sldId id="318" r:id="rId54"/>
    <p:sldId id="355" r:id="rId55"/>
    <p:sldId id="300" r:id="rId56"/>
    <p:sldId id="327" r:id="rId57"/>
    <p:sldId id="336" r:id="rId58"/>
    <p:sldId id="294"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580" autoAdjust="0"/>
  </p:normalViewPr>
  <p:slideViewPr>
    <p:cSldViewPr>
      <p:cViewPr varScale="1">
        <p:scale>
          <a:sx n="64" d="100"/>
          <a:sy n="64" d="100"/>
        </p:scale>
        <p:origin x="1200" y="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790804-88C5-4495-BED2-32B8D7E87BE5}" type="datetimeFigureOut">
              <a:rPr lang="es-ES" smtClean="0"/>
              <a:t>10/04/2021</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7CC1C1-42C1-45F1-A649-B397C91A67AD}" type="slidenum">
              <a:rPr lang="es-ES" smtClean="0"/>
              <a:t>‹Nº›</a:t>
            </a:fld>
            <a:endParaRPr lang="es-ES"/>
          </a:p>
        </p:txBody>
      </p:sp>
    </p:spTree>
    <p:extLst>
      <p:ext uri="{BB962C8B-B14F-4D97-AF65-F5344CB8AC3E}">
        <p14:creationId xmlns:p14="http://schemas.microsoft.com/office/powerpoint/2010/main" val="414958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7CC1C1-42C1-45F1-A649-B397C91A67AD}" type="slidenum">
              <a:rPr lang="es-ES" smtClean="0"/>
              <a:t>30</a:t>
            </a:fld>
            <a:endParaRPr lang="es-ES"/>
          </a:p>
        </p:txBody>
      </p:sp>
    </p:spTree>
    <p:extLst>
      <p:ext uri="{BB962C8B-B14F-4D97-AF65-F5344CB8AC3E}">
        <p14:creationId xmlns:p14="http://schemas.microsoft.com/office/powerpoint/2010/main" val="462564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63A0158-D4EA-4446-BFE4-AD00005263EA}" type="datetimeFigureOut">
              <a:rPr lang="es-ES" smtClean="0"/>
              <a:t>10/04/2021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1498890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3A0158-D4EA-4446-BFE4-AD00005263EA}" type="datetimeFigureOut">
              <a:rPr lang="es-ES" smtClean="0"/>
              <a:t>10/04/2021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545792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63A0158-D4EA-4446-BFE4-AD00005263EA}" type="datetimeFigureOut">
              <a:rPr lang="es-ES" smtClean="0"/>
              <a:t>10/04/2021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92145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3A0158-D4EA-4446-BFE4-AD00005263EA}" type="datetimeFigureOut">
              <a:rPr lang="es-ES" smtClean="0"/>
              <a:t>10/04/2021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264635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3A0158-D4EA-4446-BFE4-AD00005263EA}" type="datetimeFigureOut">
              <a:rPr lang="es-ES" smtClean="0"/>
              <a:t>10/04/2021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320378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3A0158-D4EA-4446-BFE4-AD00005263EA}" type="datetimeFigureOut">
              <a:rPr lang="es-ES" smtClean="0"/>
              <a:t>10/04/2021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1518693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Content Placeholder 3"/>
          <p:cNvSpPr>
            <a:spLocks noGrp="1"/>
          </p:cNvSpPr>
          <p:nvPr>
            <p:ph sz="half" idx="2"/>
          </p:nvPr>
        </p:nvSpPr>
        <p:spPr>
          <a:xfrm>
            <a:off x="633845" y="2507551"/>
            <a:ext cx="3867150" cy="3680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Content Placeholder 5"/>
          <p:cNvSpPr>
            <a:spLocks noGrp="1"/>
          </p:cNvSpPr>
          <p:nvPr>
            <p:ph sz="quarter" idx="4"/>
          </p:nvPr>
        </p:nvSpPr>
        <p:spPr>
          <a:xfrm>
            <a:off x="4629150" y="2507551"/>
            <a:ext cx="3886201" cy="3680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B63A0158-D4EA-4446-BFE4-AD00005263EA}" type="datetimeFigureOut">
              <a:rPr lang="es-ES" smtClean="0"/>
              <a:t>10/04/2021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ACB2D70-63D2-4B7D-90F3-4640711B9432}" type="slidenum">
              <a:rPr lang="es-ES" smtClean="0"/>
              <a:t>‹Nº›</a:t>
            </a:fld>
            <a:endParaRPr lang="es-ES"/>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203205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3A0158-D4EA-4446-BFE4-AD00005263EA}" type="datetimeFigureOut">
              <a:rPr lang="es-ES" smtClean="0"/>
              <a:t>10/04/2021</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ACB2D70-63D2-4B7D-90F3-4640711B9432}" type="slidenum">
              <a:rPr lang="es-ES" smtClean="0"/>
              <a:t>‹Nº›</a:t>
            </a:fld>
            <a:endParaRPr lang="es-ES"/>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4137257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A0158-D4EA-4446-BFE4-AD00005263EA}" type="datetimeFigureOut">
              <a:rPr lang="es-ES" smtClean="0"/>
              <a:t>10/04/2021</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381371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el estilo de texto del patrón</a:t>
            </a:r>
          </a:p>
        </p:txBody>
      </p:sp>
      <p:sp>
        <p:nvSpPr>
          <p:cNvPr id="5" name="Date Placeholder 4"/>
          <p:cNvSpPr>
            <a:spLocks noGrp="1"/>
          </p:cNvSpPr>
          <p:nvPr>
            <p:ph type="dt" sz="half" idx="10"/>
          </p:nvPr>
        </p:nvSpPr>
        <p:spPr/>
        <p:txBody>
          <a:bodyPr/>
          <a:lstStyle/>
          <a:p>
            <a:fld id="{B63A0158-D4EA-4446-BFE4-AD00005263EA}" type="datetimeFigureOut">
              <a:rPr lang="es-ES" smtClean="0"/>
              <a:t>10/04/2021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851471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el estilo de texto del patrón</a:t>
            </a:r>
          </a:p>
        </p:txBody>
      </p:sp>
      <p:sp>
        <p:nvSpPr>
          <p:cNvPr id="5" name="Date Placeholder 4"/>
          <p:cNvSpPr>
            <a:spLocks noGrp="1"/>
          </p:cNvSpPr>
          <p:nvPr>
            <p:ph type="dt" sz="half" idx="10"/>
          </p:nvPr>
        </p:nvSpPr>
        <p:spPr/>
        <p:txBody>
          <a:bodyPr/>
          <a:lstStyle/>
          <a:p>
            <a:fld id="{B63A0158-D4EA-4446-BFE4-AD00005263EA}" type="datetimeFigureOut">
              <a:rPr lang="es-ES" smtClean="0"/>
              <a:t>10/04/2021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ACB2D70-63D2-4B7D-90F3-4640711B9432}" type="slidenum">
              <a:rPr lang="es-ES" smtClean="0"/>
              <a:t>‹Nº›</a:t>
            </a:fld>
            <a:endParaRPr lang="es-ES"/>
          </a:p>
        </p:txBody>
      </p:sp>
    </p:spTree>
    <p:extLst>
      <p:ext uri="{BB962C8B-B14F-4D97-AF65-F5344CB8AC3E}">
        <p14:creationId xmlns:p14="http://schemas.microsoft.com/office/powerpoint/2010/main" val="808593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B63A0158-D4EA-4446-BFE4-AD00005263EA}" type="datetimeFigureOut">
              <a:rPr lang="es-ES" smtClean="0"/>
              <a:t>10/04/2021</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s-E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FACB2D70-63D2-4B7D-90F3-4640711B9432}" type="slidenum">
              <a:rPr lang="es-ES" smtClean="0"/>
              <a:t>‹Nº›</a:t>
            </a:fld>
            <a:endParaRPr lang="es-ES"/>
          </a:p>
        </p:txBody>
      </p:sp>
    </p:spTree>
    <p:extLst>
      <p:ext uri="{BB962C8B-B14F-4D97-AF65-F5344CB8AC3E}">
        <p14:creationId xmlns:p14="http://schemas.microsoft.com/office/powerpoint/2010/main" val="15575347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cnnespanol.cnn.com/2020/05/14/este-experimento-muestra-la-rapidez-con-la-que-un-virus-como-covid-19-puede-propagarse-en-un-restaurante/"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20.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10.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260648"/>
            <a:ext cx="1800200" cy="1924638"/>
          </a:xfrm>
          <a:prstGeom prst="rect">
            <a:avLst/>
          </a:prstGeom>
        </p:spPr>
      </p:pic>
      <p:sp>
        <p:nvSpPr>
          <p:cNvPr id="3" name="CuadroTexto 2"/>
          <p:cNvSpPr txBox="1"/>
          <p:nvPr/>
        </p:nvSpPr>
        <p:spPr>
          <a:xfrm>
            <a:off x="5796136" y="6093296"/>
            <a:ext cx="3024336" cy="523220"/>
          </a:xfrm>
          <a:prstGeom prst="rect">
            <a:avLst/>
          </a:prstGeom>
          <a:noFill/>
        </p:spPr>
        <p:txBody>
          <a:bodyPr wrap="square" rtlCol="0">
            <a:spAutoFit/>
          </a:bodyPr>
          <a:lstStyle/>
          <a:p>
            <a:r>
              <a:rPr lang="es-ES" sz="1400" dirty="0">
                <a:ln w="0"/>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Dr. Carlomagno Araya Alpízar</a:t>
            </a:r>
          </a:p>
          <a:p>
            <a:r>
              <a:rPr lang="es-ES" sz="1400" dirty="0">
                <a:ln w="0"/>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Catedrático en Estadística</a:t>
            </a:r>
          </a:p>
        </p:txBody>
      </p:sp>
      <p:sp>
        <p:nvSpPr>
          <p:cNvPr id="8" name="CuadroTexto 7"/>
          <p:cNvSpPr txBox="1"/>
          <p:nvPr/>
        </p:nvSpPr>
        <p:spPr>
          <a:xfrm>
            <a:off x="2627784" y="2313229"/>
            <a:ext cx="3626675" cy="369332"/>
          </a:xfrm>
          <a:prstGeom prst="rect">
            <a:avLst/>
          </a:prstGeom>
          <a:noFill/>
        </p:spPr>
        <p:txBody>
          <a:bodyPr wrap="square" rtlCol="0">
            <a:spAutoFit/>
          </a:bodyPr>
          <a:lstStyle/>
          <a:p>
            <a:r>
              <a:rPr lang="es-CR" dirty="0"/>
              <a:t>Tema1 . Conceptos Estadísticos</a:t>
            </a:r>
          </a:p>
        </p:txBody>
      </p:sp>
      <p:pic>
        <p:nvPicPr>
          <p:cNvPr id="9" name="Imagen 8"/>
          <p:cNvPicPr>
            <a:picLocks noChangeAspect="1"/>
          </p:cNvPicPr>
          <p:nvPr/>
        </p:nvPicPr>
        <p:blipFill>
          <a:blip r:embed="rId3"/>
          <a:stretch>
            <a:fillRect/>
          </a:stretch>
        </p:blipFill>
        <p:spPr>
          <a:xfrm>
            <a:off x="971600" y="2810504"/>
            <a:ext cx="6788211" cy="2871335"/>
          </a:xfrm>
          <a:prstGeom prst="rect">
            <a:avLst/>
          </a:prstGeom>
        </p:spPr>
      </p:pic>
    </p:spTree>
    <p:extLst>
      <p:ext uri="{BB962C8B-B14F-4D97-AF65-F5344CB8AC3E}">
        <p14:creationId xmlns:p14="http://schemas.microsoft.com/office/powerpoint/2010/main" val="2602507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562672" y="4599098"/>
            <a:ext cx="5809529" cy="1278173"/>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ct val="150000"/>
              </a:lnSpc>
              <a:buNone/>
            </a:pPr>
            <a:r>
              <a:rPr lang="es-CR" sz="1800" b="1" dirty="0"/>
              <a:t>Cuantitativas continuas:</a:t>
            </a:r>
            <a:r>
              <a:rPr lang="es-CR" sz="1800" dirty="0"/>
              <a:t> variables con cualquier valor en un intervalo de números reales: peso, estatura, velocidad, edad.</a:t>
            </a:r>
          </a:p>
          <a:p>
            <a:pPr>
              <a:lnSpc>
                <a:spcPct val="150000"/>
              </a:lnSpc>
            </a:pPr>
            <a:endParaRPr lang="es-CR" sz="1800" dirty="0"/>
          </a:p>
        </p:txBody>
      </p:sp>
      <p:sp>
        <p:nvSpPr>
          <p:cNvPr id="3" name="Rectangle 2"/>
          <p:cNvSpPr/>
          <p:nvPr/>
        </p:nvSpPr>
        <p:spPr>
          <a:xfrm>
            <a:off x="539552" y="548680"/>
            <a:ext cx="5904656" cy="646331"/>
          </a:xfrm>
          <a:prstGeom prst="rect">
            <a:avLst/>
          </a:prstGeom>
        </p:spPr>
        <p:txBody>
          <a:bodyPr wrap="square">
            <a:spAutoFit/>
          </a:bodyPr>
          <a:lstStyle/>
          <a:p>
            <a:r>
              <a:rPr lang="es-CR" b="1" dirty="0"/>
              <a:t>Cualitativas o atributos: </a:t>
            </a:r>
            <a:r>
              <a:rPr lang="es-CR" dirty="0"/>
              <a:t>estado civil, carrera que estudia, lugar de residencia.</a:t>
            </a:r>
          </a:p>
        </p:txBody>
      </p:sp>
      <p:sp>
        <p:nvSpPr>
          <p:cNvPr id="4" name="Rectangle 3"/>
          <p:cNvSpPr/>
          <p:nvPr/>
        </p:nvSpPr>
        <p:spPr>
          <a:xfrm>
            <a:off x="608292" y="1940923"/>
            <a:ext cx="7181165" cy="369332"/>
          </a:xfrm>
          <a:prstGeom prst="rect">
            <a:avLst/>
          </a:prstGeom>
        </p:spPr>
        <p:txBody>
          <a:bodyPr wrap="square">
            <a:spAutoFit/>
          </a:bodyPr>
          <a:lstStyle/>
          <a:p>
            <a:r>
              <a:rPr lang="es-CR" b="1" dirty="0"/>
              <a:t>Cuantitativas: </a:t>
            </a:r>
            <a:r>
              <a:rPr lang="es-CR" dirty="0"/>
              <a:t>peso, número de hijos, volumen, velocidad.</a:t>
            </a:r>
          </a:p>
        </p:txBody>
      </p:sp>
      <p:sp>
        <p:nvSpPr>
          <p:cNvPr id="5" name="Rectangle 4"/>
          <p:cNvSpPr/>
          <p:nvPr/>
        </p:nvSpPr>
        <p:spPr>
          <a:xfrm>
            <a:off x="608293" y="2842796"/>
            <a:ext cx="5763908" cy="1295868"/>
          </a:xfrm>
          <a:prstGeom prst="rect">
            <a:avLst/>
          </a:prstGeom>
        </p:spPr>
        <p:txBody>
          <a:bodyPr wrap="square">
            <a:spAutoFit/>
          </a:bodyPr>
          <a:lstStyle/>
          <a:p>
            <a:pPr>
              <a:lnSpc>
                <a:spcPct val="150000"/>
              </a:lnSpc>
            </a:pPr>
            <a:r>
              <a:rPr lang="es-CR" b="1" dirty="0"/>
              <a:t>Cuantitativas discretas o discontinuas:</a:t>
            </a:r>
            <a:r>
              <a:rPr lang="es-CR" dirty="0"/>
              <a:t> variables cuyos valores son numerables: cantidad de goles, número de archivos, número de contactos telefónicos.</a:t>
            </a:r>
          </a:p>
        </p:txBody>
      </p:sp>
      <p:pic>
        <p:nvPicPr>
          <p:cNvPr id="6" name="Picture 5"/>
          <p:cNvPicPr>
            <a:picLocks noChangeAspect="1"/>
          </p:cNvPicPr>
          <p:nvPr/>
        </p:nvPicPr>
        <p:blipFill>
          <a:blip r:embed="rId2"/>
          <a:stretch>
            <a:fillRect/>
          </a:stretch>
        </p:blipFill>
        <p:spPr>
          <a:xfrm>
            <a:off x="6660232" y="548679"/>
            <a:ext cx="1296144" cy="1245315"/>
          </a:xfrm>
          <a:prstGeom prst="rect">
            <a:avLst/>
          </a:prstGeom>
        </p:spPr>
      </p:pic>
      <p:pic>
        <p:nvPicPr>
          <p:cNvPr id="7" name="Picture 6"/>
          <p:cNvPicPr>
            <a:picLocks noChangeAspect="1"/>
          </p:cNvPicPr>
          <p:nvPr/>
        </p:nvPicPr>
        <p:blipFill>
          <a:blip r:embed="rId3"/>
          <a:stretch>
            <a:fillRect/>
          </a:stretch>
        </p:blipFill>
        <p:spPr>
          <a:xfrm>
            <a:off x="6557054" y="2842796"/>
            <a:ext cx="1584176" cy="1372465"/>
          </a:xfrm>
          <a:prstGeom prst="rect">
            <a:avLst/>
          </a:prstGeom>
        </p:spPr>
      </p:pic>
      <p:pic>
        <p:nvPicPr>
          <p:cNvPr id="8" name="Picture 7"/>
          <p:cNvPicPr>
            <a:picLocks noChangeAspect="1"/>
          </p:cNvPicPr>
          <p:nvPr/>
        </p:nvPicPr>
        <p:blipFill>
          <a:blip r:embed="rId4"/>
          <a:stretch>
            <a:fillRect/>
          </a:stretch>
        </p:blipFill>
        <p:spPr>
          <a:xfrm>
            <a:off x="6557054" y="4797152"/>
            <a:ext cx="1728268" cy="1277708"/>
          </a:xfrm>
          <a:prstGeom prst="rect">
            <a:avLst/>
          </a:prstGeom>
        </p:spPr>
      </p:pic>
    </p:spTree>
    <p:extLst>
      <p:ext uri="{BB962C8B-B14F-4D97-AF65-F5344CB8AC3E}">
        <p14:creationId xmlns:p14="http://schemas.microsoft.com/office/powerpoint/2010/main" val="1525317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11560" y="404664"/>
            <a:ext cx="2376264" cy="369332"/>
          </a:xfrm>
          <a:prstGeom prst="rect">
            <a:avLst/>
          </a:prstGeom>
        </p:spPr>
        <p:txBody>
          <a:bodyPr wrap="square">
            <a:spAutoFit/>
          </a:bodyPr>
          <a:lstStyle/>
          <a:p>
            <a:r>
              <a:rPr lang="es-CR" b="1" dirty="0"/>
              <a:t>Observación</a:t>
            </a:r>
          </a:p>
        </p:txBody>
      </p:sp>
      <p:sp>
        <p:nvSpPr>
          <p:cNvPr id="4" name="Rectangle 3"/>
          <p:cNvSpPr/>
          <p:nvPr/>
        </p:nvSpPr>
        <p:spPr>
          <a:xfrm>
            <a:off x="604301" y="881257"/>
            <a:ext cx="5976664" cy="369332"/>
          </a:xfrm>
          <a:prstGeom prst="rect">
            <a:avLst/>
          </a:prstGeom>
        </p:spPr>
        <p:txBody>
          <a:bodyPr wrap="square">
            <a:spAutoFit/>
          </a:bodyPr>
          <a:lstStyle/>
          <a:p>
            <a:pPr marL="0" lvl="1"/>
            <a:r>
              <a:rPr lang="es-CR" dirty="0"/>
              <a:t>Es el valor observado en una determinada unidad estadística.</a:t>
            </a:r>
          </a:p>
        </p:txBody>
      </p:sp>
      <p:pic>
        <p:nvPicPr>
          <p:cNvPr id="5" name="Picture 4"/>
          <p:cNvPicPr>
            <a:picLocks noChangeAspect="1"/>
          </p:cNvPicPr>
          <p:nvPr/>
        </p:nvPicPr>
        <p:blipFill>
          <a:blip r:embed="rId2"/>
          <a:stretch>
            <a:fillRect/>
          </a:stretch>
        </p:blipFill>
        <p:spPr>
          <a:xfrm>
            <a:off x="6948264" y="476672"/>
            <a:ext cx="1658986" cy="1834704"/>
          </a:xfrm>
          <a:prstGeom prst="rect">
            <a:avLst/>
          </a:prstGeom>
        </p:spPr>
      </p:pic>
      <p:pic>
        <p:nvPicPr>
          <p:cNvPr id="2" name="Picture 1"/>
          <p:cNvPicPr>
            <a:picLocks noChangeAspect="1"/>
          </p:cNvPicPr>
          <p:nvPr/>
        </p:nvPicPr>
        <p:blipFill>
          <a:blip r:embed="rId3"/>
          <a:stretch>
            <a:fillRect/>
          </a:stretch>
        </p:blipFill>
        <p:spPr>
          <a:xfrm>
            <a:off x="683568" y="2924944"/>
            <a:ext cx="5544616" cy="3451240"/>
          </a:xfrm>
          <a:prstGeom prst="rect">
            <a:avLst/>
          </a:prstGeom>
        </p:spPr>
      </p:pic>
      <p:sp>
        <p:nvSpPr>
          <p:cNvPr id="9" name="Rectángulo 2"/>
          <p:cNvSpPr/>
          <p:nvPr/>
        </p:nvSpPr>
        <p:spPr>
          <a:xfrm>
            <a:off x="604301" y="2204864"/>
            <a:ext cx="2376264" cy="369332"/>
          </a:xfrm>
          <a:prstGeom prst="rect">
            <a:avLst/>
          </a:prstGeom>
        </p:spPr>
        <p:txBody>
          <a:bodyPr wrap="square">
            <a:spAutoFit/>
          </a:bodyPr>
          <a:lstStyle/>
          <a:p>
            <a:r>
              <a:rPr lang="es-CR" b="1" dirty="0"/>
              <a:t>Escalas de Medición</a:t>
            </a:r>
          </a:p>
        </p:txBody>
      </p:sp>
    </p:spTree>
    <p:extLst>
      <p:ext uri="{BB962C8B-B14F-4D97-AF65-F5344CB8AC3E}">
        <p14:creationId xmlns:p14="http://schemas.microsoft.com/office/powerpoint/2010/main" val="84066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2492896"/>
            <a:ext cx="7200800" cy="687881"/>
          </a:xfrm>
          <a:prstGeom prst="rect">
            <a:avLst/>
          </a:prstGeom>
        </p:spPr>
        <p:txBody>
          <a:bodyPr wrap="square">
            <a:spAutoFit/>
          </a:bodyPr>
          <a:lstStyle/>
          <a:p>
            <a:pPr>
              <a:spcBef>
                <a:spcPct val="15000"/>
              </a:spcBef>
              <a:buClr>
                <a:schemeClr val="accent1"/>
              </a:buClr>
            </a:pPr>
            <a:r>
              <a:rPr lang="es-ES" altLang="es-CR" b="1" dirty="0"/>
              <a:t>Nominal</a:t>
            </a:r>
            <a:r>
              <a:rPr lang="es-ES" altLang="es-CR" dirty="0"/>
              <a:t>: asignación de un número a cada categoría</a:t>
            </a:r>
          </a:p>
          <a:p>
            <a:pPr>
              <a:spcBef>
                <a:spcPct val="15000"/>
              </a:spcBef>
              <a:buClr>
                <a:schemeClr val="accent1"/>
              </a:buClr>
              <a:buFontTx/>
              <a:buNone/>
            </a:pPr>
            <a:r>
              <a:rPr lang="es-ES" altLang="es-CR" dirty="0"/>
              <a:t>	Sexo: (1) Hombre, (2) Mujer</a:t>
            </a:r>
          </a:p>
        </p:txBody>
      </p:sp>
      <p:sp>
        <p:nvSpPr>
          <p:cNvPr id="3" name="Rectangle 2"/>
          <p:cNvSpPr/>
          <p:nvPr/>
        </p:nvSpPr>
        <p:spPr>
          <a:xfrm>
            <a:off x="1043608" y="3645024"/>
            <a:ext cx="6480720" cy="687881"/>
          </a:xfrm>
          <a:prstGeom prst="rect">
            <a:avLst/>
          </a:prstGeom>
        </p:spPr>
        <p:txBody>
          <a:bodyPr wrap="square">
            <a:spAutoFit/>
          </a:bodyPr>
          <a:lstStyle/>
          <a:p>
            <a:pPr>
              <a:spcBef>
                <a:spcPct val="15000"/>
              </a:spcBef>
              <a:buClr>
                <a:schemeClr val="accent1"/>
              </a:buClr>
            </a:pPr>
            <a:r>
              <a:rPr lang="es-ES" altLang="es-CR" b="1" dirty="0"/>
              <a:t>Ordinal</a:t>
            </a:r>
            <a:r>
              <a:rPr lang="es-ES" altLang="es-CR" dirty="0"/>
              <a:t>: existe un orden entre categorías</a:t>
            </a:r>
          </a:p>
          <a:p>
            <a:pPr>
              <a:spcBef>
                <a:spcPct val="15000"/>
              </a:spcBef>
              <a:buClr>
                <a:schemeClr val="accent1"/>
              </a:buClr>
            </a:pPr>
            <a:r>
              <a:rPr lang="es-ES" altLang="es-CR" dirty="0"/>
              <a:t>Tamaño de la empresa: (1) Micro, (2) Pequeña, (3) Mediana</a:t>
            </a:r>
          </a:p>
        </p:txBody>
      </p:sp>
      <p:pic>
        <p:nvPicPr>
          <p:cNvPr id="4" name="Picture 3"/>
          <p:cNvPicPr>
            <a:picLocks noChangeAspect="1"/>
          </p:cNvPicPr>
          <p:nvPr/>
        </p:nvPicPr>
        <p:blipFill>
          <a:blip r:embed="rId2"/>
          <a:stretch>
            <a:fillRect/>
          </a:stretch>
        </p:blipFill>
        <p:spPr>
          <a:xfrm>
            <a:off x="1619672" y="260648"/>
            <a:ext cx="5112568" cy="1910032"/>
          </a:xfrm>
          <a:prstGeom prst="rect">
            <a:avLst/>
          </a:prstGeom>
        </p:spPr>
      </p:pic>
      <p:pic>
        <p:nvPicPr>
          <p:cNvPr id="5" name="Picture 4"/>
          <p:cNvPicPr>
            <a:picLocks noChangeAspect="1"/>
          </p:cNvPicPr>
          <p:nvPr/>
        </p:nvPicPr>
        <p:blipFill>
          <a:blip r:embed="rId3"/>
          <a:stretch>
            <a:fillRect/>
          </a:stretch>
        </p:blipFill>
        <p:spPr>
          <a:xfrm>
            <a:off x="2216429" y="4509120"/>
            <a:ext cx="3147811" cy="1656184"/>
          </a:xfrm>
          <a:prstGeom prst="rect">
            <a:avLst/>
          </a:prstGeom>
        </p:spPr>
      </p:pic>
    </p:spTree>
    <p:extLst>
      <p:ext uri="{BB962C8B-B14F-4D97-AF65-F5344CB8AC3E}">
        <p14:creationId xmlns:p14="http://schemas.microsoft.com/office/powerpoint/2010/main" val="1191109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txBox="1">
            <a:spLocks noChangeArrowheads="1"/>
          </p:cNvSpPr>
          <p:nvPr/>
        </p:nvSpPr>
        <p:spPr>
          <a:xfrm>
            <a:off x="1013892" y="3793004"/>
            <a:ext cx="5070276" cy="1148164"/>
          </a:xfrm>
          <a:prstGeom prst="rect">
            <a:avLst/>
          </a:prstGeom>
          <a:noFill/>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spcBef>
                <a:spcPct val="15000"/>
              </a:spcBef>
              <a:buClr>
                <a:schemeClr val="accent1"/>
              </a:buClr>
              <a:buNone/>
            </a:pPr>
            <a:r>
              <a:rPr lang="es-ES" altLang="es-CR" sz="1800" b="1" dirty="0"/>
              <a:t>Intervalo: </a:t>
            </a:r>
            <a:r>
              <a:rPr lang="es-ES" altLang="es-CR" sz="1800" dirty="0"/>
              <a:t>existe un orden y la misma distancia entre categorías, el punto cero existe. Grados de temperatura, valoración del servicio en un hotel (-2, -1, 0, +1, +2).</a:t>
            </a:r>
          </a:p>
        </p:txBody>
      </p:sp>
      <p:sp>
        <p:nvSpPr>
          <p:cNvPr id="2" name="Rectangle 1"/>
          <p:cNvSpPr/>
          <p:nvPr/>
        </p:nvSpPr>
        <p:spPr>
          <a:xfrm>
            <a:off x="1043608" y="2852936"/>
            <a:ext cx="7272808" cy="646331"/>
          </a:xfrm>
          <a:prstGeom prst="rect">
            <a:avLst/>
          </a:prstGeom>
        </p:spPr>
        <p:txBody>
          <a:bodyPr wrap="square">
            <a:spAutoFit/>
          </a:bodyPr>
          <a:lstStyle/>
          <a:p>
            <a:pPr algn="just">
              <a:spcBef>
                <a:spcPct val="15000"/>
              </a:spcBef>
              <a:buClr>
                <a:schemeClr val="accent1"/>
              </a:buClr>
            </a:pPr>
            <a:r>
              <a:rPr lang="es-ES" altLang="es-CR" b="1" dirty="0"/>
              <a:t>Razón</a:t>
            </a:r>
            <a:r>
              <a:rPr lang="es-ES" altLang="es-CR" dirty="0"/>
              <a:t>: similar al intervalo pero el punto cero o de origen indica ausencia. Edad en años, número anual de kilómetros recorridos, etc.</a:t>
            </a:r>
          </a:p>
        </p:txBody>
      </p:sp>
      <p:pic>
        <p:nvPicPr>
          <p:cNvPr id="6" name="Picture 5"/>
          <p:cNvPicPr>
            <a:picLocks noChangeAspect="1"/>
          </p:cNvPicPr>
          <p:nvPr/>
        </p:nvPicPr>
        <p:blipFill>
          <a:blip r:embed="rId2"/>
          <a:stretch>
            <a:fillRect/>
          </a:stretch>
        </p:blipFill>
        <p:spPr>
          <a:xfrm>
            <a:off x="1115616" y="404664"/>
            <a:ext cx="7518482" cy="2160240"/>
          </a:xfrm>
          <a:prstGeom prst="rect">
            <a:avLst/>
          </a:prstGeom>
        </p:spPr>
      </p:pic>
      <p:pic>
        <p:nvPicPr>
          <p:cNvPr id="4" name="Picture 3"/>
          <p:cNvPicPr>
            <a:picLocks noChangeAspect="1"/>
          </p:cNvPicPr>
          <p:nvPr/>
        </p:nvPicPr>
        <p:blipFill>
          <a:blip r:embed="rId3"/>
          <a:stretch>
            <a:fillRect/>
          </a:stretch>
        </p:blipFill>
        <p:spPr>
          <a:xfrm>
            <a:off x="6300192" y="3806339"/>
            <a:ext cx="1902397" cy="2129606"/>
          </a:xfrm>
          <a:prstGeom prst="rect">
            <a:avLst/>
          </a:prstGeom>
        </p:spPr>
      </p:pic>
    </p:spTree>
    <p:extLst>
      <p:ext uri="{BB962C8B-B14F-4D97-AF65-F5344CB8AC3E}">
        <p14:creationId xmlns:p14="http://schemas.microsoft.com/office/powerpoint/2010/main" val="798793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332656"/>
            <a:ext cx="8338517" cy="4359146"/>
          </a:xfrm>
          <a:prstGeom prst="rect">
            <a:avLst/>
          </a:prstGeom>
        </p:spPr>
      </p:pic>
    </p:spTree>
    <p:extLst>
      <p:ext uri="{BB962C8B-B14F-4D97-AF65-F5344CB8AC3E}">
        <p14:creationId xmlns:p14="http://schemas.microsoft.com/office/powerpoint/2010/main" val="4248350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908720"/>
            <a:ext cx="6644160" cy="4896544"/>
          </a:xfrm>
          <a:prstGeom prst="rect">
            <a:avLst/>
          </a:prstGeom>
        </p:spPr>
      </p:pic>
    </p:spTree>
    <p:extLst>
      <p:ext uri="{BB962C8B-B14F-4D97-AF65-F5344CB8AC3E}">
        <p14:creationId xmlns:p14="http://schemas.microsoft.com/office/powerpoint/2010/main" val="2496490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15167-1F17-4D00-AAE7-9995BBF16387}"/>
              </a:ext>
            </a:extLst>
          </p:cNvPr>
          <p:cNvPicPr>
            <a:picLocks noChangeAspect="1"/>
          </p:cNvPicPr>
          <p:nvPr/>
        </p:nvPicPr>
        <p:blipFill>
          <a:blip r:embed="rId2"/>
          <a:stretch>
            <a:fillRect/>
          </a:stretch>
        </p:blipFill>
        <p:spPr>
          <a:xfrm>
            <a:off x="467544" y="643546"/>
            <a:ext cx="5372100" cy="561975"/>
          </a:xfrm>
          <a:prstGeom prst="rect">
            <a:avLst/>
          </a:prstGeom>
        </p:spPr>
      </p:pic>
      <p:pic>
        <p:nvPicPr>
          <p:cNvPr id="4" name="Picture 3">
            <a:extLst>
              <a:ext uri="{FF2B5EF4-FFF2-40B4-BE49-F238E27FC236}">
                <a16:creationId xmlns:a16="http://schemas.microsoft.com/office/drawing/2014/main" id="{1AF50ED9-7AC4-4536-BEEB-C44B9FD89161}"/>
              </a:ext>
            </a:extLst>
          </p:cNvPr>
          <p:cNvPicPr>
            <a:picLocks noChangeAspect="1"/>
          </p:cNvPicPr>
          <p:nvPr/>
        </p:nvPicPr>
        <p:blipFill>
          <a:blip r:embed="rId3"/>
          <a:stretch>
            <a:fillRect/>
          </a:stretch>
        </p:blipFill>
        <p:spPr>
          <a:xfrm>
            <a:off x="396880" y="1556792"/>
            <a:ext cx="8350240" cy="3501167"/>
          </a:xfrm>
          <a:prstGeom prst="rect">
            <a:avLst/>
          </a:prstGeom>
        </p:spPr>
      </p:pic>
    </p:spTree>
    <p:extLst>
      <p:ext uri="{BB962C8B-B14F-4D97-AF65-F5344CB8AC3E}">
        <p14:creationId xmlns:p14="http://schemas.microsoft.com/office/powerpoint/2010/main" val="2587428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48188A-7975-44BF-B51C-2618B9490DAC}"/>
              </a:ext>
            </a:extLst>
          </p:cNvPr>
          <p:cNvPicPr>
            <a:picLocks noChangeAspect="1"/>
          </p:cNvPicPr>
          <p:nvPr/>
        </p:nvPicPr>
        <p:blipFill>
          <a:blip r:embed="rId2"/>
          <a:stretch>
            <a:fillRect/>
          </a:stretch>
        </p:blipFill>
        <p:spPr>
          <a:xfrm>
            <a:off x="395536" y="332656"/>
            <a:ext cx="8650158" cy="5956695"/>
          </a:xfrm>
          <a:prstGeom prst="rect">
            <a:avLst/>
          </a:prstGeom>
        </p:spPr>
      </p:pic>
    </p:spTree>
    <p:extLst>
      <p:ext uri="{BB962C8B-B14F-4D97-AF65-F5344CB8AC3E}">
        <p14:creationId xmlns:p14="http://schemas.microsoft.com/office/powerpoint/2010/main" val="1296291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764704"/>
            <a:ext cx="8085904" cy="3816424"/>
          </a:xfrm>
          <a:prstGeom prst="rect">
            <a:avLst/>
          </a:prstGeom>
        </p:spPr>
      </p:pic>
    </p:spTree>
    <p:extLst>
      <p:ext uri="{BB962C8B-B14F-4D97-AF65-F5344CB8AC3E}">
        <p14:creationId xmlns:p14="http://schemas.microsoft.com/office/powerpoint/2010/main" val="2455674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55576" y="692696"/>
            <a:ext cx="4571188" cy="369332"/>
          </a:xfrm>
          <a:prstGeom prst="rect">
            <a:avLst/>
          </a:prstGeom>
        </p:spPr>
        <p:txBody>
          <a:bodyPr wrap="none">
            <a:spAutoFit/>
          </a:bodyPr>
          <a:lstStyle/>
          <a:p>
            <a:r>
              <a:rPr lang="es-ES_tradnl" b="1" spc="-15" dirty="0">
                <a:latin typeface="Cambria" panose="02040503050406030204" pitchFamily="18" charset="0"/>
                <a:ea typeface="Times New Roman" panose="02020603050405020304" pitchFamily="18" charset="0"/>
              </a:rPr>
              <a:t>Enumeración total y estudio por muestreo</a:t>
            </a:r>
            <a:endParaRPr lang="es-CR" b="1" dirty="0"/>
          </a:p>
        </p:txBody>
      </p:sp>
      <p:pic>
        <p:nvPicPr>
          <p:cNvPr id="3" name="Picture 2"/>
          <p:cNvPicPr>
            <a:picLocks noChangeAspect="1"/>
          </p:cNvPicPr>
          <p:nvPr/>
        </p:nvPicPr>
        <p:blipFill>
          <a:blip r:embed="rId2"/>
          <a:stretch>
            <a:fillRect/>
          </a:stretch>
        </p:blipFill>
        <p:spPr>
          <a:xfrm>
            <a:off x="1115616" y="1412776"/>
            <a:ext cx="2880855" cy="2376264"/>
          </a:xfrm>
          <a:prstGeom prst="rect">
            <a:avLst/>
          </a:prstGeom>
        </p:spPr>
      </p:pic>
      <p:pic>
        <p:nvPicPr>
          <p:cNvPr id="4" name="Imagen 3"/>
          <p:cNvPicPr>
            <a:picLocks noChangeAspect="1"/>
          </p:cNvPicPr>
          <p:nvPr/>
        </p:nvPicPr>
        <p:blipFill>
          <a:blip r:embed="rId3"/>
          <a:stretch>
            <a:fillRect/>
          </a:stretch>
        </p:blipFill>
        <p:spPr>
          <a:xfrm>
            <a:off x="4283968" y="1268760"/>
            <a:ext cx="4790288" cy="3860478"/>
          </a:xfrm>
          <a:prstGeom prst="rect">
            <a:avLst/>
          </a:prstGeom>
        </p:spPr>
      </p:pic>
      <p:sp>
        <p:nvSpPr>
          <p:cNvPr id="5" name="Rectángulo 4"/>
          <p:cNvSpPr/>
          <p:nvPr/>
        </p:nvSpPr>
        <p:spPr>
          <a:xfrm>
            <a:off x="395538" y="4139788"/>
            <a:ext cx="3800474" cy="738664"/>
          </a:xfrm>
          <a:prstGeom prst="rect">
            <a:avLst/>
          </a:prstGeom>
        </p:spPr>
        <p:txBody>
          <a:bodyPr wrap="square">
            <a:spAutoFit/>
          </a:bodyPr>
          <a:lstStyle/>
          <a:p>
            <a:pPr algn="just"/>
            <a:r>
              <a:rPr lang="es-CR" sz="1400" dirty="0"/>
              <a:t>Se entiende por censo aquella numeración que se efectúa a todos y cada uno de los caracteres componentes de una población.</a:t>
            </a:r>
          </a:p>
        </p:txBody>
      </p:sp>
      <p:sp>
        <p:nvSpPr>
          <p:cNvPr id="6" name="Rectángulo 5"/>
          <p:cNvSpPr/>
          <p:nvPr/>
        </p:nvSpPr>
        <p:spPr>
          <a:xfrm>
            <a:off x="395537" y="4911194"/>
            <a:ext cx="3781450" cy="954107"/>
          </a:xfrm>
          <a:prstGeom prst="rect">
            <a:avLst/>
          </a:prstGeom>
        </p:spPr>
        <p:txBody>
          <a:bodyPr wrap="square">
            <a:spAutoFit/>
          </a:bodyPr>
          <a:lstStyle/>
          <a:p>
            <a:pPr algn="just"/>
            <a:r>
              <a:rPr lang="es-CR" sz="1400" dirty="0"/>
              <a:t>Se utilizan rara vez porque a menudo la recolección de los datos es bastante difícil, consume mucho tiempo por lo que resulta demasiado costoso.</a:t>
            </a:r>
          </a:p>
        </p:txBody>
      </p:sp>
    </p:spTree>
    <p:extLst>
      <p:ext uri="{BB962C8B-B14F-4D97-AF65-F5344CB8AC3E}">
        <p14:creationId xmlns:p14="http://schemas.microsoft.com/office/powerpoint/2010/main" val="2816671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96136" y="404664"/>
            <a:ext cx="2761384" cy="1872208"/>
          </a:xfrm>
          <a:prstGeom prst="rect">
            <a:avLst/>
          </a:prstGeom>
        </p:spPr>
      </p:pic>
      <p:pic>
        <p:nvPicPr>
          <p:cNvPr id="11" name="Picture 10"/>
          <p:cNvPicPr>
            <a:picLocks noChangeAspect="1"/>
          </p:cNvPicPr>
          <p:nvPr/>
        </p:nvPicPr>
        <p:blipFill>
          <a:blip r:embed="rId3"/>
          <a:stretch>
            <a:fillRect/>
          </a:stretch>
        </p:blipFill>
        <p:spPr>
          <a:xfrm>
            <a:off x="1871700" y="2708920"/>
            <a:ext cx="5832648" cy="1905387"/>
          </a:xfrm>
          <a:prstGeom prst="rect">
            <a:avLst/>
          </a:prstGeom>
        </p:spPr>
      </p:pic>
    </p:spTree>
    <p:extLst>
      <p:ext uri="{BB962C8B-B14F-4D97-AF65-F5344CB8AC3E}">
        <p14:creationId xmlns:p14="http://schemas.microsoft.com/office/powerpoint/2010/main" val="1940783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99592" y="620688"/>
            <a:ext cx="5472608" cy="400110"/>
          </a:xfrm>
          <a:prstGeom prst="rect">
            <a:avLst/>
          </a:prstGeom>
        </p:spPr>
        <p:txBody>
          <a:bodyPr wrap="square">
            <a:spAutoFit/>
          </a:bodyPr>
          <a:lstStyle/>
          <a:p>
            <a:pPr algn="ctr"/>
            <a:r>
              <a:rPr lang="es-ES_tradnl" sz="2000" b="1" spc="-15" dirty="0">
                <a:latin typeface="Cambria" panose="02040503050406030204" pitchFamily="18" charset="0"/>
                <a:ea typeface="Times New Roman" panose="02020603050405020304" pitchFamily="18" charset="0"/>
              </a:rPr>
              <a:t>Fuentes de información</a:t>
            </a:r>
            <a:endParaRPr lang="es-CR" sz="2000" b="1" dirty="0"/>
          </a:p>
        </p:txBody>
      </p:sp>
      <p:pic>
        <p:nvPicPr>
          <p:cNvPr id="2" name="Picture 1"/>
          <p:cNvPicPr>
            <a:picLocks noChangeAspect="1"/>
          </p:cNvPicPr>
          <p:nvPr/>
        </p:nvPicPr>
        <p:blipFill>
          <a:blip r:embed="rId2"/>
          <a:stretch>
            <a:fillRect/>
          </a:stretch>
        </p:blipFill>
        <p:spPr>
          <a:xfrm>
            <a:off x="6516216" y="332656"/>
            <a:ext cx="2395736" cy="1781445"/>
          </a:xfrm>
          <a:prstGeom prst="rect">
            <a:avLst/>
          </a:prstGeom>
        </p:spPr>
      </p:pic>
      <p:pic>
        <p:nvPicPr>
          <p:cNvPr id="4" name="Picture 3"/>
          <p:cNvPicPr>
            <a:picLocks noChangeAspect="1"/>
          </p:cNvPicPr>
          <p:nvPr/>
        </p:nvPicPr>
        <p:blipFill>
          <a:blip r:embed="rId3"/>
          <a:stretch>
            <a:fillRect/>
          </a:stretch>
        </p:blipFill>
        <p:spPr>
          <a:xfrm>
            <a:off x="1115616" y="1700808"/>
            <a:ext cx="5196877" cy="3744416"/>
          </a:xfrm>
          <a:prstGeom prst="rect">
            <a:avLst/>
          </a:prstGeom>
        </p:spPr>
      </p:pic>
    </p:spTree>
    <p:extLst>
      <p:ext uri="{BB962C8B-B14F-4D97-AF65-F5344CB8AC3E}">
        <p14:creationId xmlns:p14="http://schemas.microsoft.com/office/powerpoint/2010/main" val="3677524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32EEB-82DD-4AF4-B3E4-8CCDEE33E865}"/>
              </a:ext>
            </a:extLst>
          </p:cNvPr>
          <p:cNvPicPr>
            <a:picLocks noChangeAspect="1"/>
          </p:cNvPicPr>
          <p:nvPr/>
        </p:nvPicPr>
        <p:blipFill>
          <a:blip r:embed="rId2"/>
          <a:stretch>
            <a:fillRect/>
          </a:stretch>
        </p:blipFill>
        <p:spPr>
          <a:xfrm>
            <a:off x="1187624" y="332656"/>
            <a:ext cx="6617598" cy="6071730"/>
          </a:xfrm>
          <a:prstGeom prst="rect">
            <a:avLst/>
          </a:prstGeom>
        </p:spPr>
      </p:pic>
    </p:spTree>
    <p:extLst>
      <p:ext uri="{BB962C8B-B14F-4D97-AF65-F5344CB8AC3E}">
        <p14:creationId xmlns:p14="http://schemas.microsoft.com/office/powerpoint/2010/main" val="3843970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827584" y="692696"/>
            <a:ext cx="7495406" cy="56207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R" sz="2000" b="1" dirty="0">
                <a:latin typeface="+mn-lt"/>
              </a:rPr>
              <a:t>Fuentes primarias y secundarias de información</a:t>
            </a:r>
          </a:p>
        </p:txBody>
      </p:sp>
      <p:sp>
        <p:nvSpPr>
          <p:cNvPr id="5" name="2 Marcador de contenido"/>
          <p:cNvSpPr txBox="1">
            <a:spLocks/>
          </p:cNvSpPr>
          <p:nvPr/>
        </p:nvSpPr>
        <p:spPr>
          <a:xfrm>
            <a:off x="611560" y="1628800"/>
            <a:ext cx="5688632" cy="4032448"/>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CR" dirty="0"/>
              <a:t>Fuente: origen de la información utilizada en el estudio o análisis.</a:t>
            </a:r>
          </a:p>
          <a:p>
            <a:pPr marL="0" indent="0">
              <a:buNone/>
            </a:pPr>
            <a:endParaRPr lang="es-CR" dirty="0"/>
          </a:p>
          <a:p>
            <a:r>
              <a:rPr lang="es-CR" b="1" dirty="0"/>
              <a:t>Fuente primaria: </a:t>
            </a:r>
            <a:r>
              <a:rPr lang="es-CR" dirty="0"/>
              <a:t>se refiere a la institución (pública o privada o sin fines de lucro), o si es del caso la persona, que recogió primero los datos y produjo la estadística.  Ejemplos:</a:t>
            </a:r>
          </a:p>
          <a:p>
            <a:endParaRPr lang="es-CR" dirty="0"/>
          </a:p>
          <a:p>
            <a:pPr lvl="1"/>
            <a:r>
              <a:rPr lang="es-CR" dirty="0"/>
              <a:t>INEC (Censos de población y vivienda, estadísticas vitales, Encuesta de Hogares, Índice de precios, permisos de construcción)</a:t>
            </a:r>
          </a:p>
          <a:p>
            <a:pPr lvl="1"/>
            <a:r>
              <a:rPr lang="es-CR" dirty="0"/>
              <a:t>Banco Central (PIB, IMAE, tipo de cambio)</a:t>
            </a:r>
          </a:p>
          <a:p>
            <a:pPr lvl="1"/>
            <a:r>
              <a:rPr lang="es-CR" dirty="0"/>
              <a:t>CCSS (estadísticas de seguridad social y atención)</a:t>
            </a:r>
          </a:p>
          <a:p>
            <a:pPr lvl="1"/>
            <a:r>
              <a:rPr lang="es-CR" dirty="0"/>
              <a:t>Tribunal Supremo de Elecciones (electorales)</a:t>
            </a:r>
          </a:p>
        </p:txBody>
      </p:sp>
      <p:pic>
        <p:nvPicPr>
          <p:cNvPr id="2" name="Picture 1"/>
          <p:cNvPicPr>
            <a:picLocks noChangeAspect="1"/>
          </p:cNvPicPr>
          <p:nvPr/>
        </p:nvPicPr>
        <p:blipFill>
          <a:blip r:embed="rId2"/>
          <a:stretch>
            <a:fillRect/>
          </a:stretch>
        </p:blipFill>
        <p:spPr>
          <a:xfrm>
            <a:off x="6444208" y="2204864"/>
            <a:ext cx="2148086" cy="1479626"/>
          </a:xfrm>
          <a:prstGeom prst="rect">
            <a:avLst/>
          </a:prstGeom>
        </p:spPr>
      </p:pic>
      <p:pic>
        <p:nvPicPr>
          <p:cNvPr id="6" name="Picture 5"/>
          <p:cNvPicPr>
            <a:picLocks noChangeAspect="1"/>
          </p:cNvPicPr>
          <p:nvPr/>
        </p:nvPicPr>
        <p:blipFill>
          <a:blip r:embed="rId3"/>
          <a:stretch>
            <a:fillRect/>
          </a:stretch>
        </p:blipFill>
        <p:spPr>
          <a:xfrm>
            <a:off x="7092280" y="4149080"/>
            <a:ext cx="1409700" cy="2162175"/>
          </a:xfrm>
          <a:prstGeom prst="rect">
            <a:avLst/>
          </a:prstGeom>
        </p:spPr>
      </p:pic>
    </p:spTree>
    <p:extLst>
      <p:ext uri="{BB962C8B-B14F-4D97-AF65-F5344CB8AC3E}">
        <p14:creationId xmlns:p14="http://schemas.microsoft.com/office/powerpoint/2010/main" val="1269340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467544" y="548680"/>
            <a:ext cx="8136904" cy="3888432"/>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lgn="just"/>
            <a:r>
              <a:rPr lang="es-CR" b="1" dirty="0"/>
              <a:t>Fuente secundaria: </a:t>
            </a:r>
            <a:r>
              <a:rPr lang="es-CR" dirty="0"/>
              <a:t>quien utiliza la información, en un estudio o análisis, no recolectó los datos estadísticos, sino que provienen de una fuente primaria ajena.</a:t>
            </a:r>
          </a:p>
          <a:p>
            <a:pPr algn="just"/>
            <a:endParaRPr lang="es-CR" dirty="0"/>
          </a:p>
          <a:p>
            <a:pPr algn="just"/>
            <a:r>
              <a:rPr lang="es-CR" dirty="0"/>
              <a:t>Ejemplos:</a:t>
            </a:r>
          </a:p>
          <a:p>
            <a:pPr lvl="1" algn="just"/>
            <a:r>
              <a:rPr lang="es-CR" dirty="0"/>
              <a:t>Proyecto Estado de la Nación.</a:t>
            </a:r>
          </a:p>
          <a:p>
            <a:pPr lvl="1" algn="just"/>
            <a:r>
              <a:rPr lang="es-CR" dirty="0"/>
              <a:t>Organización de las Naciones Unidas.</a:t>
            </a:r>
          </a:p>
          <a:p>
            <a:pPr lvl="1" algn="just"/>
            <a:r>
              <a:rPr lang="es-CR" dirty="0"/>
              <a:t>Organización Internacional del Trabajo.</a:t>
            </a:r>
          </a:p>
          <a:p>
            <a:pPr lvl="1" algn="just"/>
            <a:r>
              <a:rPr lang="es-CR" dirty="0"/>
              <a:t>Medios de comunicación.</a:t>
            </a:r>
          </a:p>
          <a:p>
            <a:pPr lvl="1" algn="just"/>
            <a:endParaRPr lang="es-CR" dirty="0"/>
          </a:p>
          <a:p>
            <a:pPr algn="just"/>
            <a:r>
              <a:rPr lang="es-CR" dirty="0"/>
              <a:t>Términos análogos a fuente primaria y secundaria</a:t>
            </a:r>
          </a:p>
          <a:p>
            <a:pPr lvl="1" algn="just"/>
            <a:r>
              <a:rPr lang="es-CR" dirty="0"/>
              <a:t>Datos primarios: recogidos por la misma persona o institución que los va a utilizar</a:t>
            </a:r>
          </a:p>
          <a:p>
            <a:pPr lvl="1" algn="just"/>
            <a:r>
              <a:rPr lang="es-CR" dirty="0"/>
              <a:t>Datos secundarios: recogidos por otra persona o institución.</a:t>
            </a:r>
          </a:p>
        </p:txBody>
      </p:sp>
      <p:pic>
        <p:nvPicPr>
          <p:cNvPr id="3" name="Imagen 2"/>
          <p:cNvPicPr>
            <a:picLocks noChangeAspect="1"/>
          </p:cNvPicPr>
          <p:nvPr/>
        </p:nvPicPr>
        <p:blipFill>
          <a:blip r:embed="rId2"/>
          <a:stretch>
            <a:fillRect/>
          </a:stretch>
        </p:blipFill>
        <p:spPr>
          <a:xfrm>
            <a:off x="3707904" y="4365104"/>
            <a:ext cx="2718445" cy="1709382"/>
          </a:xfrm>
          <a:prstGeom prst="rect">
            <a:avLst/>
          </a:prstGeom>
        </p:spPr>
      </p:pic>
    </p:spTree>
    <p:extLst>
      <p:ext uri="{BB962C8B-B14F-4D97-AF65-F5344CB8AC3E}">
        <p14:creationId xmlns:p14="http://schemas.microsoft.com/office/powerpoint/2010/main" val="3642948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539552" y="548680"/>
            <a:ext cx="7467600" cy="49006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R" sz="2000" b="1" dirty="0"/>
              <a:t>La necesidad de evaluar las fuentes</a:t>
            </a:r>
          </a:p>
        </p:txBody>
      </p:sp>
      <p:sp>
        <p:nvSpPr>
          <p:cNvPr id="3" name="2 Marcador de contenido"/>
          <p:cNvSpPr txBox="1">
            <a:spLocks/>
          </p:cNvSpPr>
          <p:nvPr/>
        </p:nvSpPr>
        <p:spPr>
          <a:xfrm>
            <a:off x="536902" y="1096764"/>
            <a:ext cx="7931224" cy="648072"/>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CR" sz="1800" dirty="0"/>
              <a:t>El usuario debe asegurarse del grado de confianza que merecen los datos.</a:t>
            </a:r>
          </a:p>
          <a:p>
            <a:pPr lvl="1"/>
            <a:endParaRPr lang="es-CR" dirty="0"/>
          </a:p>
        </p:txBody>
      </p:sp>
      <p:sp>
        <p:nvSpPr>
          <p:cNvPr id="4" name="Rectangle 3"/>
          <p:cNvSpPr/>
          <p:nvPr/>
        </p:nvSpPr>
        <p:spPr>
          <a:xfrm>
            <a:off x="562054" y="2852936"/>
            <a:ext cx="8280920" cy="1200329"/>
          </a:xfrm>
          <a:prstGeom prst="rect">
            <a:avLst/>
          </a:prstGeom>
        </p:spPr>
        <p:txBody>
          <a:bodyPr wrap="square">
            <a:spAutoFit/>
          </a:bodyPr>
          <a:lstStyle/>
          <a:p>
            <a:r>
              <a:rPr lang="es-CR" dirty="0"/>
              <a:t>Los datos de </a:t>
            </a:r>
            <a:r>
              <a:rPr lang="es-CR" b="1" dirty="0"/>
              <a:t>fuentes primarias</a:t>
            </a:r>
            <a:r>
              <a:rPr lang="es-CR" dirty="0"/>
              <a:t>, son en general, más confiables:</a:t>
            </a:r>
          </a:p>
          <a:p>
            <a:pPr marL="742950" lvl="1" indent="-285750">
              <a:buFont typeface="Arial" panose="020B0604020202020204" pitchFamily="34" charset="0"/>
              <a:buChar char="•"/>
            </a:pPr>
            <a:r>
              <a:rPr lang="es-CR" dirty="0"/>
              <a:t>Definiciones de términos.</a:t>
            </a:r>
          </a:p>
          <a:p>
            <a:pPr marL="742950" lvl="1" indent="-285750">
              <a:buFont typeface="Arial" panose="020B0604020202020204" pitchFamily="34" charset="0"/>
              <a:buChar char="•"/>
            </a:pPr>
            <a:r>
              <a:rPr lang="es-CR" dirty="0"/>
              <a:t>El cuestionario y procedimientos utilizados</a:t>
            </a:r>
          </a:p>
          <a:p>
            <a:pPr marL="742950" lvl="1" indent="-285750">
              <a:buFont typeface="Arial" panose="020B0604020202020204" pitchFamily="34" charset="0"/>
              <a:buChar char="•"/>
            </a:pPr>
            <a:r>
              <a:rPr lang="es-CR" dirty="0"/>
              <a:t>Suele proporcionar más detalle.</a:t>
            </a:r>
          </a:p>
        </p:txBody>
      </p:sp>
      <p:sp>
        <p:nvSpPr>
          <p:cNvPr id="5" name="Rectangle 4"/>
          <p:cNvSpPr/>
          <p:nvPr/>
        </p:nvSpPr>
        <p:spPr>
          <a:xfrm>
            <a:off x="562054" y="1682785"/>
            <a:ext cx="7560840" cy="923330"/>
          </a:xfrm>
          <a:prstGeom prst="rect">
            <a:avLst/>
          </a:prstGeom>
        </p:spPr>
        <p:txBody>
          <a:bodyPr wrap="square">
            <a:spAutoFit/>
          </a:bodyPr>
          <a:lstStyle/>
          <a:p>
            <a:r>
              <a:rPr lang="es-CR" dirty="0"/>
              <a:t>Toda fuente debe evaluarse:</a:t>
            </a:r>
          </a:p>
          <a:p>
            <a:pPr marL="742950" lvl="1" indent="-285750">
              <a:buFont typeface="Arial" panose="020B0604020202020204" pitchFamily="34" charset="0"/>
              <a:buChar char="•"/>
            </a:pPr>
            <a:r>
              <a:rPr lang="es-CR" dirty="0"/>
              <a:t>Cobertura e integridad del estudio.</a:t>
            </a:r>
          </a:p>
          <a:p>
            <a:pPr marL="742950" lvl="1" indent="-285750">
              <a:buFont typeface="Arial" panose="020B0604020202020204" pitchFamily="34" charset="0"/>
              <a:buChar char="•"/>
            </a:pPr>
            <a:r>
              <a:rPr lang="es-CR" dirty="0"/>
              <a:t>Calidad, confiabilidad, comparabilidad y pertinencia de los datos.</a:t>
            </a:r>
          </a:p>
        </p:txBody>
      </p:sp>
      <p:pic>
        <p:nvPicPr>
          <p:cNvPr id="6" name="Picture 5"/>
          <p:cNvPicPr>
            <a:picLocks noChangeAspect="1"/>
          </p:cNvPicPr>
          <p:nvPr/>
        </p:nvPicPr>
        <p:blipFill>
          <a:blip r:embed="rId2"/>
          <a:stretch>
            <a:fillRect/>
          </a:stretch>
        </p:blipFill>
        <p:spPr>
          <a:xfrm>
            <a:off x="3216886" y="4300086"/>
            <a:ext cx="2571255" cy="1846709"/>
          </a:xfrm>
          <a:prstGeom prst="rect">
            <a:avLst/>
          </a:prstGeom>
        </p:spPr>
      </p:pic>
    </p:spTree>
    <p:extLst>
      <p:ext uri="{BB962C8B-B14F-4D97-AF65-F5344CB8AC3E}">
        <p14:creationId xmlns:p14="http://schemas.microsoft.com/office/powerpoint/2010/main" val="324129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467543" y="692696"/>
            <a:ext cx="7848871" cy="49006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R" sz="1800" b="1" dirty="0">
                <a:latin typeface="+mn-lt"/>
              </a:rPr>
              <a:t>Técnicas para la recolección de datos no existentes</a:t>
            </a:r>
          </a:p>
        </p:txBody>
      </p:sp>
      <p:sp>
        <p:nvSpPr>
          <p:cNvPr id="4" name="2 Marcador de contenido"/>
          <p:cNvSpPr txBox="1">
            <a:spLocks/>
          </p:cNvSpPr>
          <p:nvPr/>
        </p:nvSpPr>
        <p:spPr>
          <a:xfrm>
            <a:off x="755576" y="1412776"/>
            <a:ext cx="5184576" cy="1440160"/>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CR" sz="1800" b="1" dirty="0"/>
              <a:t>Entrevista cara a cara: </a:t>
            </a:r>
            <a:r>
              <a:rPr lang="es-CR" sz="1800" dirty="0"/>
              <a:t>visita del enumerador al informante (censos, encuestas)</a:t>
            </a:r>
          </a:p>
          <a:p>
            <a:pPr lvl="1"/>
            <a:r>
              <a:rPr lang="es-CR" dirty="0"/>
              <a:t>Ventaja: el entrevistador está en control de la entrevista.</a:t>
            </a:r>
          </a:p>
          <a:p>
            <a:pPr lvl="1"/>
            <a:r>
              <a:rPr lang="es-CR" dirty="0"/>
              <a:t>Desventaja: costo elevado.</a:t>
            </a:r>
          </a:p>
          <a:p>
            <a:endParaRPr lang="es-CR" sz="1800" dirty="0"/>
          </a:p>
        </p:txBody>
      </p:sp>
      <p:sp>
        <p:nvSpPr>
          <p:cNvPr id="5" name="Rectángulo 4"/>
          <p:cNvSpPr/>
          <p:nvPr/>
        </p:nvSpPr>
        <p:spPr>
          <a:xfrm>
            <a:off x="899592" y="3573016"/>
            <a:ext cx="4572000" cy="2031325"/>
          </a:xfrm>
          <a:prstGeom prst="rect">
            <a:avLst/>
          </a:prstGeom>
        </p:spPr>
        <p:txBody>
          <a:bodyPr>
            <a:spAutoFit/>
          </a:bodyPr>
          <a:lstStyle/>
          <a:p>
            <a:r>
              <a:rPr lang="es-CR" b="1" dirty="0"/>
              <a:t>Entrevista telefónica: </a:t>
            </a:r>
            <a:r>
              <a:rPr lang="es-CR" dirty="0"/>
              <a:t>especialmente en opinión pública, política y mercado</a:t>
            </a:r>
          </a:p>
          <a:p>
            <a:pPr marL="742950" lvl="1" indent="-285750">
              <a:buFont typeface="Arial" panose="020B0604020202020204" pitchFamily="34" charset="0"/>
              <a:buChar char="•"/>
            </a:pPr>
            <a:r>
              <a:rPr lang="es-CR" dirty="0"/>
              <a:t>Ventajas: reduce costos y acorta el tiempo.</a:t>
            </a:r>
          </a:p>
          <a:p>
            <a:pPr marL="742950" lvl="1" indent="-285750">
              <a:buFont typeface="Arial" panose="020B0604020202020204" pitchFamily="34" charset="0"/>
              <a:buChar char="•"/>
            </a:pPr>
            <a:r>
              <a:rPr lang="es-CR" dirty="0"/>
              <a:t>Desventajas: se debe tener teléfono, no se puede usar material visual, y los cuestionarios no deben ser largos.</a:t>
            </a:r>
          </a:p>
        </p:txBody>
      </p:sp>
      <p:pic>
        <p:nvPicPr>
          <p:cNvPr id="6" name="Imagen 5"/>
          <p:cNvPicPr>
            <a:picLocks noChangeAspect="1"/>
          </p:cNvPicPr>
          <p:nvPr/>
        </p:nvPicPr>
        <p:blipFill>
          <a:blip r:embed="rId2"/>
          <a:stretch>
            <a:fillRect/>
          </a:stretch>
        </p:blipFill>
        <p:spPr>
          <a:xfrm>
            <a:off x="6516216" y="1412776"/>
            <a:ext cx="2214761" cy="1753667"/>
          </a:xfrm>
          <a:prstGeom prst="rect">
            <a:avLst/>
          </a:prstGeom>
        </p:spPr>
      </p:pic>
      <p:pic>
        <p:nvPicPr>
          <p:cNvPr id="7" name="Imagen 6"/>
          <p:cNvPicPr>
            <a:picLocks noChangeAspect="1"/>
          </p:cNvPicPr>
          <p:nvPr/>
        </p:nvPicPr>
        <p:blipFill>
          <a:blip r:embed="rId3"/>
          <a:stretch>
            <a:fillRect/>
          </a:stretch>
        </p:blipFill>
        <p:spPr>
          <a:xfrm>
            <a:off x="6285634" y="3861048"/>
            <a:ext cx="2445343" cy="1743293"/>
          </a:xfrm>
          <a:prstGeom prst="rect">
            <a:avLst/>
          </a:prstGeom>
        </p:spPr>
      </p:pic>
    </p:spTree>
    <p:extLst>
      <p:ext uri="{BB962C8B-B14F-4D97-AF65-F5344CB8AC3E}">
        <p14:creationId xmlns:p14="http://schemas.microsoft.com/office/powerpoint/2010/main" val="1812983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11562" y="548681"/>
            <a:ext cx="4680518" cy="2021356"/>
          </a:xfrm>
          <a:prstGeom prst="rect">
            <a:avLst/>
          </a:prstGeom>
        </p:spPr>
      </p:pic>
      <p:pic>
        <p:nvPicPr>
          <p:cNvPr id="6" name="Imagen 5"/>
          <p:cNvPicPr>
            <a:picLocks noChangeAspect="1"/>
          </p:cNvPicPr>
          <p:nvPr/>
        </p:nvPicPr>
        <p:blipFill>
          <a:blip r:embed="rId3"/>
          <a:stretch>
            <a:fillRect/>
          </a:stretch>
        </p:blipFill>
        <p:spPr>
          <a:xfrm>
            <a:off x="5652120" y="613817"/>
            <a:ext cx="2905125" cy="1895475"/>
          </a:xfrm>
          <a:prstGeom prst="rect">
            <a:avLst/>
          </a:prstGeom>
        </p:spPr>
      </p:pic>
      <p:pic>
        <p:nvPicPr>
          <p:cNvPr id="7" name="Imagen 6"/>
          <p:cNvPicPr>
            <a:picLocks noChangeAspect="1"/>
          </p:cNvPicPr>
          <p:nvPr/>
        </p:nvPicPr>
        <p:blipFill>
          <a:blip r:embed="rId4"/>
          <a:stretch>
            <a:fillRect/>
          </a:stretch>
        </p:blipFill>
        <p:spPr>
          <a:xfrm>
            <a:off x="5652120" y="3356992"/>
            <a:ext cx="2476500" cy="2019300"/>
          </a:xfrm>
          <a:prstGeom prst="rect">
            <a:avLst/>
          </a:prstGeom>
        </p:spPr>
      </p:pic>
      <p:sp>
        <p:nvSpPr>
          <p:cNvPr id="8" name="Rectángulo 7"/>
          <p:cNvSpPr/>
          <p:nvPr/>
        </p:nvSpPr>
        <p:spPr>
          <a:xfrm>
            <a:off x="611562" y="3356992"/>
            <a:ext cx="4824534" cy="2308324"/>
          </a:xfrm>
          <a:prstGeom prst="rect">
            <a:avLst/>
          </a:prstGeom>
        </p:spPr>
        <p:txBody>
          <a:bodyPr wrap="square">
            <a:spAutoFit/>
          </a:bodyPr>
          <a:lstStyle/>
          <a:p>
            <a:pPr algn="just"/>
            <a:r>
              <a:rPr lang="es-CR" sz="1600" b="1" dirty="0"/>
              <a:t>Encuesta por correo</a:t>
            </a:r>
          </a:p>
          <a:p>
            <a:pPr algn="just"/>
            <a:endParaRPr lang="es-CR" sz="1600" b="1" dirty="0"/>
          </a:p>
          <a:p>
            <a:pPr algn="just"/>
            <a:r>
              <a:rPr lang="es-CR" sz="1400" dirty="0"/>
              <a:t>Consiste en enviar por correo el cuestionario acompañado por el instructivo necesario, dando en este no solo las instrucciones pertinentes para cada una de las preguntas, sino también una breve explicación del objeto de la encuesta con el fin de evitar interpretaciones erróneas.</a:t>
            </a:r>
          </a:p>
          <a:p>
            <a:pPr algn="just"/>
            <a:r>
              <a:rPr lang="es-CR" sz="1400" dirty="0"/>
              <a:t>Una de las ventajas es que tienen un costo muy inferior al anterior procedimiento, puesto que no hay que incluir gastos de entrenamiento de personal.</a:t>
            </a:r>
          </a:p>
        </p:txBody>
      </p:sp>
    </p:spTree>
    <p:extLst>
      <p:ext uri="{BB962C8B-B14F-4D97-AF65-F5344CB8AC3E}">
        <p14:creationId xmlns:p14="http://schemas.microsoft.com/office/powerpoint/2010/main" val="952194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9592" y="3212976"/>
            <a:ext cx="5040560" cy="1754326"/>
          </a:xfrm>
          <a:prstGeom prst="rect">
            <a:avLst/>
          </a:prstGeom>
        </p:spPr>
        <p:txBody>
          <a:bodyPr wrap="square">
            <a:spAutoFit/>
          </a:bodyPr>
          <a:lstStyle/>
          <a:p>
            <a:r>
              <a:rPr lang="es-CR" b="1" dirty="0"/>
              <a:t>Observación:</a:t>
            </a:r>
            <a:r>
              <a:rPr lang="es-CR" dirty="0"/>
              <a:t> el investigador observa lo que le interesa y registra sus observaciones (hoja de trabajo, contador, grabadora).  Ejemplos</a:t>
            </a:r>
          </a:p>
          <a:p>
            <a:pPr marL="742950" lvl="1" indent="-285750">
              <a:buFont typeface="Arial" panose="020B0604020202020204" pitchFamily="34" charset="0"/>
              <a:buChar char="•"/>
            </a:pPr>
            <a:r>
              <a:rPr lang="es-CR" dirty="0"/>
              <a:t>Ciencias naturales.</a:t>
            </a:r>
          </a:p>
          <a:p>
            <a:pPr marL="742950" lvl="1" indent="-285750">
              <a:buFont typeface="Arial" panose="020B0604020202020204" pitchFamily="34" charset="0"/>
              <a:buChar char="•"/>
            </a:pPr>
            <a:r>
              <a:rPr lang="es-CR" dirty="0"/>
              <a:t>Ciencias sociales.</a:t>
            </a:r>
          </a:p>
          <a:p>
            <a:pPr marL="742950" lvl="1" indent="-285750">
              <a:buFont typeface="Arial" panose="020B0604020202020204" pitchFamily="34" charset="0"/>
              <a:buChar char="•"/>
            </a:pPr>
            <a:r>
              <a:rPr lang="es-CR" dirty="0"/>
              <a:t>Ciencias de la salud.</a:t>
            </a:r>
          </a:p>
        </p:txBody>
      </p:sp>
      <p:sp>
        <p:nvSpPr>
          <p:cNvPr id="3" name="Rectángulo 2"/>
          <p:cNvSpPr/>
          <p:nvPr/>
        </p:nvSpPr>
        <p:spPr>
          <a:xfrm>
            <a:off x="755576" y="692696"/>
            <a:ext cx="5184576" cy="1477328"/>
          </a:xfrm>
          <a:prstGeom prst="rect">
            <a:avLst/>
          </a:prstGeom>
        </p:spPr>
        <p:txBody>
          <a:bodyPr wrap="square">
            <a:spAutoFit/>
          </a:bodyPr>
          <a:lstStyle/>
          <a:p>
            <a:r>
              <a:rPr lang="es-CR" b="1" dirty="0"/>
              <a:t>Experimento: </a:t>
            </a:r>
            <a:r>
              <a:rPr lang="es-CR" dirty="0"/>
              <a:t>procedimiento que somete a prueba una o varias hipótesis, mediante el manejo controlado de variables.</a:t>
            </a:r>
          </a:p>
          <a:p>
            <a:pPr marL="742950" lvl="1" indent="-285750">
              <a:buFont typeface="Arial" panose="020B0604020202020204" pitchFamily="34" charset="0"/>
              <a:buChar char="•"/>
            </a:pPr>
            <a:r>
              <a:rPr lang="es-CR" dirty="0"/>
              <a:t>Desventaja: debe realizarse en un ambiente artificial.</a:t>
            </a:r>
          </a:p>
        </p:txBody>
      </p:sp>
      <p:pic>
        <p:nvPicPr>
          <p:cNvPr id="4" name="Imagen 3"/>
          <p:cNvPicPr>
            <a:picLocks noChangeAspect="1"/>
          </p:cNvPicPr>
          <p:nvPr/>
        </p:nvPicPr>
        <p:blipFill>
          <a:blip r:embed="rId2"/>
          <a:stretch>
            <a:fillRect/>
          </a:stretch>
        </p:blipFill>
        <p:spPr>
          <a:xfrm>
            <a:off x="6228184" y="658045"/>
            <a:ext cx="2238768" cy="2049042"/>
          </a:xfrm>
          <a:prstGeom prst="rect">
            <a:avLst/>
          </a:prstGeom>
        </p:spPr>
      </p:pic>
      <p:pic>
        <p:nvPicPr>
          <p:cNvPr id="5" name="Imagen 4"/>
          <p:cNvPicPr>
            <a:picLocks noChangeAspect="1"/>
          </p:cNvPicPr>
          <p:nvPr/>
        </p:nvPicPr>
        <p:blipFill>
          <a:blip r:embed="rId3"/>
          <a:stretch>
            <a:fillRect/>
          </a:stretch>
        </p:blipFill>
        <p:spPr>
          <a:xfrm>
            <a:off x="6228184" y="3356992"/>
            <a:ext cx="2238768" cy="1614272"/>
          </a:xfrm>
          <a:prstGeom prst="rect">
            <a:avLst/>
          </a:prstGeom>
        </p:spPr>
      </p:pic>
    </p:spTree>
    <p:extLst>
      <p:ext uri="{BB962C8B-B14F-4D97-AF65-F5344CB8AC3E}">
        <p14:creationId xmlns:p14="http://schemas.microsoft.com/office/powerpoint/2010/main" val="3641651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B5A747C-A0FE-4E05-809C-6CBF6363FB6A}"/>
              </a:ext>
            </a:extLst>
          </p:cNvPr>
          <p:cNvPicPr>
            <a:picLocks noChangeAspect="1"/>
          </p:cNvPicPr>
          <p:nvPr/>
        </p:nvPicPr>
        <p:blipFill>
          <a:blip r:embed="rId2"/>
          <a:stretch>
            <a:fillRect/>
          </a:stretch>
        </p:blipFill>
        <p:spPr>
          <a:xfrm>
            <a:off x="683568" y="404664"/>
            <a:ext cx="7056784" cy="4916338"/>
          </a:xfrm>
          <a:prstGeom prst="rect">
            <a:avLst/>
          </a:prstGeom>
        </p:spPr>
      </p:pic>
      <p:sp>
        <p:nvSpPr>
          <p:cNvPr id="4" name="CuadroTexto 3">
            <a:extLst>
              <a:ext uri="{FF2B5EF4-FFF2-40B4-BE49-F238E27FC236}">
                <a16:creationId xmlns:a16="http://schemas.microsoft.com/office/drawing/2014/main" id="{C861D255-6FA1-47C6-9B62-42E8EDBAEC72}"/>
              </a:ext>
            </a:extLst>
          </p:cNvPr>
          <p:cNvSpPr txBox="1"/>
          <p:nvPr/>
        </p:nvSpPr>
        <p:spPr>
          <a:xfrm>
            <a:off x="683568" y="5518242"/>
            <a:ext cx="7704856" cy="369332"/>
          </a:xfrm>
          <a:prstGeom prst="rect">
            <a:avLst/>
          </a:prstGeom>
          <a:noFill/>
        </p:spPr>
        <p:txBody>
          <a:bodyPr wrap="square" rtlCol="0">
            <a:spAutoFit/>
          </a:bodyPr>
          <a:lstStyle/>
          <a:p>
            <a:r>
              <a:rPr lang="en-US" dirty="0">
                <a:hlinkClick r:id="rId3" tooltip="Experimento Covid-19"/>
              </a:rPr>
              <a:t>Este </a:t>
            </a:r>
            <a:r>
              <a:rPr lang="en-US" dirty="0" err="1">
                <a:hlinkClick r:id="rId3" tooltip="Experimento Covid-19"/>
              </a:rPr>
              <a:t>experimento</a:t>
            </a:r>
            <a:r>
              <a:rPr lang="en-US" dirty="0">
                <a:hlinkClick r:id="rId3" tooltip="Experimento Covid-19"/>
              </a:rPr>
              <a:t> </a:t>
            </a:r>
            <a:r>
              <a:rPr lang="en-US" dirty="0" err="1">
                <a:hlinkClick r:id="rId3" tooltip="Experimento Covid-19"/>
              </a:rPr>
              <a:t>Muestra</a:t>
            </a:r>
            <a:r>
              <a:rPr lang="en-US" dirty="0">
                <a:hlinkClick r:id="rId3" tooltip="Experimento Covid-19"/>
              </a:rPr>
              <a:t> la </a:t>
            </a:r>
            <a:r>
              <a:rPr lang="en-US" dirty="0" err="1">
                <a:hlinkClick r:id="rId3" tooltip="Experimento Covid-19"/>
              </a:rPr>
              <a:t>rapidez</a:t>
            </a:r>
            <a:r>
              <a:rPr lang="en-US" dirty="0">
                <a:hlinkClick r:id="rId3" tooltip="Experimento Covid-19"/>
              </a:rPr>
              <a:t> </a:t>
            </a:r>
            <a:r>
              <a:rPr lang="en-US" dirty="0" err="1">
                <a:hlinkClick r:id="rId3" tooltip="Experimento Covid-19"/>
              </a:rPr>
              <a:t>propogación</a:t>
            </a:r>
            <a:r>
              <a:rPr lang="en-US" dirty="0">
                <a:hlinkClick r:id="rId3" tooltip="Experimento Covid-19"/>
              </a:rPr>
              <a:t> de un virus</a:t>
            </a:r>
            <a:endParaRPr lang="en-US" dirty="0"/>
          </a:p>
        </p:txBody>
      </p:sp>
    </p:spTree>
    <p:extLst>
      <p:ext uri="{BB962C8B-B14F-4D97-AF65-F5344CB8AC3E}">
        <p14:creationId xmlns:p14="http://schemas.microsoft.com/office/powerpoint/2010/main" val="4046873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1002939265"/>
              </p:ext>
            </p:extLst>
          </p:nvPr>
        </p:nvGraphicFramePr>
        <p:xfrm>
          <a:off x="539554" y="620688"/>
          <a:ext cx="7827015" cy="4680522"/>
        </p:xfrm>
        <a:graphic>
          <a:graphicData uri="http://schemas.openxmlformats.org/drawingml/2006/table">
            <a:tbl>
              <a:tblPr>
                <a:tableStyleId>{5C22544A-7EE6-4342-B048-85BDC9FD1C3A}</a:tableStyleId>
              </a:tblPr>
              <a:tblGrid>
                <a:gridCol w="1565403">
                  <a:extLst>
                    <a:ext uri="{9D8B030D-6E8A-4147-A177-3AD203B41FA5}">
                      <a16:colId xmlns:a16="http://schemas.microsoft.com/office/drawing/2014/main" val="1190504284"/>
                    </a:ext>
                  </a:extLst>
                </a:gridCol>
                <a:gridCol w="1565403">
                  <a:extLst>
                    <a:ext uri="{9D8B030D-6E8A-4147-A177-3AD203B41FA5}">
                      <a16:colId xmlns:a16="http://schemas.microsoft.com/office/drawing/2014/main" val="3620393167"/>
                    </a:ext>
                  </a:extLst>
                </a:gridCol>
                <a:gridCol w="1565403">
                  <a:extLst>
                    <a:ext uri="{9D8B030D-6E8A-4147-A177-3AD203B41FA5}">
                      <a16:colId xmlns:a16="http://schemas.microsoft.com/office/drawing/2014/main" val="343217611"/>
                    </a:ext>
                  </a:extLst>
                </a:gridCol>
                <a:gridCol w="1565403">
                  <a:extLst>
                    <a:ext uri="{9D8B030D-6E8A-4147-A177-3AD203B41FA5}">
                      <a16:colId xmlns:a16="http://schemas.microsoft.com/office/drawing/2014/main" val="405390120"/>
                    </a:ext>
                  </a:extLst>
                </a:gridCol>
                <a:gridCol w="1565403">
                  <a:extLst>
                    <a:ext uri="{9D8B030D-6E8A-4147-A177-3AD203B41FA5}">
                      <a16:colId xmlns:a16="http://schemas.microsoft.com/office/drawing/2014/main" val="3711186266"/>
                    </a:ext>
                  </a:extLst>
                </a:gridCol>
              </a:tblGrid>
              <a:tr h="481227">
                <a:tc>
                  <a:txBody>
                    <a:bodyPr/>
                    <a:lstStyle/>
                    <a:p>
                      <a:pPr marL="347345" indent="-347345" algn="l" eaLnBrk="0" fontAlgn="base" hangingPunct="0">
                        <a:lnSpc>
                          <a:spcPct val="107000"/>
                        </a:lnSpc>
                        <a:spcAft>
                          <a:spcPts val="0"/>
                        </a:spcAft>
                      </a:pPr>
                      <a:r>
                        <a:rPr lang="es-CR" sz="1200" b="1" dirty="0">
                          <a:effectLst/>
                          <a:latin typeface="+mn-lt"/>
                          <a:ea typeface="Calibri" panose="020F0502020204030204" pitchFamily="34" charset="0"/>
                          <a:cs typeface="Times New Roman" panose="02020603050405020304" pitchFamily="18" charset="0"/>
                        </a:rPr>
                        <a:t>CARACTERÍSTICAS</a:t>
                      </a:r>
                    </a:p>
                  </a:txBody>
                  <a:tcPr anchor="ctr"/>
                </a:tc>
                <a:tc>
                  <a:txBody>
                    <a:bodyPr/>
                    <a:lstStyle/>
                    <a:p>
                      <a:pPr marL="347345" indent="-347345" eaLnBrk="0" fontAlgn="base" hangingPunct="0">
                        <a:lnSpc>
                          <a:spcPct val="107000"/>
                        </a:lnSpc>
                        <a:spcAft>
                          <a:spcPts val="0"/>
                        </a:spcAft>
                      </a:pPr>
                      <a:r>
                        <a:rPr lang="es-ES" sz="1200" b="1" kern="1200" dirty="0">
                          <a:effectLst/>
                          <a:latin typeface="+mn-lt"/>
                        </a:rPr>
                        <a:t>CORREO</a:t>
                      </a:r>
                      <a:endParaRPr lang="es-CR" sz="1200" b="1" dirty="0">
                        <a:effectLst/>
                        <a:latin typeface="+mn-lt"/>
                        <a:ea typeface="Calibri" panose="020F0502020204030204" pitchFamily="34" charset="0"/>
                        <a:cs typeface="Times New Roman" panose="02020603050405020304" pitchFamily="18" charset="0"/>
                      </a:endParaRPr>
                    </a:p>
                  </a:txBody>
                  <a:tcPr/>
                </a:tc>
                <a:tc>
                  <a:txBody>
                    <a:bodyPr/>
                    <a:lstStyle/>
                    <a:p>
                      <a:pPr marL="347345" indent="-347345" eaLnBrk="0" fontAlgn="base" hangingPunct="0">
                        <a:lnSpc>
                          <a:spcPct val="107000"/>
                        </a:lnSpc>
                        <a:spcAft>
                          <a:spcPts val="0"/>
                        </a:spcAft>
                      </a:pPr>
                      <a:r>
                        <a:rPr lang="es-ES" sz="1200" b="1" kern="1200">
                          <a:effectLst/>
                          <a:latin typeface="+mn-lt"/>
                        </a:rPr>
                        <a:t>TELEFÓNICA</a:t>
                      </a:r>
                      <a:endParaRPr lang="es-CR" sz="1200" b="1">
                        <a:effectLst/>
                        <a:latin typeface="+mn-lt"/>
                        <a:ea typeface="Calibri" panose="020F0502020204030204" pitchFamily="34" charset="0"/>
                        <a:cs typeface="Times New Roman" panose="02020603050405020304" pitchFamily="18" charset="0"/>
                      </a:endParaRPr>
                    </a:p>
                  </a:txBody>
                  <a:tcPr/>
                </a:tc>
                <a:tc>
                  <a:txBody>
                    <a:bodyPr/>
                    <a:lstStyle/>
                    <a:p>
                      <a:pPr marL="347345" indent="-347345" eaLnBrk="0" fontAlgn="base" hangingPunct="0">
                        <a:lnSpc>
                          <a:spcPct val="107000"/>
                        </a:lnSpc>
                        <a:spcAft>
                          <a:spcPts val="0"/>
                        </a:spcAft>
                      </a:pPr>
                      <a:r>
                        <a:rPr lang="es-ES" sz="1200" b="1" kern="1200">
                          <a:effectLst/>
                          <a:latin typeface="+mn-lt"/>
                        </a:rPr>
                        <a:t>PERSONAL</a:t>
                      </a:r>
                      <a:endParaRPr lang="es-CR" sz="1200" b="1">
                        <a:effectLst/>
                        <a:latin typeface="+mn-lt"/>
                        <a:ea typeface="Calibri" panose="020F0502020204030204" pitchFamily="34" charset="0"/>
                        <a:cs typeface="Times New Roman" panose="02020603050405020304" pitchFamily="18" charset="0"/>
                      </a:endParaRPr>
                    </a:p>
                  </a:txBody>
                  <a:tcPr/>
                </a:tc>
                <a:tc>
                  <a:txBody>
                    <a:bodyPr/>
                    <a:lstStyle/>
                    <a:p>
                      <a:pPr marL="347345" indent="-347345" eaLnBrk="0" fontAlgn="base" hangingPunct="0">
                        <a:lnSpc>
                          <a:spcPct val="107000"/>
                        </a:lnSpc>
                        <a:spcAft>
                          <a:spcPts val="0"/>
                        </a:spcAft>
                      </a:pPr>
                      <a:r>
                        <a:rPr lang="es-ES" sz="1200" b="1" kern="1200" dirty="0">
                          <a:effectLst/>
                          <a:latin typeface="+mn-lt"/>
                        </a:rPr>
                        <a:t>INTERNET</a:t>
                      </a:r>
                      <a:endParaRPr lang="es-CR" sz="1200" b="1"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564273557"/>
                  </a:ext>
                </a:extLst>
              </a:tr>
              <a:tr h="481227">
                <a:tc>
                  <a:txBody>
                    <a:bodyPr/>
                    <a:lstStyle/>
                    <a:p>
                      <a:pPr marL="347345" indent="-347345" algn="l" eaLnBrk="0" fontAlgn="base" hangingPunct="0">
                        <a:lnSpc>
                          <a:spcPct val="107000"/>
                        </a:lnSpc>
                        <a:spcAft>
                          <a:spcPts val="0"/>
                        </a:spcAft>
                      </a:pPr>
                      <a:r>
                        <a:rPr lang="es-ES" sz="1200" b="1" kern="1200" dirty="0">
                          <a:effectLst/>
                          <a:latin typeface="+mn-lt"/>
                        </a:rPr>
                        <a:t>COSTE</a:t>
                      </a:r>
                      <a:endParaRPr lang="es-CR" sz="1200" b="1" dirty="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Reducido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Intermedio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Elevado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Reducido</a:t>
                      </a:r>
                      <a:endParaRPr lang="es-CR" sz="120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656083467"/>
                  </a:ext>
                </a:extLst>
              </a:tr>
              <a:tr h="481227">
                <a:tc>
                  <a:txBody>
                    <a:bodyPr/>
                    <a:lstStyle/>
                    <a:p>
                      <a:pPr marL="347345" indent="-347345" algn="l" eaLnBrk="0" fontAlgn="base" hangingPunct="0">
                        <a:lnSpc>
                          <a:spcPct val="107000"/>
                        </a:lnSpc>
                        <a:spcAft>
                          <a:spcPts val="0"/>
                        </a:spcAft>
                      </a:pPr>
                      <a:r>
                        <a:rPr lang="es-ES" sz="1200" b="1" kern="1200">
                          <a:effectLst/>
                          <a:latin typeface="+mn-lt"/>
                        </a:rPr>
                        <a:t>FLEXIBILIDAD</a:t>
                      </a:r>
                      <a:endParaRPr lang="es-CR" sz="1200" b="1">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Inflexible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Flexible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Flexible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Inflexible</a:t>
                      </a:r>
                      <a:endParaRPr lang="es-CR" sz="120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087073998"/>
                  </a:ext>
                </a:extLst>
              </a:tr>
              <a:tr h="481227">
                <a:tc>
                  <a:txBody>
                    <a:bodyPr/>
                    <a:lstStyle/>
                    <a:p>
                      <a:pPr marL="347345" indent="-347345" algn="l" eaLnBrk="0" fontAlgn="base" hangingPunct="0">
                        <a:lnSpc>
                          <a:spcPct val="107000"/>
                        </a:lnSpc>
                        <a:spcAft>
                          <a:spcPts val="0"/>
                        </a:spcAft>
                      </a:pPr>
                      <a:r>
                        <a:rPr lang="es-ES" sz="1200" b="1" kern="1200">
                          <a:effectLst/>
                          <a:latin typeface="+mn-lt"/>
                        </a:rPr>
                        <a:t>CUESTIONARIO</a:t>
                      </a:r>
                      <a:endParaRPr lang="es-CR" sz="1200" b="1">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Breve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Breve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Amplio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Breve</a:t>
                      </a:r>
                      <a:endParaRPr lang="es-CR" sz="120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076873041"/>
                  </a:ext>
                </a:extLst>
              </a:tr>
              <a:tr h="481227">
                <a:tc>
                  <a:txBody>
                    <a:bodyPr/>
                    <a:lstStyle/>
                    <a:p>
                      <a:pPr marL="347345" indent="-347345" algn="l" eaLnBrk="0" fontAlgn="base" hangingPunct="0">
                        <a:lnSpc>
                          <a:spcPct val="107000"/>
                        </a:lnSpc>
                        <a:spcAft>
                          <a:spcPts val="0"/>
                        </a:spcAft>
                      </a:pPr>
                      <a:r>
                        <a:rPr lang="es-ES" sz="1200" b="1" kern="1200">
                          <a:effectLst/>
                          <a:latin typeface="+mn-lt"/>
                        </a:rPr>
                        <a:t>EJECUCIÓN</a:t>
                      </a:r>
                      <a:endParaRPr lang="es-CR" sz="1200" b="1">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Lenta</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Rápida</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Lenta</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Lenta</a:t>
                      </a:r>
                      <a:endParaRPr lang="es-CR" sz="120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641026561"/>
                  </a:ext>
                </a:extLst>
              </a:tr>
              <a:tr h="809210">
                <a:tc>
                  <a:txBody>
                    <a:bodyPr/>
                    <a:lstStyle/>
                    <a:p>
                      <a:pPr algn="l" eaLnBrk="0" fontAlgn="base" hangingPunct="0">
                        <a:lnSpc>
                          <a:spcPct val="107000"/>
                        </a:lnSpc>
                        <a:spcAft>
                          <a:spcPts val="0"/>
                        </a:spcAft>
                      </a:pPr>
                      <a:r>
                        <a:rPr lang="es-ES" sz="1200" b="1" kern="1200">
                          <a:effectLst/>
                          <a:latin typeface="+mn-lt"/>
                        </a:rPr>
                        <a:t>INFLUENCIA</a:t>
                      </a:r>
                      <a:endParaRPr lang="es-CR" sz="1200" b="1">
                        <a:effectLst/>
                        <a:latin typeface="+mn-lt"/>
                      </a:endParaRPr>
                    </a:p>
                    <a:p>
                      <a:pPr algn="l" eaLnBrk="0" fontAlgn="base" hangingPunct="0">
                        <a:lnSpc>
                          <a:spcPct val="107000"/>
                        </a:lnSpc>
                        <a:spcAft>
                          <a:spcPts val="0"/>
                        </a:spcAft>
                      </a:pPr>
                      <a:r>
                        <a:rPr lang="es-ES" sz="1200" b="1" kern="1200">
                          <a:effectLst/>
                          <a:latin typeface="+mn-lt"/>
                        </a:rPr>
                        <a:t>DEL ENCUESTADOR</a:t>
                      </a:r>
                      <a:endParaRPr lang="es-CR" sz="1200" b="1">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No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Sí</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Sí</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No</a:t>
                      </a:r>
                      <a:endParaRPr lang="es-CR" sz="120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977319911"/>
                  </a:ext>
                </a:extLst>
              </a:tr>
              <a:tr h="1465177">
                <a:tc>
                  <a:txBody>
                    <a:bodyPr/>
                    <a:lstStyle/>
                    <a:p>
                      <a:pPr algn="l" eaLnBrk="0" fontAlgn="base" hangingPunct="0">
                        <a:lnSpc>
                          <a:spcPct val="107000"/>
                        </a:lnSpc>
                        <a:spcAft>
                          <a:spcPts val="0"/>
                        </a:spcAft>
                      </a:pPr>
                      <a:r>
                        <a:rPr lang="es-ES" sz="1200" b="1" kern="1200" dirty="0">
                          <a:effectLst/>
                          <a:latin typeface="+mn-lt"/>
                        </a:rPr>
                        <a:t>PROBLEMAS DE MUESTREO</a:t>
                      </a:r>
                      <a:endParaRPr lang="es-CR" sz="1200" b="1" dirty="0">
                        <a:effectLst/>
                        <a:latin typeface="+mn-lt"/>
                        <a:ea typeface="Calibri" panose="020F0502020204030204" pitchFamily="34" charset="0"/>
                        <a:cs typeface="Times New Roman" panose="02020603050405020304" pitchFamily="18" charset="0"/>
                      </a:endParaRPr>
                    </a:p>
                  </a:txBody>
                  <a:tcPr anchor="ctr"/>
                </a:tc>
                <a:tc>
                  <a:txBody>
                    <a:bodyPr/>
                    <a:lstStyle/>
                    <a:p>
                      <a:pPr algn="ctr" eaLnBrk="0" fontAlgn="base" hangingPunct="0">
                        <a:lnSpc>
                          <a:spcPct val="107000"/>
                        </a:lnSpc>
                        <a:spcAft>
                          <a:spcPts val="0"/>
                        </a:spcAft>
                        <a:tabLst>
                          <a:tab pos="2806700" algn="ctr"/>
                          <a:tab pos="5612130" algn="r"/>
                        </a:tabLst>
                      </a:pPr>
                      <a:r>
                        <a:rPr lang="es-ES" sz="1200" kern="1200" dirty="0">
                          <a:effectLst/>
                          <a:latin typeface="+mn-lt"/>
                        </a:rPr>
                        <a:t>Difícil obtener una lista completa de la población objetivo</a:t>
                      </a:r>
                      <a:endParaRPr lang="es-CR" sz="1200" dirty="0">
                        <a:effectLst/>
                        <a:latin typeface="+mn-lt"/>
                        <a:ea typeface="Calibri" panose="020F0502020204030204" pitchFamily="34" charset="0"/>
                        <a:cs typeface="Times New Roman" panose="02020603050405020304" pitchFamily="18" charset="0"/>
                      </a:endParaRPr>
                    </a:p>
                  </a:txBody>
                  <a:tcPr anchor="ctr"/>
                </a:tc>
                <a:tc>
                  <a:txBody>
                    <a:bodyPr/>
                    <a:lstStyle/>
                    <a:p>
                      <a:pPr algn="ctr" eaLnBrk="0" fontAlgn="base" hangingPunct="0">
                        <a:lnSpc>
                          <a:spcPct val="107000"/>
                        </a:lnSpc>
                        <a:spcAft>
                          <a:spcPts val="0"/>
                        </a:spcAft>
                      </a:pPr>
                      <a:r>
                        <a:rPr lang="es-ES" sz="1200" kern="1200">
                          <a:effectLst/>
                          <a:latin typeface="+mn-lt"/>
                        </a:rPr>
                        <a:t>Muestra limitada a usuarios con teléfono y negativa a colaborar</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algn="ctr" eaLnBrk="0" fontAlgn="base" hangingPunct="0">
                        <a:lnSpc>
                          <a:spcPct val="107000"/>
                        </a:lnSpc>
                        <a:spcAft>
                          <a:spcPts val="0"/>
                        </a:spcAft>
                      </a:pPr>
                      <a:r>
                        <a:rPr lang="es-ES" sz="1200" kern="1200">
                          <a:effectLst/>
                          <a:latin typeface="+mn-lt"/>
                        </a:rPr>
                        <a:t>Selección de los encuestados por conveniencia y negativa a colaborar</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algn="ctr" eaLnBrk="0" fontAlgn="base" hangingPunct="0">
                        <a:lnSpc>
                          <a:spcPct val="107000"/>
                        </a:lnSpc>
                        <a:spcAft>
                          <a:spcPts val="0"/>
                        </a:spcAft>
                      </a:pPr>
                      <a:r>
                        <a:rPr lang="es-ES" sz="1200" kern="1200" dirty="0">
                          <a:effectLst/>
                          <a:latin typeface="+mn-lt"/>
                        </a:rPr>
                        <a:t>Muestras poco representativas de la población estudiada</a:t>
                      </a:r>
                      <a:endParaRPr lang="es-CR" sz="1200" dirty="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996401805"/>
                  </a:ext>
                </a:extLst>
              </a:tr>
            </a:tbl>
          </a:graphicData>
        </a:graphic>
      </p:graphicFrame>
    </p:spTree>
    <p:extLst>
      <p:ext uri="{BB962C8B-B14F-4D97-AF65-F5344CB8AC3E}">
        <p14:creationId xmlns:p14="http://schemas.microsoft.com/office/powerpoint/2010/main" val="207903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8364D-1195-4F24-8775-B7C494EB0841}"/>
              </a:ext>
            </a:extLst>
          </p:cNvPr>
          <p:cNvPicPr>
            <a:picLocks noChangeAspect="1"/>
          </p:cNvPicPr>
          <p:nvPr/>
        </p:nvPicPr>
        <p:blipFill>
          <a:blip r:embed="rId2"/>
          <a:stretch>
            <a:fillRect/>
          </a:stretch>
        </p:blipFill>
        <p:spPr>
          <a:xfrm>
            <a:off x="539552" y="404664"/>
            <a:ext cx="7884368" cy="5510802"/>
          </a:xfrm>
          <a:prstGeom prst="rect">
            <a:avLst/>
          </a:prstGeom>
        </p:spPr>
      </p:pic>
    </p:spTree>
    <p:extLst>
      <p:ext uri="{BB962C8B-B14F-4D97-AF65-F5344CB8AC3E}">
        <p14:creationId xmlns:p14="http://schemas.microsoft.com/office/powerpoint/2010/main" val="514452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txBox="1">
            <a:spLocks/>
          </p:cNvSpPr>
          <p:nvPr/>
        </p:nvSpPr>
        <p:spPr>
          <a:xfrm>
            <a:off x="1907704" y="656692"/>
            <a:ext cx="3816424" cy="396044"/>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buNone/>
            </a:pPr>
            <a:r>
              <a:rPr lang="es-CR" sz="2400" b="1" dirty="0"/>
              <a:t>El cuestionario</a:t>
            </a:r>
          </a:p>
        </p:txBody>
      </p:sp>
      <p:pic>
        <p:nvPicPr>
          <p:cNvPr id="1026" name="Picture 2" descr="https://30dediferencia.files.wordpress.com/2015/05/cuestionari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332656"/>
            <a:ext cx="1944216" cy="129614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stretch>
            <a:fillRect/>
          </a:stretch>
        </p:blipFill>
        <p:spPr>
          <a:xfrm>
            <a:off x="527486" y="1484784"/>
            <a:ext cx="7814229" cy="4536504"/>
          </a:xfrm>
          <a:prstGeom prst="rect">
            <a:avLst/>
          </a:prstGeom>
        </p:spPr>
      </p:pic>
    </p:spTree>
    <p:extLst>
      <p:ext uri="{BB962C8B-B14F-4D97-AF65-F5344CB8AC3E}">
        <p14:creationId xmlns:p14="http://schemas.microsoft.com/office/powerpoint/2010/main" val="2248224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67544" y="620688"/>
            <a:ext cx="8003232" cy="49006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R" sz="2000" b="1" dirty="0">
                <a:latin typeface="+mn-lt"/>
              </a:rPr>
              <a:t>Detalles acerca de la construcción de cuestionarios</a:t>
            </a:r>
          </a:p>
        </p:txBody>
      </p:sp>
      <p:sp>
        <p:nvSpPr>
          <p:cNvPr id="3" name="2 Marcador de contenido"/>
          <p:cNvSpPr txBox="1">
            <a:spLocks/>
          </p:cNvSpPr>
          <p:nvPr/>
        </p:nvSpPr>
        <p:spPr>
          <a:xfrm>
            <a:off x="827584" y="1340768"/>
            <a:ext cx="7859216" cy="3096344"/>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CR" dirty="0"/>
              <a:t>El orden de las preguntas</a:t>
            </a:r>
          </a:p>
          <a:p>
            <a:pPr marL="342900" lvl="1" indent="0">
              <a:buNone/>
            </a:pPr>
            <a:r>
              <a:rPr lang="es-CR" dirty="0"/>
              <a:t>Evitar contaminación, preguntas de calentamiento, efecto embudo, preguntas amenazantes.</a:t>
            </a:r>
          </a:p>
          <a:p>
            <a:pPr lvl="1"/>
            <a:endParaRPr lang="es-CR" dirty="0"/>
          </a:p>
          <a:p>
            <a:r>
              <a:rPr lang="es-CR" dirty="0"/>
              <a:t>El número de preguntas y la duración del cuestionario.</a:t>
            </a:r>
          </a:p>
          <a:p>
            <a:pPr marL="342900" lvl="1" indent="0">
              <a:buNone/>
            </a:pPr>
            <a:r>
              <a:rPr lang="es-CR" dirty="0"/>
              <a:t>Restringir las preguntas difíciles, realizar un número razonable de preguntas. </a:t>
            </a:r>
          </a:p>
          <a:p>
            <a:pPr lvl="1"/>
            <a:endParaRPr lang="es-CR" dirty="0"/>
          </a:p>
          <a:p>
            <a:r>
              <a:rPr lang="es-CR" dirty="0"/>
              <a:t>La modulación de los cuestionarios</a:t>
            </a:r>
          </a:p>
          <a:p>
            <a:pPr marL="342900" lvl="1" indent="0">
              <a:buNone/>
            </a:pPr>
            <a:r>
              <a:rPr lang="es-CR" dirty="0"/>
              <a:t>Módulo básico y módulo específico, aplicados en dos grupos.</a:t>
            </a:r>
          </a:p>
        </p:txBody>
      </p:sp>
    </p:spTree>
    <p:extLst>
      <p:ext uri="{BB962C8B-B14F-4D97-AF65-F5344CB8AC3E}">
        <p14:creationId xmlns:p14="http://schemas.microsoft.com/office/powerpoint/2010/main" val="1766286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39552" y="548680"/>
            <a:ext cx="8305800" cy="6120680"/>
          </a:xfrm>
          <a:prstGeom prst="rect">
            <a:avLst/>
          </a:prstGeom>
          <a:noFill/>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buClr>
                <a:schemeClr val="accent1"/>
              </a:buClr>
            </a:pPr>
            <a:r>
              <a:rPr lang="es-ES_tradnl" altLang="es-CR" sz="1800" dirty="0"/>
              <a:t>Utilizar un lenguaje sencillo y popular:</a:t>
            </a:r>
            <a:r>
              <a:rPr lang="es-ES_tradnl" altLang="es-CR" sz="1800" dirty="0">
                <a:solidFill>
                  <a:schemeClr val="accent1"/>
                </a:solidFill>
              </a:rPr>
              <a:t> </a:t>
            </a:r>
            <a:r>
              <a:rPr lang="es-ES_tradnl" altLang="es-CR" sz="1800" dirty="0">
                <a:solidFill>
                  <a:srgbClr val="006666"/>
                </a:solidFill>
              </a:rPr>
              <a:t>¿Guarda usted archivos en un servidor remoto?</a:t>
            </a:r>
          </a:p>
          <a:p>
            <a:pPr>
              <a:buClr>
                <a:schemeClr val="accent1"/>
              </a:buClr>
            </a:pPr>
            <a:endParaRPr lang="es-ES_tradnl" altLang="es-CR" sz="1800" dirty="0">
              <a:solidFill>
                <a:schemeClr val="accent1"/>
              </a:solidFill>
            </a:endParaRPr>
          </a:p>
          <a:p>
            <a:pPr>
              <a:buClr>
                <a:schemeClr val="accent1"/>
              </a:buClr>
            </a:pPr>
            <a:r>
              <a:rPr lang="es-ES_tradnl" altLang="es-CR" sz="1800" dirty="0"/>
              <a:t>Emplear palabras claras, no ambiguas:</a:t>
            </a:r>
            <a:r>
              <a:rPr lang="es-ES_tradnl" altLang="es-CR" sz="1800" dirty="0">
                <a:solidFill>
                  <a:schemeClr val="accent1"/>
                </a:solidFill>
              </a:rPr>
              <a:t> </a:t>
            </a:r>
            <a:r>
              <a:rPr lang="es-ES_tradnl" altLang="es-CR" sz="1800" dirty="0">
                <a:solidFill>
                  <a:srgbClr val="006666"/>
                </a:solidFill>
              </a:rPr>
              <a:t>¿compra habitualmente...?</a:t>
            </a:r>
          </a:p>
          <a:p>
            <a:pPr>
              <a:buClr>
                <a:schemeClr val="accent1"/>
              </a:buClr>
            </a:pPr>
            <a:endParaRPr lang="es-ES_tradnl" altLang="es-CR" sz="1800" dirty="0">
              <a:solidFill>
                <a:schemeClr val="accent1"/>
              </a:solidFill>
            </a:endParaRPr>
          </a:p>
          <a:p>
            <a:pPr>
              <a:buClr>
                <a:schemeClr val="accent1"/>
              </a:buClr>
            </a:pPr>
            <a:r>
              <a:rPr lang="es-ES_tradnl" altLang="es-CR" sz="1800" dirty="0"/>
              <a:t>Expresar la unidad de medida:</a:t>
            </a:r>
            <a:r>
              <a:rPr lang="es-ES_tradnl" altLang="es-CR" sz="1800" dirty="0">
                <a:solidFill>
                  <a:schemeClr val="accent1"/>
                </a:solidFill>
              </a:rPr>
              <a:t> </a:t>
            </a:r>
            <a:r>
              <a:rPr lang="es-ES_tradnl" altLang="es-CR" sz="1800" dirty="0">
                <a:solidFill>
                  <a:srgbClr val="006666"/>
                </a:solidFill>
              </a:rPr>
              <a:t>¿compra varios, muchos...?</a:t>
            </a:r>
          </a:p>
          <a:p>
            <a:pPr>
              <a:buClr>
                <a:schemeClr val="accent1"/>
              </a:buClr>
            </a:pPr>
            <a:endParaRPr lang="es-ES_tradnl" altLang="es-CR" sz="1800" dirty="0">
              <a:solidFill>
                <a:schemeClr val="accent1"/>
              </a:solidFill>
            </a:endParaRPr>
          </a:p>
          <a:p>
            <a:pPr>
              <a:buClr>
                <a:schemeClr val="accent1"/>
              </a:buClr>
            </a:pPr>
            <a:r>
              <a:rPr lang="es-ES_tradnl" altLang="es-CR" sz="1800" dirty="0"/>
              <a:t>Evitar preguntas que impliquen respuesta:</a:t>
            </a:r>
            <a:r>
              <a:rPr lang="es-ES_tradnl" altLang="es-CR" sz="1800" dirty="0">
                <a:solidFill>
                  <a:schemeClr val="accent1"/>
                </a:solidFill>
              </a:rPr>
              <a:t> </a:t>
            </a:r>
            <a:r>
              <a:rPr lang="es-ES_tradnl" altLang="es-CR" sz="1800" dirty="0">
                <a:solidFill>
                  <a:srgbClr val="006666"/>
                </a:solidFill>
              </a:rPr>
              <a:t>¿es un producto barato?</a:t>
            </a:r>
          </a:p>
          <a:p>
            <a:pPr>
              <a:buClr>
                <a:schemeClr val="accent1"/>
              </a:buClr>
            </a:pPr>
            <a:endParaRPr lang="es-ES_tradnl" altLang="es-CR" sz="1800" dirty="0">
              <a:solidFill>
                <a:schemeClr val="accent1"/>
              </a:solidFill>
            </a:endParaRPr>
          </a:p>
          <a:p>
            <a:pPr>
              <a:buClr>
                <a:schemeClr val="accent1"/>
              </a:buClr>
            </a:pPr>
            <a:r>
              <a:rPr lang="es-ES_tradnl" altLang="es-CR" sz="1800" dirty="0"/>
              <a:t>Utilizar preguntas neutras o imparciales, evitando las tendenciosas:</a:t>
            </a:r>
            <a:r>
              <a:rPr lang="es-ES_tradnl" altLang="es-CR" sz="1800" dirty="0">
                <a:solidFill>
                  <a:schemeClr val="accent1"/>
                </a:solidFill>
              </a:rPr>
              <a:t> </a:t>
            </a:r>
            <a:r>
              <a:rPr lang="es-ES" altLang="es-CR" sz="1800" dirty="0">
                <a:solidFill>
                  <a:srgbClr val="006666"/>
                </a:solidFill>
              </a:rPr>
              <a:t>¿está de acuerdo con la buena política económica del gobierno?</a:t>
            </a:r>
          </a:p>
          <a:p>
            <a:pPr>
              <a:buClr>
                <a:schemeClr val="accent1"/>
              </a:buClr>
            </a:pPr>
            <a:endParaRPr lang="es-ES_tradnl" altLang="es-CR" sz="1800" dirty="0">
              <a:solidFill>
                <a:srgbClr val="006666"/>
              </a:solidFill>
            </a:endParaRPr>
          </a:p>
          <a:p>
            <a:pPr>
              <a:buClr>
                <a:schemeClr val="accent1"/>
              </a:buClr>
            </a:pPr>
            <a:r>
              <a:rPr lang="es-ES_tradnl" altLang="es-CR" sz="1800" dirty="0"/>
              <a:t>Facilitar la memoria, evitando la realización de cálculos:</a:t>
            </a:r>
            <a:r>
              <a:rPr lang="es-ES_tradnl" altLang="es-CR" sz="1800" dirty="0">
                <a:solidFill>
                  <a:schemeClr val="accent1"/>
                </a:solidFill>
              </a:rPr>
              <a:t> </a:t>
            </a:r>
            <a:r>
              <a:rPr lang="es-ES_tradnl" altLang="es-CR" sz="1800" dirty="0">
                <a:solidFill>
                  <a:srgbClr val="006666"/>
                </a:solidFill>
              </a:rPr>
              <a:t>¿cuánto compra al año?</a:t>
            </a:r>
          </a:p>
          <a:p>
            <a:pPr>
              <a:buClr>
                <a:schemeClr val="accent1"/>
              </a:buClr>
            </a:pPr>
            <a:endParaRPr lang="es-ES_tradnl" altLang="es-CR" sz="1800" dirty="0">
              <a:solidFill>
                <a:schemeClr val="accent1"/>
              </a:solidFill>
            </a:endParaRPr>
          </a:p>
          <a:p>
            <a:pPr>
              <a:buClr>
                <a:schemeClr val="accent1"/>
              </a:buClr>
            </a:pPr>
            <a:r>
              <a:rPr lang="es-ES_tradnl" altLang="es-CR" sz="1800" dirty="0"/>
              <a:t>Evitar preguntas de doble efecto o compuestas:</a:t>
            </a:r>
            <a:r>
              <a:rPr lang="es-ES_tradnl" altLang="es-CR" sz="1800" dirty="0">
                <a:solidFill>
                  <a:schemeClr val="accent1"/>
                </a:solidFill>
              </a:rPr>
              <a:t> </a:t>
            </a:r>
            <a:r>
              <a:rPr lang="es-ES_tradnl" altLang="es-CR" sz="1800" dirty="0">
                <a:solidFill>
                  <a:srgbClr val="006666"/>
                </a:solidFill>
              </a:rPr>
              <a:t>¿dónde y cuándo compra?</a:t>
            </a:r>
          </a:p>
          <a:p>
            <a:pPr>
              <a:buClr>
                <a:schemeClr val="accent1"/>
              </a:buClr>
            </a:pPr>
            <a:endParaRPr lang="es-ES_tradnl" altLang="es-CR" sz="1800" dirty="0">
              <a:solidFill>
                <a:schemeClr val="accent1"/>
              </a:solidFill>
            </a:endParaRPr>
          </a:p>
          <a:p>
            <a:pPr>
              <a:buClr>
                <a:schemeClr val="accent1"/>
              </a:buClr>
            </a:pPr>
            <a:r>
              <a:rPr lang="es-ES_tradnl" altLang="es-CR" sz="1800" dirty="0"/>
              <a:t>Evitar preguntas embarazosas, sensitivas o realizarlas directamente:</a:t>
            </a:r>
            <a:r>
              <a:rPr lang="es-ES_tradnl" altLang="es-CR" sz="1800" dirty="0">
                <a:solidFill>
                  <a:schemeClr val="accent1"/>
                </a:solidFill>
              </a:rPr>
              <a:t> </a:t>
            </a:r>
            <a:r>
              <a:rPr lang="es-ES" altLang="es-CR" sz="1800" dirty="0">
                <a:solidFill>
                  <a:srgbClr val="006666"/>
                </a:solidFill>
              </a:rPr>
              <a:t>¿A cometido algún delito la última semana?</a:t>
            </a:r>
            <a:endParaRPr lang="es-ES_tradnl" altLang="es-CR" sz="1800" dirty="0">
              <a:solidFill>
                <a:srgbClr val="006666"/>
              </a:solidFill>
            </a:endParaRPr>
          </a:p>
        </p:txBody>
      </p:sp>
    </p:spTree>
    <p:extLst>
      <p:ext uri="{BB962C8B-B14F-4D97-AF65-F5344CB8AC3E}">
        <p14:creationId xmlns:p14="http://schemas.microsoft.com/office/powerpoint/2010/main" val="2064483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101AD61-B7AA-4044-9EDB-0EEA0FB0F95A}"/>
              </a:ext>
            </a:extLst>
          </p:cNvPr>
          <p:cNvPicPr>
            <a:picLocks noChangeAspect="1"/>
          </p:cNvPicPr>
          <p:nvPr/>
        </p:nvPicPr>
        <p:blipFill>
          <a:blip r:embed="rId2"/>
          <a:stretch>
            <a:fillRect/>
          </a:stretch>
        </p:blipFill>
        <p:spPr>
          <a:xfrm>
            <a:off x="755576" y="692696"/>
            <a:ext cx="7203214" cy="6010736"/>
          </a:xfrm>
          <a:prstGeom prst="rect">
            <a:avLst/>
          </a:prstGeom>
        </p:spPr>
      </p:pic>
    </p:spTree>
    <p:extLst>
      <p:ext uri="{BB962C8B-B14F-4D97-AF65-F5344CB8AC3E}">
        <p14:creationId xmlns:p14="http://schemas.microsoft.com/office/powerpoint/2010/main" val="55627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E6EB711-E033-4EA5-A088-A9FDEDA284FA}"/>
              </a:ext>
            </a:extLst>
          </p:cNvPr>
          <p:cNvPicPr>
            <a:picLocks noChangeAspect="1"/>
          </p:cNvPicPr>
          <p:nvPr/>
        </p:nvPicPr>
        <p:blipFill>
          <a:blip r:embed="rId2"/>
          <a:stretch>
            <a:fillRect/>
          </a:stretch>
        </p:blipFill>
        <p:spPr>
          <a:xfrm>
            <a:off x="1115617" y="620688"/>
            <a:ext cx="6984776" cy="5913690"/>
          </a:xfrm>
          <a:prstGeom prst="rect">
            <a:avLst/>
          </a:prstGeom>
        </p:spPr>
      </p:pic>
    </p:spTree>
    <p:extLst>
      <p:ext uri="{BB962C8B-B14F-4D97-AF65-F5344CB8AC3E}">
        <p14:creationId xmlns:p14="http://schemas.microsoft.com/office/powerpoint/2010/main" val="2068565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611560" y="836712"/>
            <a:ext cx="8003232" cy="56207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R" sz="2400" dirty="0">
                <a:latin typeface="+mn-lt"/>
              </a:rPr>
              <a:t>La forma de las preguntas</a:t>
            </a:r>
          </a:p>
        </p:txBody>
      </p:sp>
      <p:pic>
        <p:nvPicPr>
          <p:cNvPr id="3" name="Imagen 2"/>
          <p:cNvPicPr>
            <a:picLocks noChangeAspect="1"/>
          </p:cNvPicPr>
          <p:nvPr/>
        </p:nvPicPr>
        <p:blipFill>
          <a:blip r:embed="rId2"/>
          <a:stretch>
            <a:fillRect/>
          </a:stretch>
        </p:blipFill>
        <p:spPr>
          <a:xfrm>
            <a:off x="899592" y="1700808"/>
            <a:ext cx="7067550" cy="3000375"/>
          </a:xfrm>
          <a:prstGeom prst="rect">
            <a:avLst/>
          </a:prstGeom>
        </p:spPr>
      </p:pic>
    </p:spTree>
    <p:extLst>
      <p:ext uri="{BB962C8B-B14F-4D97-AF65-F5344CB8AC3E}">
        <p14:creationId xmlns:p14="http://schemas.microsoft.com/office/powerpoint/2010/main" val="3904192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883536" y="1169328"/>
            <a:ext cx="7520940" cy="2475696"/>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MX" sz="1800" dirty="0"/>
              <a:t>Las respuestas posibles se hallan limitadas a alternativas prefijadas:</a:t>
            </a:r>
          </a:p>
          <a:p>
            <a:pPr marL="0" indent="0">
              <a:buNone/>
            </a:pPr>
            <a:endParaRPr lang="es-MX" sz="1800" dirty="0"/>
          </a:p>
          <a:p>
            <a:pPr lvl="1"/>
            <a:r>
              <a:rPr lang="es-MX" dirty="0"/>
              <a:t>¿Posee usted automóvil?</a:t>
            </a:r>
          </a:p>
          <a:p>
            <a:pPr lvl="1">
              <a:buFont typeface="Wingdings 2" pitchFamily="18" charset="2"/>
              <a:buNone/>
            </a:pPr>
            <a:r>
              <a:rPr lang="es-MX" dirty="0"/>
              <a:t>	  1.Si        2.No</a:t>
            </a:r>
          </a:p>
          <a:p>
            <a:pPr lvl="1">
              <a:buFont typeface="Wingdings 2" pitchFamily="18" charset="2"/>
              <a:buNone/>
            </a:pPr>
            <a:endParaRPr lang="es-MX" dirty="0"/>
          </a:p>
          <a:p>
            <a:pPr lvl="1"/>
            <a:r>
              <a:rPr lang="es-MX" dirty="0"/>
              <a:t>¿Considera Ud. que el país esta </a:t>
            </a:r>
            <a:r>
              <a:rPr lang="es-MX" u="sng" dirty="0"/>
              <a:t>mejor, igual o peor</a:t>
            </a:r>
            <a:r>
              <a:rPr lang="es-MX" dirty="0"/>
              <a:t> que hace 5 años?</a:t>
            </a:r>
          </a:p>
          <a:p>
            <a:pPr lvl="1">
              <a:buFont typeface="Wingdings 2" pitchFamily="18" charset="2"/>
              <a:buNone/>
            </a:pPr>
            <a:r>
              <a:rPr lang="es-MX" dirty="0"/>
              <a:t>	1.Mejor     2.Igual     3.Peor     9.NS/NR</a:t>
            </a:r>
          </a:p>
          <a:p>
            <a:endParaRPr lang="es-CR" sz="1800" dirty="0"/>
          </a:p>
        </p:txBody>
      </p:sp>
      <p:sp>
        <p:nvSpPr>
          <p:cNvPr id="3" name="1 Título"/>
          <p:cNvSpPr txBox="1">
            <a:spLocks/>
          </p:cNvSpPr>
          <p:nvPr/>
        </p:nvSpPr>
        <p:spPr>
          <a:xfrm>
            <a:off x="873409" y="620688"/>
            <a:ext cx="752094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dirty="0"/>
              <a:t>Preguntas cerradas</a:t>
            </a:r>
            <a:endParaRPr lang="es-CR" sz="2400" b="1" dirty="0"/>
          </a:p>
        </p:txBody>
      </p:sp>
      <p:sp>
        <p:nvSpPr>
          <p:cNvPr id="6" name="1 Título"/>
          <p:cNvSpPr txBox="1">
            <a:spLocks/>
          </p:cNvSpPr>
          <p:nvPr/>
        </p:nvSpPr>
        <p:spPr>
          <a:xfrm>
            <a:off x="883536" y="3717032"/>
            <a:ext cx="752094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dirty="0"/>
              <a:t>Preguntas abiertas</a:t>
            </a:r>
            <a:endParaRPr lang="es-CR" sz="2400" b="1" dirty="0"/>
          </a:p>
        </p:txBody>
      </p:sp>
      <p:sp>
        <p:nvSpPr>
          <p:cNvPr id="7" name="2 Marcador de contenido"/>
          <p:cNvSpPr txBox="1">
            <a:spLocks/>
          </p:cNvSpPr>
          <p:nvPr/>
        </p:nvSpPr>
        <p:spPr>
          <a:xfrm>
            <a:off x="971600" y="4265672"/>
            <a:ext cx="7520940" cy="1755616"/>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MX" sz="1800" dirty="0"/>
              <a:t>Elaboradas para permitir una respuesta libre (no limitada a alternativas):</a:t>
            </a:r>
          </a:p>
          <a:p>
            <a:endParaRPr lang="es-MX" sz="1800" dirty="0"/>
          </a:p>
          <a:p>
            <a:pPr lvl="1"/>
            <a:r>
              <a:rPr lang="es-MX" dirty="0"/>
              <a:t>¿Qué es lo que más le gusta a usted de su comunidad?</a:t>
            </a:r>
          </a:p>
          <a:p>
            <a:pPr lvl="1">
              <a:buFont typeface="Wingdings 2" pitchFamily="18" charset="2"/>
              <a:buNone/>
            </a:pPr>
            <a:r>
              <a:rPr lang="es-MX" dirty="0"/>
              <a:t>	__________________________________</a:t>
            </a:r>
          </a:p>
          <a:p>
            <a:pPr lvl="1">
              <a:buFont typeface="Wingdings 2" pitchFamily="18" charset="2"/>
              <a:buNone/>
            </a:pPr>
            <a:r>
              <a:rPr lang="es-MX" dirty="0"/>
              <a:t>	__________________________________</a:t>
            </a:r>
            <a:endParaRPr lang="es-CR" dirty="0"/>
          </a:p>
        </p:txBody>
      </p:sp>
    </p:spTree>
    <p:extLst>
      <p:ext uri="{BB962C8B-B14F-4D97-AF65-F5344CB8AC3E}">
        <p14:creationId xmlns:p14="http://schemas.microsoft.com/office/powerpoint/2010/main" val="3853994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683568" y="620688"/>
            <a:ext cx="7931224" cy="778098"/>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R" sz="2400" b="1" dirty="0">
                <a:latin typeface="+mn-lt"/>
              </a:rPr>
              <a:t>Ventajas y desventajas comparativas entre las preguntas abiertas y cerradas</a:t>
            </a:r>
          </a:p>
        </p:txBody>
      </p:sp>
      <p:sp>
        <p:nvSpPr>
          <p:cNvPr id="3" name="2 Marcador de contenido"/>
          <p:cNvSpPr txBox="1">
            <a:spLocks/>
          </p:cNvSpPr>
          <p:nvPr/>
        </p:nvSpPr>
        <p:spPr>
          <a:xfrm>
            <a:off x="683568" y="1484784"/>
            <a:ext cx="7787208" cy="4536504"/>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CR" dirty="0"/>
              <a:t>Preguntas abiertas</a:t>
            </a:r>
          </a:p>
          <a:p>
            <a:pPr marL="342900" lvl="1" indent="0">
              <a:buNone/>
            </a:pPr>
            <a:r>
              <a:rPr lang="es-CR" dirty="0"/>
              <a:t>Ventajas:</a:t>
            </a:r>
          </a:p>
          <a:p>
            <a:pPr lvl="2"/>
            <a:r>
              <a:rPr lang="es-CR" dirty="0"/>
              <a:t>El interrogado contesta espontáneamente.</a:t>
            </a:r>
          </a:p>
          <a:p>
            <a:pPr lvl="2"/>
            <a:r>
              <a:rPr lang="es-CR" dirty="0"/>
              <a:t>El interrogado explica siguiendo su propia lógica.</a:t>
            </a:r>
          </a:p>
          <a:p>
            <a:pPr marL="342900" lvl="1" indent="0">
              <a:buNone/>
            </a:pPr>
            <a:r>
              <a:rPr lang="es-CR" dirty="0"/>
              <a:t>Desventajas:</a:t>
            </a:r>
          </a:p>
          <a:p>
            <a:pPr lvl="2"/>
            <a:r>
              <a:rPr lang="es-CR" dirty="0"/>
              <a:t>Plantean problemas de procesamiento y de análisis.</a:t>
            </a:r>
          </a:p>
          <a:p>
            <a:pPr lvl="2"/>
            <a:r>
              <a:rPr lang="es-CR" dirty="0"/>
              <a:t>Pueden ser laboriosas en su manejo y requerir mucho tiempo.</a:t>
            </a:r>
          </a:p>
          <a:p>
            <a:r>
              <a:rPr lang="es-CR" dirty="0"/>
              <a:t>Preguntas cerradas</a:t>
            </a:r>
          </a:p>
          <a:p>
            <a:pPr marL="342900" lvl="1" indent="0">
              <a:buNone/>
            </a:pPr>
            <a:r>
              <a:rPr lang="es-CR" dirty="0"/>
              <a:t>Ventajas:</a:t>
            </a:r>
          </a:p>
          <a:p>
            <a:pPr lvl="2"/>
            <a:r>
              <a:rPr lang="es-CR" dirty="0"/>
              <a:t>Pueden ser formuladas rápidamente, fáciles de anotar.</a:t>
            </a:r>
          </a:p>
          <a:p>
            <a:pPr lvl="2"/>
            <a:r>
              <a:rPr lang="es-CR" dirty="0"/>
              <a:t>Quedan clasificadas en el mismo momento.</a:t>
            </a:r>
          </a:p>
          <a:p>
            <a:pPr lvl="2"/>
            <a:r>
              <a:rPr lang="es-CR" dirty="0"/>
              <a:t>Procesamiento y análisis relativamente sencillos.</a:t>
            </a:r>
          </a:p>
          <a:p>
            <a:pPr marL="342900" lvl="1" indent="0">
              <a:buNone/>
            </a:pPr>
            <a:r>
              <a:rPr lang="es-CR" dirty="0"/>
              <a:t>Desventajas:</a:t>
            </a:r>
          </a:p>
          <a:p>
            <a:pPr lvl="2"/>
            <a:r>
              <a:rPr lang="es-CR" dirty="0"/>
              <a:t>Pueden llegar a forzar al entrevistado a dar una respuesta.</a:t>
            </a:r>
          </a:p>
          <a:p>
            <a:pPr lvl="2"/>
            <a:r>
              <a:rPr lang="es-CR" dirty="0"/>
              <a:t>Puede no incorporar la opción adecuada a su opinión.</a:t>
            </a:r>
          </a:p>
          <a:p>
            <a:pPr lvl="2"/>
            <a:r>
              <a:rPr lang="es-CR" dirty="0"/>
              <a:t>La respuesta puede ser interpretada erróneamente. </a:t>
            </a:r>
          </a:p>
        </p:txBody>
      </p:sp>
    </p:spTree>
    <p:extLst>
      <p:ext uri="{BB962C8B-B14F-4D97-AF65-F5344CB8AC3E}">
        <p14:creationId xmlns:p14="http://schemas.microsoft.com/office/powerpoint/2010/main" val="3044021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475656" y="366722"/>
            <a:ext cx="5909280" cy="46223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MX" sz="2400" dirty="0">
                <a:latin typeface="+mn-lt"/>
              </a:rPr>
              <a:t>Preguntas abiertas de registro cerrado</a:t>
            </a:r>
            <a:endParaRPr lang="es-CR" sz="2400" dirty="0">
              <a:latin typeface="+mn-lt"/>
            </a:endParaRPr>
          </a:p>
        </p:txBody>
      </p:sp>
      <p:sp>
        <p:nvSpPr>
          <p:cNvPr id="3" name="2 Marcador de contenido"/>
          <p:cNvSpPr txBox="1">
            <a:spLocks/>
          </p:cNvSpPr>
          <p:nvPr/>
        </p:nvSpPr>
        <p:spPr>
          <a:xfrm>
            <a:off x="652058" y="1052736"/>
            <a:ext cx="7862744" cy="2664296"/>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MX" sz="1800" dirty="0"/>
              <a:t>Pregunta abierta, pero clasificada en un grupo de opciones preestablecidas:</a:t>
            </a:r>
          </a:p>
          <a:p>
            <a:endParaRPr lang="es-MX" sz="1800" dirty="0"/>
          </a:p>
          <a:p>
            <a:pPr lvl="1"/>
            <a:r>
              <a:rPr lang="es-MX" dirty="0"/>
              <a:t>¿Por qué motivo se vino usted a vivir a San José? (NO LEER OPCIONES)</a:t>
            </a:r>
          </a:p>
          <a:p>
            <a:pPr lvl="1">
              <a:buFont typeface="Wingdings 2" pitchFamily="18" charset="2"/>
              <a:buNone/>
            </a:pPr>
            <a:r>
              <a:rPr lang="es-MX" dirty="0"/>
              <a:t>	1.Buscar trabajo</a:t>
            </a:r>
          </a:p>
          <a:p>
            <a:pPr lvl="1">
              <a:buFont typeface="Wingdings 2" pitchFamily="18" charset="2"/>
              <a:buNone/>
            </a:pPr>
            <a:r>
              <a:rPr lang="es-MX" dirty="0"/>
              <a:t>	2.Mejorar situación económica</a:t>
            </a:r>
          </a:p>
          <a:p>
            <a:pPr lvl="1">
              <a:buFont typeface="Wingdings 2" pitchFamily="18" charset="2"/>
              <a:buNone/>
            </a:pPr>
            <a:r>
              <a:rPr lang="es-MX" dirty="0"/>
              <a:t>	3.Comprar casa</a:t>
            </a:r>
          </a:p>
          <a:p>
            <a:pPr lvl="1">
              <a:buFont typeface="Wingdings 2" pitchFamily="18" charset="2"/>
              <a:buNone/>
            </a:pPr>
            <a:r>
              <a:rPr lang="es-MX" dirty="0"/>
              <a:t>	9.Otra (ESPECIFICAR):________________</a:t>
            </a:r>
            <a:endParaRPr lang="es-CR" dirty="0"/>
          </a:p>
        </p:txBody>
      </p:sp>
      <p:pic>
        <p:nvPicPr>
          <p:cNvPr id="4" name="Picture 3"/>
          <p:cNvPicPr>
            <a:picLocks noChangeAspect="1"/>
          </p:cNvPicPr>
          <p:nvPr/>
        </p:nvPicPr>
        <p:blipFill>
          <a:blip r:embed="rId2"/>
          <a:stretch>
            <a:fillRect/>
          </a:stretch>
        </p:blipFill>
        <p:spPr>
          <a:xfrm>
            <a:off x="2699792" y="3573016"/>
            <a:ext cx="3928075" cy="2583566"/>
          </a:xfrm>
          <a:prstGeom prst="rect">
            <a:avLst/>
          </a:prstGeom>
        </p:spPr>
      </p:pic>
    </p:spTree>
    <p:extLst>
      <p:ext uri="{BB962C8B-B14F-4D97-AF65-F5344CB8AC3E}">
        <p14:creationId xmlns:p14="http://schemas.microsoft.com/office/powerpoint/2010/main" val="35235063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817032" y="422999"/>
            <a:ext cx="7520940" cy="54864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dirty="0"/>
              <a:t>Preguntas de acción o comportamiento</a:t>
            </a:r>
            <a:endParaRPr lang="es-CR" sz="2400" b="1" dirty="0"/>
          </a:p>
        </p:txBody>
      </p:sp>
      <p:sp>
        <p:nvSpPr>
          <p:cNvPr id="3" name="2 Marcador de contenido"/>
          <p:cNvSpPr txBox="1">
            <a:spLocks/>
          </p:cNvSpPr>
          <p:nvPr/>
        </p:nvSpPr>
        <p:spPr>
          <a:xfrm>
            <a:off x="845820" y="980728"/>
            <a:ext cx="7498080" cy="2160240"/>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MX" sz="1800" dirty="0"/>
              <a:t>Pregunta si ha realizado o no algún acto.</a:t>
            </a:r>
          </a:p>
          <a:p>
            <a:r>
              <a:rPr lang="es-MX" sz="1800" dirty="0"/>
              <a:t>Respuestas precisas (se refieren a algo concreto).</a:t>
            </a:r>
          </a:p>
          <a:p>
            <a:r>
              <a:rPr lang="es-MX" sz="1800" dirty="0"/>
              <a:t>Ejemplo:</a:t>
            </a:r>
          </a:p>
          <a:p>
            <a:pPr lvl="1"/>
            <a:r>
              <a:rPr lang="es-MX" dirty="0"/>
              <a:t>¿Votó usted en las pasadas elecciones?</a:t>
            </a:r>
          </a:p>
          <a:p>
            <a:pPr marL="0" lvl="1" indent="0">
              <a:buFont typeface="Wingdings 2" pitchFamily="18" charset="2"/>
              <a:buNone/>
            </a:pPr>
            <a:r>
              <a:rPr lang="es-MX" dirty="0"/>
              <a:t>    1. Si 	2. NO</a:t>
            </a:r>
          </a:p>
          <a:p>
            <a:pPr lvl="1"/>
            <a:r>
              <a:rPr lang="es-MX" dirty="0"/>
              <a:t>¿Por quién votó?</a:t>
            </a:r>
            <a:endParaRPr lang="es-CR" dirty="0"/>
          </a:p>
        </p:txBody>
      </p:sp>
      <p:sp>
        <p:nvSpPr>
          <p:cNvPr id="4" name="1 Título"/>
          <p:cNvSpPr txBox="1">
            <a:spLocks/>
          </p:cNvSpPr>
          <p:nvPr/>
        </p:nvSpPr>
        <p:spPr>
          <a:xfrm>
            <a:off x="922452" y="3140968"/>
            <a:ext cx="752094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dirty="0"/>
              <a:t>Preguntas de intención</a:t>
            </a:r>
            <a:endParaRPr lang="es-CR" sz="2400" b="1" dirty="0"/>
          </a:p>
        </p:txBody>
      </p:sp>
      <p:sp>
        <p:nvSpPr>
          <p:cNvPr id="6" name="2 Marcador de contenido"/>
          <p:cNvSpPr txBox="1">
            <a:spLocks/>
          </p:cNvSpPr>
          <p:nvPr/>
        </p:nvSpPr>
        <p:spPr>
          <a:xfrm>
            <a:off x="933882" y="3689608"/>
            <a:ext cx="7498080" cy="2808312"/>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lnSpc>
                <a:spcPct val="120000"/>
              </a:lnSpc>
            </a:pPr>
            <a:r>
              <a:rPr lang="es-MX" sz="1800" dirty="0"/>
              <a:t>Cómo actuaría si eventualmente se le presentara la ocasión.</a:t>
            </a:r>
          </a:p>
          <a:p>
            <a:pPr>
              <a:lnSpc>
                <a:spcPct val="120000"/>
              </a:lnSpc>
            </a:pPr>
            <a:r>
              <a:rPr lang="es-MX" sz="1800" dirty="0"/>
              <a:t>Respuesta difícil (situación hipotética).</a:t>
            </a:r>
          </a:p>
          <a:p>
            <a:pPr>
              <a:lnSpc>
                <a:spcPct val="120000"/>
              </a:lnSpc>
            </a:pPr>
            <a:r>
              <a:rPr lang="es-MX" sz="1800" dirty="0"/>
              <a:t>No es una indicación segura de la acción que realizaría si tuviera que actuar.</a:t>
            </a:r>
          </a:p>
          <a:p>
            <a:pPr>
              <a:lnSpc>
                <a:spcPct val="110000"/>
              </a:lnSpc>
            </a:pPr>
            <a:r>
              <a:rPr lang="es-MX" sz="1800" dirty="0"/>
              <a:t>Ejemplos:</a:t>
            </a:r>
          </a:p>
          <a:p>
            <a:pPr lvl="1">
              <a:lnSpc>
                <a:spcPct val="110000"/>
              </a:lnSpc>
            </a:pPr>
            <a:r>
              <a:rPr lang="es-MX" dirty="0"/>
              <a:t>¿Por quién votaría usted para presidente, si las elecciones fueran hoy?</a:t>
            </a:r>
          </a:p>
          <a:p>
            <a:pPr lvl="1">
              <a:lnSpc>
                <a:spcPct val="110000"/>
              </a:lnSpc>
            </a:pPr>
            <a:r>
              <a:rPr lang="es-MX" dirty="0"/>
              <a:t>¿Qué carrera piensa seguir cuando termine la secundaria?</a:t>
            </a:r>
            <a:endParaRPr lang="es-CR" dirty="0"/>
          </a:p>
        </p:txBody>
      </p:sp>
    </p:spTree>
    <p:extLst>
      <p:ext uri="{BB962C8B-B14F-4D97-AF65-F5344CB8AC3E}">
        <p14:creationId xmlns:p14="http://schemas.microsoft.com/office/powerpoint/2010/main" val="3762132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60650BA-D506-404D-A450-E2FEF026D3E6}"/>
              </a:ext>
            </a:extLst>
          </p:cNvPr>
          <p:cNvPicPr>
            <a:picLocks noChangeAspect="1"/>
          </p:cNvPicPr>
          <p:nvPr/>
        </p:nvPicPr>
        <p:blipFill>
          <a:blip r:embed="rId2"/>
          <a:stretch>
            <a:fillRect/>
          </a:stretch>
        </p:blipFill>
        <p:spPr>
          <a:xfrm>
            <a:off x="449796" y="193695"/>
            <a:ext cx="8244408" cy="3235305"/>
          </a:xfrm>
          <a:prstGeom prst="rect">
            <a:avLst/>
          </a:prstGeom>
        </p:spPr>
      </p:pic>
      <p:pic>
        <p:nvPicPr>
          <p:cNvPr id="8" name="Imagen 7">
            <a:extLst>
              <a:ext uri="{FF2B5EF4-FFF2-40B4-BE49-F238E27FC236}">
                <a16:creationId xmlns:a16="http://schemas.microsoft.com/office/drawing/2014/main" id="{5FEE1E55-55AD-4B96-8FBE-C61BA2D50F75}"/>
              </a:ext>
            </a:extLst>
          </p:cNvPr>
          <p:cNvPicPr>
            <a:picLocks noChangeAspect="1"/>
          </p:cNvPicPr>
          <p:nvPr/>
        </p:nvPicPr>
        <p:blipFill>
          <a:blip r:embed="rId3"/>
          <a:stretch>
            <a:fillRect/>
          </a:stretch>
        </p:blipFill>
        <p:spPr>
          <a:xfrm>
            <a:off x="323528" y="3257756"/>
            <a:ext cx="8370676" cy="3269398"/>
          </a:xfrm>
          <a:prstGeom prst="rect">
            <a:avLst/>
          </a:prstGeom>
        </p:spPr>
      </p:pic>
    </p:spTree>
    <p:extLst>
      <p:ext uri="{BB962C8B-B14F-4D97-AF65-F5344CB8AC3E}">
        <p14:creationId xmlns:p14="http://schemas.microsoft.com/office/powerpoint/2010/main" val="2923727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822960" y="365760"/>
            <a:ext cx="752094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a:t>Preguntas de opinión o actitud</a:t>
            </a:r>
            <a:endParaRPr lang="es-CR" sz="2400" b="1" dirty="0"/>
          </a:p>
        </p:txBody>
      </p:sp>
      <p:sp>
        <p:nvSpPr>
          <p:cNvPr id="3" name="2 Marcador de contenido"/>
          <p:cNvSpPr txBox="1">
            <a:spLocks/>
          </p:cNvSpPr>
          <p:nvPr/>
        </p:nvSpPr>
        <p:spPr>
          <a:xfrm>
            <a:off x="815963" y="1124744"/>
            <a:ext cx="7498080" cy="2016224"/>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MX" sz="1800"/>
              <a:t>Piden al individuo que diga lo que piensa.</a:t>
            </a:r>
          </a:p>
          <a:p>
            <a:r>
              <a:rPr lang="es-MX" sz="1800"/>
              <a:t>Respuesta más difícil y menos precisa.</a:t>
            </a:r>
          </a:p>
          <a:p>
            <a:r>
              <a:rPr lang="es-MX" sz="1800"/>
              <a:t>Superior el riesgo de falta de sinceridad.</a:t>
            </a:r>
          </a:p>
          <a:p>
            <a:r>
              <a:rPr lang="es-MX" sz="1800"/>
              <a:t>Ejemplos:</a:t>
            </a:r>
          </a:p>
          <a:p>
            <a:pPr lvl="1"/>
            <a:r>
              <a:rPr lang="es-MX"/>
              <a:t>¿Cuál es, en su opinión, el candidato que haría un mejor gobierno?</a:t>
            </a:r>
          </a:p>
          <a:p>
            <a:pPr lvl="1"/>
            <a:r>
              <a:rPr lang="es-MX"/>
              <a:t>¿Qué opina de la fertilización in vitro?</a:t>
            </a:r>
          </a:p>
          <a:p>
            <a:endParaRPr lang="es-CR" sz="1800" dirty="0"/>
          </a:p>
        </p:txBody>
      </p:sp>
      <p:pic>
        <p:nvPicPr>
          <p:cNvPr id="4" name="Picture 3"/>
          <p:cNvPicPr>
            <a:picLocks noChangeAspect="1"/>
          </p:cNvPicPr>
          <p:nvPr/>
        </p:nvPicPr>
        <p:blipFill>
          <a:blip r:embed="rId2"/>
          <a:stretch>
            <a:fillRect/>
          </a:stretch>
        </p:blipFill>
        <p:spPr>
          <a:xfrm>
            <a:off x="2771800" y="3501008"/>
            <a:ext cx="4104456" cy="2708219"/>
          </a:xfrm>
          <a:prstGeom prst="rect">
            <a:avLst/>
          </a:prstGeom>
        </p:spPr>
      </p:pic>
    </p:spTree>
    <p:extLst>
      <p:ext uri="{BB962C8B-B14F-4D97-AF65-F5344CB8AC3E}">
        <p14:creationId xmlns:p14="http://schemas.microsoft.com/office/powerpoint/2010/main" val="3554173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548680"/>
            <a:ext cx="7686675" cy="4657725"/>
          </a:xfrm>
          <a:prstGeom prst="rect">
            <a:avLst/>
          </a:prstGeom>
        </p:spPr>
      </p:pic>
    </p:spTree>
    <p:extLst>
      <p:ext uri="{BB962C8B-B14F-4D97-AF65-F5344CB8AC3E}">
        <p14:creationId xmlns:p14="http://schemas.microsoft.com/office/powerpoint/2010/main" val="4281416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19159A-A544-48D6-8587-B429F03B3DDA}"/>
              </a:ext>
            </a:extLst>
          </p:cNvPr>
          <p:cNvPicPr>
            <a:picLocks noChangeAspect="1"/>
          </p:cNvPicPr>
          <p:nvPr/>
        </p:nvPicPr>
        <p:blipFill>
          <a:blip r:embed="rId2"/>
          <a:stretch>
            <a:fillRect/>
          </a:stretch>
        </p:blipFill>
        <p:spPr>
          <a:xfrm>
            <a:off x="1187624" y="404664"/>
            <a:ext cx="6193191" cy="5897536"/>
          </a:xfrm>
          <a:prstGeom prst="rect">
            <a:avLst/>
          </a:prstGeom>
        </p:spPr>
      </p:pic>
    </p:spTree>
    <p:extLst>
      <p:ext uri="{BB962C8B-B14F-4D97-AF65-F5344CB8AC3E}">
        <p14:creationId xmlns:p14="http://schemas.microsoft.com/office/powerpoint/2010/main" val="773827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C9196-2A90-4D8D-85F1-1A24AE0DCFC0}"/>
              </a:ext>
            </a:extLst>
          </p:cNvPr>
          <p:cNvPicPr>
            <a:picLocks noChangeAspect="1"/>
          </p:cNvPicPr>
          <p:nvPr/>
        </p:nvPicPr>
        <p:blipFill>
          <a:blip r:embed="rId2"/>
          <a:stretch>
            <a:fillRect/>
          </a:stretch>
        </p:blipFill>
        <p:spPr>
          <a:xfrm>
            <a:off x="674688" y="1196753"/>
            <a:ext cx="7281688" cy="4617012"/>
          </a:xfrm>
          <a:prstGeom prst="rect">
            <a:avLst/>
          </a:prstGeom>
        </p:spPr>
      </p:pic>
      <p:pic>
        <p:nvPicPr>
          <p:cNvPr id="4" name="Picture 3">
            <a:extLst>
              <a:ext uri="{FF2B5EF4-FFF2-40B4-BE49-F238E27FC236}">
                <a16:creationId xmlns:a16="http://schemas.microsoft.com/office/drawing/2014/main" id="{8352FF8C-7A15-4F52-A91A-357F0A07E7E4}"/>
              </a:ext>
            </a:extLst>
          </p:cNvPr>
          <p:cNvPicPr>
            <a:picLocks noChangeAspect="1"/>
          </p:cNvPicPr>
          <p:nvPr/>
        </p:nvPicPr>
        <p:blipFill>
          <a:blip r:embed="rId3"/>
          <a:stretch>
            <a:fillRect/>
          </a:stretch>
        </p:blipFill>
        <p:spPr>
          <a:xfrm>
            <a:off x="674688" y="353474"/>
            <a:ext cx="6993656" cy="550682"/>
          </a:xfrm>
          <a:prstGeom prst="rect">
            <a:avLst/>
          </a:prstGeom>
        </p:spPr>
      </p:pic>
      <p:pic>
        <p:nvPicPr>
          <p:cNvPr id="5" name="Picture 4">
            <a:extLst>
              <a:ext uri="{FF2B5EF4-FFF2-40B4-BE49-F238E27FC236}">
                <a16:creationId xmlns:a16="http://schemas.microsoft.com/office/drawing/2014/main" id="{97E227AD-2A38-4EED-9ECA-B79332537D10}"/>
              </a:ext>
            </a:extLst>
          </p:cNvPr>
          <p:cNvPicPr>
            <a:picLocks noChangeAspect="1"/>
          </p:cNvPicPr>
          <p:nvPr/>
        </p:nvPicPr>
        <p:blipFill>
          <a:blip r:embed="rId4"/>
          <a:stretch>
            <a:fillRect/>
          </a:stretch>
        </p:blipFill>
        <p:spPr>
          <a:xfrm>
            <a:off x="674688" y="5972200"/>
            <a:ext cx="7353696" cy="532325"/>
          </a:xfrm>
          <a:prstGeom prst="rect">
            <a:avLst/>
          </a:prstGeom>
        </p:spPr>
      </p:pic>
    </p:spTree>
    <p:extLst>
      <p:ext uri="{BB962C8B-B14F-4D97-AF65-F5344CB8AC3E}">
        <p14:creationId xmlns:p14="http://schemas.microsoft.com/office/powerpoint/2010/main" val="71301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755576" y="692696"/>
            <a:ext cx="7344816" cy="369332"/>
          </a:xfrm>
          <a:prstGeom prst="rect">
            <a:avLst/>
          </a:prstGeom>
        </p:spPr>
        <p:txBody>
          <a:bodyPr wrap="square">
            <a:spAutoFit/>
          </a:bodyPr>
          <a:lstStyle/>
          <a:p>
            <a:pPr algn="just"/>
            <a:r>
              <a:rPr lang="es-ES_tradnl" b="1" spc="-15" dirty="0">
                <a:ea typeface="Times New Roman" panose="02020603050405020304" pitchFamily="18" charset="0"/>
              </a:rPr>
              <a:t>Diseño y selección de la muestra</a:t>
            </a:r>
            <a:endParaRPr lang="es-CR" b="1" dirty="0"/>
          </a:p>
        </p:txBody>
      </p:sp>
      <p:sp>
        <p:nvSpPr>
          <p:cNvPr id="3" name="2 Marcador de contenido"/>
          <p:cNvSpPr txBox="1">
            <a:spLocks/>
          </p:cNvSpPr>
          <p:nvPr/>
        </p:nvSpPr>
        <p:spPr>
          <a:xfrm>
            <a:off x="743708" y="1340768"/>
            <a:ext cx="7715200" cy="1302414"/>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lvl="1" indent="-180000">
              <a:lnSpc>
                <a:spcPct val="150000"/>
              </a:lnSpc>
              <a:buNone/>
            </a:pPr>
            <a:r>
              <a:rPr lang="es-CR" b="1" dirty="0"/>
              <a:t>Aleatoria. </a:t>
            </a:r>
            <a:r>
              <a:rPr lang="es-CR" dirty="0"/>
              <a:t>Cada elemento tiene una probabilidad conocida y no nula de ser seleccionado.</a:t>
            </a:r>
          </a:p>
        </p:txBody>
      </p:sp>
      <p:sp>
        <p:nvSpPr>
          <p:cNvPr id="5" name="4 Rectángulo"/>
          <p:cNvSpPr/>
          <p:nvPr/>
        </p:nvSpPr>
        <p:spPr>
          <a:xfrm>
            <a:off x="2786050" y="2928934"/>
            <a:ext cx="5214974" cy="923330"/>
          </a:xfrm>
          <a:prstGeom prst="rect">
            <a:avLst/>
          </a:prstGeom>
        </p:spPr>
        <p:txBody>
          <a:bodyPr wrap="square">
            <a:spAutoFit/>
          </a:bodyPr>
          <a:lstStyle/>
          <a:p>
            <a:pPr marL="0" lvl="1">
              <a:lnSpc>
                <a:spcPct val="150000"/>
              </a:lnSpc>
            </a:pPr>
            <a:r>
              <a:rPr lang="es-CR" b="1" dirty="0"/>
              <a:t>Intencional</a:t>
            </a:r>
            <a:r>
              <a:rPr lang="es-CR" dirty="0"/>
              <a:t>. Se utiliza el juicio de una persona con experiencia y conocimiento.</a:t>
            </a:r>
          </a:p>
        </p:txBody>
      </p:sp>
      <p:sp>
        <p:nvSpPr>
          <p:cNvPr id="6" name="5 Rectángulo"/>
          <p:cNvSpPr/>
          <p:nvPr/>
        </p:nvSpPr>
        <p:spPr>
          <a:xfrm>
            <a:off x="2786050" y="4214818"/>
            <a:ext cx="5072098" cy="1754326"/>
          </a:xfrm>
          <a:prstGeom prst="rect">
            <a:avLst/>
          </a:prstGeom>
        </p:spPr>
        <p:txBody>
          <a:bodyPr wrap="square">
            <a:spAutoFit/>
          </a:bodyPr>
          <a:lstStyle/>
          <a:p>
            <a:pPr marL="0" lvl="1">
              <a:lnSpc>
                <a:spcPct val="150000"/>
              </a:lnSpc>
            </a:pPr>
            <a:r>
              <a:rPr lang="es-CR" b="1" dirty="0"/>
              <a:t>Conveniencia. </a:t>
            </a:r>
            <a:r>
              <a:rPr lang="es-CR" dirty="0"/>
              <a:t>Se escogen las unidades o elementos que están disponibles o son más fáciles de conseguir. Se corre el riesgo de que no sea representativa.</a:t>
            </a:r>
          </a:p>
        </p:txBody>
      </p:sp>
      <p:sp>
        <p:nvSpPr>
          <p:cNvPr id="7" name="6 Abrir llave"/>
          <p:cNvSpPr/>
          <p:nvPr/>
        </p:nvSpPr>
        <p:spPr>
          <a:xfrm>
            <a:off x="2285984" y="3071810"/>
            <a:ext cx="500066" cy="28575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R" b="1" dirty="0"/>
          </a:p>
        </p:txBody>
      </p:sp>
      <p:sp>
        <p:nvSpPr>
          <p:cNvPr id="8" name="7 CuadroTexto"/>
          <p:cNvSpPr txBox="1"/>
          <p:nvPr/>
        </p:nvSpPr>
        <p:spPr>
          <a:xfrm>
            <a:off x="785786" y="4286256"/>
            <a:ext cx="1428760" cy="369332"/>
          </a:xfrm>
          <a:prstGeom prst="rect">
            <a:avLst/>
          </a:prstGeom>
          <a:noFill/>
        </p:spPr>
        <p:txBody>
          <a:bodyPr wrap="square" rtlCol="0">
            <a:spAutoFit/>
          </a:bodyPr>
          <a:lstStyle/>
          <a:p>
            <a:r>
              <a:rPr lang="es-MX" b="1" dirty="0"/>
              <a:t>No aleatorio</a:t>
            </a:r>
            <a:endParaRPr lang="es-CR" b="1" dirty="0"/>
          </a:p>
        </p:txBody>
      </p:sp>
    </p:spTree>
    <p:extLst>
      <p:ext uri="{BB962C8B-B14F-4D97-AF65-F5344CB8AC3E}">
        <p14:creationId xmlns:p14="http://schemas.microsoft.com/office/powerpoint/2010/main" val="3727135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a:xfrm>
            <a:off x="742625" y="370568"/>
            <a:ext cx="7728024" cy="432048"/>
          </a:xfrm>
          <a:prstGeom prst="rect">
            <a:avLst/>
          </a:prstGeom>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buClr>
                <a:schemeClr val="accent1"/>
              </a:buClr>
              <a:buNone/>
              <a:defRPr/>
            </a:pPr>
            <a:r>
              <a:rPr lang="es-ES" sz="2400" b="1" dirty="0"/>
              <a:t>Error de Muestreo</a:t>
            </a:r>
          </a:p>
        </p:txBody>
      </p:sp>
      <mc:AlternateContent xmlns:mc="http://schemas.openxmlformats.org/markup-compatibility/2006" xmlns:a14="http://schemas.microsoft.com/office/drawing/2010/main">
        <mc:Choice Requires="a14">
          <p:sp>
            <p:nvSpPr>
              <p:cNvPr id="3" name="TextBox 2"/>
              <p:cNvSpPr txBox="1"/>
              <p:nvPr/>
            </p:nvSpPr>
            <p:spPr>
              <a:xfrm>
                <a:off x="2891605" y="2875477"/>
                <a:ext cx="3504806" cy="307777"/>
              </a:xfrm>
              <a:prstGeom prst="rect">
                <a:avLst/>
              </a:prstGeom>
              <a:noFill/>
              <a:ln>
                <a:solidFill>
                  <a:schemeClr val="accent1">
                    <a:lumMod val="60000"/>
                    <a:lumOff val="40000"/>
                  </a:schemeClr>
                </a:solidFill>
              </a:ln>
              <a:effectLst>
                <a:glow rad="63500">
                  <a:schemeClr val="accent1">
                    <a:satMod val="175000"/>
                    <a:alpha val="40000"/>
                  </a:schemeClr>
                </a:glow>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R" sz="2000" b="0" i="1" smtClean="0">
                          <a:latin typeface="Cambria Math" panose="02040503050406030204" pitchFamily="18" charset="0"/>
                        </a:rPr>
                        <m:t>𝑑</m:t>
                      </m:r>
                      <m:r>
                        <a:rPr lang="es-CR" sz="2000" b="0" i="1" smtClean="0">
                          <a:latin typeface="Cambria Math" panose="02040503050406030204" pitchFamily="18" charset="0"/>
                        </a:rPr>
                        <m:t>=</m:t>
                      </m:r>
                      <m:d>
                        <m:dPr>
                          <m:begChr m:val="|"/>
                          <m:endChr m:val="|"/>
                          <m:ctrlPr>
                            <a:rPr lang="es-CR" sz="2000" b="0" i="1" smtClean="0">
                              <a:latin typeface="Cambria Math" panose="02040503050406030204" pitchFamily="18" charset="0"/>
                            </a:rPr>
                          </m:ctrlPr>
                        </m:dPr>
                        <m:e>
                          <m:r>
                            <a:rPr lang="es-CR" sz="2000" b="0" i="1" smtClean="0">
                              <a:latin typeface="Cambria Math" panose="02040503050406030204" pitchFamily="18" charset="0"/>
                            </a:rPr>
                            <m:t>𝐸𝑠𝑡𝑖𝑚𝑎𝑑𝑜𝑟</m:t>
                          </m:r>
                          <m:r>
                            <a:rPr lang="es-CR" sz="2000" b="0" i="1" smtClean="0">
                              <a:latin typeface="Cambria Math" panose="02040503050406030204" pitchFamily="18" charset="0"/>
                            </a:rPr>
                            <m:t>−</m:t>
                          </m:r>
                          <m:r>
                            <a:rPr lang="es-CR" sz="2000" b="0" i="1" smtClean="0">
                              <a:latin typeface="Cambria Math" panose="02040503050406030204" pitchFamily="18" charset="0"/>
                            </a:rPr>
                            <m:t>𝑃𝑎𝑟</m:t>
                          </m:r>
                          <m:r>
                            <a:rPr lang="es-CR" sz="2000" b="0" i="1" smtClean="0">
                              <a:latin typeface="Cambria Math" panose="02040503050406030204" pitchFamily="18" charset="0"/>
                            </a:rPr>
                            <m:t>á</m:t>
                          </m:r>
                          <m:r>
                            <a:rPr lang="es-CR" sz="2000" b="0" i="1" smtClean="0">
                              <a:latin typeface="Cambria Math" panose="02040503050406030204" pitchFamily="18" charset="0"/>
                            </a:rPr>
                            <m:t>𝑚𝑒𝑡𝑟𝑜</m:t>
                          </m:r>
                        </m:e>
                      </m:d>
                    </m:oMath>
                  </m:oMathPara>
                </a14:m>
                <a:endParaRPr lang="en-US" sz="2000" dirty="0"/>
              </a:p>
            </p:txBody>
          </p:sp>
        </mc:Choice>
        <mc:Fallback xmlns="">
          <p:sp>
            <p:nvSpPr>
              <p:cNvPr id="3" name="TextBox 2"/>
              <p:cNvSpPr txBox="1">
                <a:spLocks noRot="1" noChangeAspect="1" noMove="1" noResize="1" noEditPoints="1" noAdjustHandles="1" noChangeArrowheads="1" noChangeShapeType="1" noTextEdit="1"/>
              </p:cNvSpPr>
              <p:nvPr/>
            </p:nvSpPr>
            <p:spPr>
              <a:xfrm>
                <a:off x="2891605" y="2875477"/>
                <a:ext cx="3504806" cy="307777"/>
              </a:xfrm>
              <a:prstGeom prst="rect">
                <a:avLst/>
              </a:prstGeom>
              <a:blipFill rotWithShape="0">
                <a:blip r:embed="rId3"/>
                <a:stretch>
                  <a:fillRect/>
                </a:stretch>
              </a:blipFill>
              <a:ln>
                <a:solidFill>
                  <a:schemeClr val="accent1">
                    <a:lumMod val="60000"/>
                    <a:lumOff val="40000"/>
                  </a:schemeClr>
                </a:solidFill>
              </a:ln>
              <a:effectLst>
                <a:glow rad="63500">
                  <a:schemeClr val="accent1">
                    <a:satMod val="175000"/>
                    <a:alpha val="40000"/>
                  </a:schemeClr>
                </a:glow>
              </a:effectLst>
            </p:spPr>
            <p:txBody>
              <a:bodyPr/>
              <a:lstStyle/>
              <a:p>
                <a:r>
                  <a:rPr lang="en-US">
                    <a:noFill/>
                  </a:rPr>
                  <a:t> </a:t>
                </a:r>
              </a:p>
            </p:txBody>
          </p:sp>
        </mc:Fallback>
      </mc:AlternateContent>
      <p:sp>
        <p:nvSpPr>
          <p:cNvPr id="4" name="TextBox 3"/>
          <p:cNvSpPr txBox="1"/>
          <p:nvPr/>
        </p:nvSpPr>
        <p:spPr>
          <a:xfrm>
            <a:off x="1074065" y="3607049"/>
            <a:ext cx="7065144" cy="1429622"/>
          </a:xfrm>
          <a:prstGeom prst="rect">
            <a:avLst/>
          </a:prstGeom>
          <a:noFill/>
        </p:spPr>
        <p:txBody>
          <a:bodyPr wrap="square" rtlCol="0">
            <a:spAutoFit/>
          </a:bodyPr>
          <a:lstStyle/>
          <a:p>
            <a:pPr algn="just">
              <a:lnSpc>
                <a:spcPct val="150000"/>
              </a:lnSpc>
            </a:pPr>
            <a:r>
              <a:rPr lang="es-CR" sz="2000" dirty="0"/>
              <a:t>Es el riesgo que el investigador puede correr de que la muestra seleccionada no sea completamente representativa de la población.</a:t>
            </a:r>
            <a:endParaRPr lang="en-US" sz="2000" dirty="0"/>
          </a:p>
        </p:txBody>
      </p:sp>
      <p:sp>
        <p:nvSpPr>
          <p:cNvPr id="6" name="TextBox 5"/>
          <p:cNvSpPr txBox="1"/>
          <p:nvPr/>
        </p:nvSpPr>
        <p:spPr>
          <a:xfrm>
            <a:off x="1074065" y="1028284"/>
            <a:ext cx="7448025" cy="1477328"/>
          </a:xfrm>
          <a:prstGeom prst="rect">
            <a:avLst/>
          </a:prstGeom>
          <a:noFill/>
        </p:spPr>
        <p:txBody>
          <a:bodyPr wrap="square" rtlCol="0">
            <a:spAutoFit/>
          </a:bodyPr>
          <a:lstStyle/>
          <a:p>
            <a:pPr algn="just">
              <a:lnSpc>
                <a:spcPct val="150000"/>
              </a:lnSpc>
            </a:pPr>
            <a:r>
              <a:rPr lang="es-CR" sz="2000" dirty="0"/>
              <a:t>Es el nivel de incertidumbre de la muestra seleccionada, dado por la diferencia entre los resultados obtenidos en el estudio por muestreo y el verdadero que se obtendría estudiando toda la población.</a:t>
            </a:r>
            <a:endParaRPr lang="en-US" sz="2000" dirty="0"/>
          </a:p>
        </p:txBody>
      </p:sp>
    </p:spTree>
    <p:extLst>
      <p:ext uri="{BB962C8B-B14F-4D97-AF65-F5344CB8AC3E}">
        <p14:creationId xmlns:p14="http://schemas.microsoft.com/office/powerpoint/2010/main" val="3947688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1052736"/>
            <a:ext cx="7272808" cy="707886"/>
          </a:xfrm>
          <a:prstGeom prst="rect">
            <a:avLst/>
          </a:prstGeom>
          <a:noFill/>
        </p:spPr>
        <p:txBody>
          <a:bodyPr wrap="square" rtlCol="0">
            <a:spAutoFit/>
          </a:bodyPr>
          <a:lstStyle/>
          <a:p>
            <a:r>
              <a:rPr lang="es-CR" sz="2000" dirty="0"/>
              <a:t>Presencia de error sistemático en una investigación que resulta en una estimación incorrecta de los hechos analizados.</a:t>
            </a:r>
            <a:endParaRPr lang="en-US" sz="2000" dirty="0"/>
          </a:p>
        </p:txBody>
      </p:sp>
      <p:sp>
        <p:nvSpPr>
          <p:cNvPr id="3" name="TextBox 2"/>
          <p:cNvSpPr txBox="1"/>
          <p:nvPr/>
        </p:nvSpPr>
        <p:spPr>
          <a:xfrm>
            <a:off x="683568" y="485090"/>
            <a:ext cx="3024336" cy="400110"/>
          </a:xfrm>
          <a:prstGeom prst="rect">
            <a:avLst/>
          </a:prstGeom>
          <a:noFill/>
        </p:spPr>
        <p:txBody>
          <a:bodyPr wrap="square" rtlCol="0">
            <a:spAutoFit/>
          </a:bodyPr>
          <a:lstStyle/>
          <a:p>
            <a:r>
              <a:rPr lang="es-CR" sz="2000" dirty="0">
                <a:latin typeface="Arial Black" panose="020B0A04020102020204" pitchFamily="34" charset="0"/>
              </a:rPr>
              <a:t>Sesgo</a:t>
            </a:r>
            <a:endParaRPr lang="en-US" sz="2000" dirty="0">
              <a:latin typeface="Arial Black" panose="020B0A04020102020204" pitchFamily="34" charset="0"/>
            </a:endParaRPr>
          </a:p>
        </p:txBody>
      </p:sp>
      <p:pic>
        <p:nvPicPr>
          <p:cNvPr id="4" name="Imagen 3">
            <a:extLst>
              <a:ext uri="{FF2B5EF4-FFF2-40B4-BE49-F238E27FC236}">
                <a16:creationId xmlns:a16="http://schemas.microsoft.com/office/drawing/2014/main" id="{08FF7FFC-44ED-4CBE-96F3-EDFAED8C0B2F}"/>
              </a:ext>
            </a:extLst>
          </p:cNvPr>
          <p:cNvPicPr>
            <a:picLocks noChangeAspect="1"/>
          </p:cNvPicPr>
          <p:nvPr/>
        </p:nvPicPr>
        <p:blipFill>
          <a:blip r:embed="rId2"/>
          <a:stretch>
            <a:fillRect/>
          </a:stretch>
        </p:blipFill>
        <p:spPr>
          <a:xfrm>
            <a:off x="2915816" y="1958986"/>
            <a:ext cx="2664296" cy="2705034"/>
          </a:xfrm>
          <a:prstGeom prst="rect">
            <a:avLst/>
          </a:prstGeom>
        </p:spPr>
      </p:pic>
      <p:sp>
        <p:nvSpPr>
          <p:cNvPr id="7" name="TextBox 6">
            <a:extLst>
              <a:ext uri="{FF2B5EF4-FFF2-40B4-BE49-F238E27FC236}">
                <a16:creationId xmlns:a16="http://schemas.microsoft.com/office/drawing/2014/main" id="{42B6BB6E-F8D2-4A3C-A949-466651BF92AA}"/>
              </a:ext>
            </a:extLst>
          </p:cNvPr>
          <p:cNvSpPr txBox="1"/>
          <p:nvPr/>
        </p:nvSpPr>
        <p:spPr>
          <a:xfrm>
            <a:off x="863588" y="5157192"/>
            <a:ext cx="7416824" cy="1015663"/>
          </a:xfrm>
          <a:prstGeom prst="rect">
            <a:avLst/>
          </a:prstGeom>
          <a:noFill/>
        </p:spPr>
        <p:txBody>
          <a:bodyPr wrap="square" rtlCol="0">
            <a:spAutoFit/>
          </a:bodyPr>
          <a:lstStyle/>
          <a:p>
            <a:pPr algn="just"/>
            <a:r>
              <a:rPr lang="es-ES" sz="2000" dirty="0"/>
              <a:t>Es un peso desproporcionado a favor o en contra de una cosa, persona o grupo en comparación con otra, generalmente de una manera que se considera injusta. </a:t>
            </a:r>
            <a:endParaRPr lang="en-US" sz="2000" dirty="0"/>
          </a:p>
        </p:txBody>
      </p:sp>
    </p:spTree>
    <p:extLst>
      <p:ext uri="{BB962C8B-B14F-4D97-AF65-F5344CB8AC3E}">
        <p14:creationId xmlns:p14="http://schemas.microsoft.com/office/powerpoint/2010/main" val="3900802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txBox="1">
            <a:spLocks noChangeArrowheads="1"/>
          </p:cNvSpPr>
          <p:nvPr/>
        </p:nvSpPr>
        <p:spPr>
          <a:xfrm>
            <a:off x="691601" y="836712"/>
            <a:ext cx="7728024" cy="432048"/>
          </a:xfrm>
          <a:prstGeom prst="rect">
            <a:avLst/>
          </a:prstGeom>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buClr>
                <a:schemeClr val="accent1"/>
              </a:buClr>
              <a:buNone/>
              <a:defRPr/>
            </a:pPr>
            <a:r>
              <a:rPr lang="es-ES" sz="2400" b="1" dirty="0"/>
              <a:t>Tipos de Muestreo</a:t>
            </a:r>
          </a:p>
        </p:txBody>
      </p:sp>
      <p:pic>
        <p:nvPicPr>
          <p:cNvPr id="2" name="Imagen 1"/>
          <p:cNvPicPr>
            <a:picLocks noChangeAspect="1"/>
          </p:cNvPicPr>
          <p:nvPr/>
        </p:nvPicPr>
        <p:blipFill>
          <a:blip r:embed="rId2"/>
          <a:stretch>
            <a:fillRect/>
          </a:stretch>
        </p:blipFill>
        <p:spPr>
          <a:xfrm>
            <a:off x="717984" y="2276872"/>
            <a:ext cx="7712348" cy="1897287"/>
          </a:xfrm>
          <a:prstGeom prst="rect">
            <a:avLst/>
          </a:prstGeom>
        </p:spPr>
      </p:pic>
      <p:pic>
        <p:nvPicPr>
          <p:cNvPr id="8" name="Imagen 7"/>
          <p:cNvPicPr>
            <a:picLocks noChangeAspect="1"/>
          </p:cNvPicPr>
          <p:nvPr/>
        </p:nvPicPr>
        <p:blipFill>
          <a:blip r:embed="rId3"/>
          <a:stretch>
            <a:fillRect/>
          </a:stretch>
        </p:blipFill>
        <p:spPr>
          <a:xfrm>
            <a:off x="717984" y="1671278"/>
            <a:ext cx="2845904" cy="237159"/>
          </a:xfrm>
          <a:prstGeom prst="rect">
            <a:avLst/>
          </a:prstGeom>
        </p:spPr>
      </p:pic>
      <p:pic>
        <p:nvPicPr>
          <p:cNvPr id="3" name="Picture 2"/>
          <p:cNvPicPr>
            <a:picLocks noChangeAspect="1"/>
          </p:cNvPicPr>
          <p:nvPr/>
        </p:nvPicPr>
        <p:blipFill>
          <a:blip r:embed="rId4"/>
          <a:stretch>
            <a:fillRect/>
          </a:stretch>
        </p:blipFill>
        <p:spPr>
          <a:xfrm>
            <a:off x="3563888" y="4293096"/>
            <a:ext cx="2257016" cy="1855146"/>
          </a:xfrm>
          <a:prstGeom prst="rect">
            <a:avLst/>
          </a:prstGeom>
        </p:spPr>
      </p:pic>
    </p:spTree>
    <p:extLst>
      <p:ext uri="{BB962C8B-B14F-4D97-AF65-F5344CB8AC3E}">
        <p14:creationId xmlns:p14="http://schemas.microsoft.com/office/powerpoint/2010/main" val="3841034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9662386-DAB7-4140-806F-273653EC682F}"/>
              </a:ext>
            </a:extLst>
          </p:cNvPr>
          <p:cNvPicPr>
            <a:picLocks noChangeAspect="1"/>
          </p:cNvPicPr>
          <p:nvPr/>
        </p:nvPicPr>
        <p:blipFill>
          <a:blip r:embed="rId2"/>
          <a:stretch>
            <a:fillRect/>
          </a:stretch>
        </p:blipFill>
        <p:spPr>
          <a:xfrm>
            <a:off x="2233612" y="342900"/>
            <a:ext cx="4676775" cy="6172200"/>
          </a:xfrm>
          <a:prstGeom prst="rect">
            <a:avLst/>
          </a:prstGeom>
        </p:spPr>
      </p:pic>
    </p:spTree>
    <p:extLst>
      <p:ext uri="{BB962C8B-B14F-4D97-AF65-F5344CB8AC3E}">
        <p14:creationId xmlns:p14="http://schemas.microsoft.com/office/powerpoint/2010/main" val="2641822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35C21B-BD59-49E0-B240-9BBFB6213C84}"/>
              </a:ext>
            </a:extLst>
          </p:cNvPr>
          <p:cNvPicPr>
            <a:picLocks noChangeAspect="1"/>
          </p:cNvPicPr>
          <p:nvPr/>
        </p:nvPicPr>
        <p:blipFill>
          <a:blip r:embed="rId2"/>
          <a:stretch>
            <a:fillRect/>
          </a:stretch>
        </p:blipFill>
        <p:spPr>
          <a:xfrm>
            <a:off x="509587" y="332656"/>
            <a:ext cx="8124825" cy="5210175"/>
          </a:xfrm>
          <a:prstGeom prst="rect">
            <a:avLst/>
          </a:prstGeom>
        </p:spPr>
      </p:pic>
      <p:pic>
        <p:nvPicPr>
          <p:cNvPr id="2" name="Picture 1">
            <a:extLst>
              <a:ext uri="{FF2B5EF4-FFF2-40B4-BE49-F238E27FC236}">
                <a16:creationId xmlns:a16="http://schemas.microsoft.com/office/drawing/2014/main" id="{F930E45C-005B-44BC-9EB3-5A6315BDA672}"/>
              </a:ext>
            </a:extLst>
          </p:cNvPr>
          <p:cNvPicPr>
            <a:picLocks noChangeAspect="1"/>
          </p:cNvPicPr>
          <p:nvPr/>
        </p:nvPicPr>
        <p:blipFill>
          <a:blip r:embed="rId3"/>
          <a:stretch>
            <a:fillRect/>
          </a:stretch>
        </p:blipFill>
        <p:spPr>
          <a:xfrm>
            <a:off x="2987824" y="5733256"/>
            <a:ext cx="2705100" cy="352425"/>
          </a:xfrm>
          <a:prstGeom prst="rect">
            <a:avLst/>
          </a:prstGeom>
        </p:spPr>
      </p:pic>
    </p:spTree>
    <p:extLst>
      <p:ext uri="{BB962C8B-B14F-4D97-AF65-F5344CB8AC3E}">
        <p14:creationId xmlns:p14="http://schemas.microsoft.com/office/powerpoint/2010/main" val="1308364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11560" y="548680"/>
            <a:ext cx="7704856" cy="369332"/>
          </a:xfrm>
          <a:prstGeom prst="rect">
            <a:avLst/>
          </a:prstGeom>
        </p:spPr>
        <p:txBody>
          <a:bodyPr wrap="square">
            <a:spAutoFit/>
          </a:bodyPr>
          <a:lstStyle/>
          <a:p>
            <a:pPr algn="ctr"/>
            <a:r>
              <a:rPr lang="es-ES_tradnl" b="1" spc="-15" dirty="0">
                <a:latin typeface="Cambria" panose="02040503050406030204" pitchFamily="18" charset="0"/>
                <a:ea typeface="Times New Roman" panose="02020603050405020304" pitchFamily="18" charset="0"/>
              </a:rPr>
              <a:t>Algunos conceptos básicos</a:t>
            </a:r>
            <a:endParaRPr lang="es-CR" b="1" dirty="0"/>
          </a:p>
        </p:txBody>
      </p:sp>
      <p:sp>
        <p:nvSpPr>
          <p:cNvPr id="4" name="2 Marcador de contenido"/>
          <p:cNvSpPr txBox="1">
            <a:spLocks/>
          </p:cNvSpPr>
          <p:nvPr/>
        </p:nvSpPr>
        <p:spPr>
          <a:xfrm>
            <a:off x="755576" y="1124744"/>
            <a:ext cx="7632848" cy="1440160"/>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CR" sz="1800" b="1" dirty="0"/>
              <a:t>Unidad estadística.</a:t>
            </a:r>
          </a:p>
          <a:p>
            <a:pPr marL="0" indent="0">
              <a:buNone/>
            </a:pPr>
            <a:r>
              <a:rPr lang="es-ES" sz="1800" dirty="0"/>
              <a:t>Es la unidad de la cual se necesita información, es el individuo o conjunto de individuos de donde se obtiene el dato; la unidad de estudio corresponde a la entidad que va a ser objeto de medición y se refiere al qué o quién es sujeto de interés en una investigación.</a:t>
            </a:r>
            <a:endParaRPr lang="es-CR" sz="1800" dirty="0"/>
          </a:p>
        </p:txBody>
      </p:sp>
      <p:pic>
        <p:nvPicPr>
          <p:cNvPr id="6" name="Picture 5"/>
          <p:cNvPicPr>
            <a:picLocks noChangeAspect="1"/>
          </p:cNvPicPr>
          <p:nvPr/>
        </p:nvPicPr>
        <p:blipFill>
          <a:blip r:embed="rId2"/>
          <a:stretch>
            <a:fillRect/>
          </a:stretch>
        </p:blipFill>
        <p:spPr>
          <a:xfrm>
            <a:off x="1115616" y="2780928"/>
            <a:ext cx="1314450" cy="1638300"/>
          </a:xfrm>
          <a:prstGeom prst="rect">
            <a:avLst/>
          </a:prstGeom>
        </p:spPr>
      </p:pic>
      <p:pic>
        <p:nvPicPr>
          <p:cNvPr id="7" name="Picture 6"/>
          <p:cNvPicPr>
            <a:picLocks noChangeAspect="1"/>
          </p:cNvPicPr>
          <p:nvPr/>
        </p:nvPicPr>
        <p:blipFill>
          <a:blip r:embed="rId3"/>
          <a:stretch>
            <a:fillRect/>
          </a:stretch>
        </p:blipFill>
        <p:spPr>
          <a:xfrm>
            <a:off x="2627784" y="2780928"/>
            <a:ext cx="2219325" cy="1590675"/>
          </a:xfrm>
          <a:prstGeom prst="rect">
            <a:avLst/>
          </a:prstGeom>
        </p:spPr>
      </p:pic>
      <p:pic>
        <p:nvPicPr>
          <p:cNvPr id="13" name="Picture 12"/>
          <p:cNvPicPr>
            <a:picLocks noChangeAspect="1"/>
          </p:cNvPicPr>
          <p:nvPr/>
        </p:nvPicPr>
        <p:blipFill>
          <a:blip r:embed="rId4"/>
          <a:stretch>
            <a:fillRect/>
          </a:stretch>
        </p:blipFill>
        <p:spPr>
          <a:xfrm>
            <a:off x="5427530" y="2791372"/>
            <a:ext cx="2203540" cy="1537518"/>
          </a:xfrm>
          <a:prstGeom prst="rect">
            <a:avLst/>
          </a:prstGeom>
        </p:spPr>
      </p:pic>
      <p:pic>
        <p:nvPicPr>
          <p:cNvPr id="10" name="Picture 9"/>
          <p:cNvPicPr>
            <a:picLocks noChangeAspect="1"/>
          </p:cNvPicPr>
          <p:nvPr/>
        </p:nvPicPr>
        <p:blipFill>
          <a:blip r:embed="rId5"/>
          <a:stretch>
            <a:fillRect/>
          </a:stretch>
        </p:blipFill>
        <p:spPr>
          <a:xfrm>
            <a:off x="5220072" y="4744083"/>
            <a:ext cx="2743200" cy="1419225"/>
          </a:xfrm>
          <a:prstGeom prst="rect">
            <a:avLst/>
          </a:prstGeom>
        </p:spPr>
      </p:pic>
      <p:pic>
        <p:nvPicPr>
          <p:cNvPr id="14" name="Picture 13"/>
          <p:cNvPicPr>
            <a:picLocks noChangeAspect="1"/>
          </p:cNvPicPr>
          <p:nvPr/>
        </p:nvPicPr>
        <p:blipFill>
          <a:blip r:embed="rId6"/>
          <a:stretch>
            <a:fillRect/>
          </a:stretch>
        </p:blipFill>
        <p:spPr>
          <a:xfrm>
            <a:off x="1115616" y="4807619"/>
            <a:ext cx="2952750" cy="1504950"/>
          </a:xfrm>
          <a:prstGeom prst="rect">
            <a:avLst/>
          </a:prstGeom>
        </p:spPr>
      </p:pic>
    </p:spTree>
    <p:extLst>
      <p:ext uri="{BB962C8B-B14F-4D97-AF65-F5344CB8AC3E}">
        <p14:creationId xmlns:p14="http://schemas.microsoft.com/office/powerpoint/2010/main" val="3595531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stretch>
            <a:fillRect/>
          </a:stretch>
        </p:blipFill>
        <p:spPr>
          <a:xfrm>
            <a:off x="752878" y="1196752"/>
            <a:ext cx="7563537" cy="2187608"/>
          </a:xfrm>
          <a:prstGeom prst="rect">
            <a:avLst/>
          </a:prstGeom>
        </p:spPr>
      </p:pic>
      <p:pic>
        <p:nvPicPr>
          <p:cNvPr id="6" name="Imagen 5"/>
          <p:cNvPicPr>
            <a:picLocks noChangeAspect="1"/>
          </p:cNvPicPr>
          <p:nvPr/>
        </p:nvPicPr>
        <p:blipFill>
          <a:blip r:embed="rId3" cstate="print"/>
          <a:stretch>
            <a:fillRect/>
          </a:stretch>
        </p:blipFill>
        <p:spPr>
          <a:xfrm>
            <a:off x="2627784" y="548680"/>
            <a:ext cx="3600450" cy="457200"/>
          </a:xfrm>
          <a:prstGeom prst="rect">
            <a:avLst/>
          </a:prstGeom>
        </p:spPr>
      </p:pic>
      <p:pic>
        <p:nvPicPr>
          <p:cNvPr id="2" name="Picture 1"/>
          <p:cNvPicPr>
            <a:picLocks noChangeAspect="1"/>
          </p:cNvPicPr>
          <p:nvPr/>
        </p:nvPicPr>
        <p:blipFill>
          <a:blip r:embed="rId4" cstate="print"/>
          <a:stretch>
            <a:fillRect/>
          </a:stretch>
        </p:blipFill>
        <p:spPr>
          <a:xfrm>
            <a:off x="3275856" y="3933056"/>
            <a:ext cx="4638110" cy="1874424"/>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1088398" y="3669240"/>
                <a:ext cx="626967" cy="4610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R" sz="1600" b="1" i="1" smtClean="0">
                          <a:latin typeface="Cambria Math" panose="02040503050406030204" pitchFamily="18" charset="0"/>
                        </a:rPr>
                        <m:t>𝑲</m:t>
                      </m:r>
                      <m:r>
                        <a:rPr lang="es-CR" sz="1600" b="1" i="1" smtClean="0">
                          <a:latin typeface="Cambria Math" panose="02040503050406030204" pitchFamily="18" charset="0"/>
                        </a:rPr>
                        <m:t>=</m:t>
                      </m:r>
                      <m:f>
                        <m:fPr>
                          <m:ctrlPr>
                            <a:rPr lang="es-CR" sz="1600" b="1" i="1" smtClean="0">
                              <a:latin typeface="Cambria Math" panose="02040503050406030204" pitchFamily="18" charset="0"/>
                            </a:rPr>
                          </m:ctrlPr>
                        </m:fPr>
                        <m:num>
                          <m:r>
                            <a:rPr lang="es-CR" sz="1600" b="1" i="1" smtClean="0">
                              <a:latin typeface="Cambria Math" panose="02040503050406030204" pitchFamily="18" charset="0"/>
                            </a:rPr>
                            <m:t>𝑵</m:t>
                          </m:r>
                        </m:num>
                        <m:den>
                          <m:r>
                            <a:rPr lang="es-CR" sz="1600" b="1" i="1" smtClean="0">
                              <a:latin typeface="Cambria Math" panose="02040503050406030204" pitchFamily="18" charset="0"/>
                            </a:rPr>
                            <m:t>𝒏</m:t>
                          </m:r>
                        </m:den>
                      </m:f>
                    </m:oMath>
                  </m:oMathPara>
                </a14:m>
                <a:endParaRPr lang="en-US" sz="1600" b="1" dirty="0"/>
              </a:p>
            </p:txBody>
          </p:sp>
        </mc:Choice>
        <mc:Fallback xmlns="">
          <p:sp>
            <p:nvSpPr>
              <p:cNvPr id="3" name="TextBox 2"/>
              <p:cNvSpPr txBox="1">
                <a:spLocks noRot="1" noChangeAspect="1" noMove="1" noResize="1" noEditPoints="1" noAdjustHandles="1" noChangeArrowheads="1" noChangeShapeType="1" noTextEdit="1"/>
              </p:cNvSpPr>
              <p:nvPr/>
            </p:nvSpPr>
            <p:spPr>
              <a:xfrm>
                <a:off x="1088398" y="3669240"/>
                <a:ext cx="626967" cy="46102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088398" y="4415144"/>
                <a:ext cx="145238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R" sz="1600" b="1" i="1" smtClean="0">
                          <a:latin typeface="Cambria Math" panose="02040503050406030204" pitchFamily="18" charset="0"/>
                        </a:rPr>
                        <m:t>𝒊</m:t>
                      </m:r>
                      <m:r>
                        <a:rPr lang="es-CR" sz="1600" b="1" i="1" smtClean="0">
                          <a:latin typeface="Cambria Math" panose="02040503050406030204" pitchFamily="18" charset="0"/>
                        </a:rPr>
                        <m:t>=#</m:t>
                      </m:r>
                      <m:r>
                        <a:rPr lang="es-CR" sz="1600" b="1" i="1" smtClean="0">
                          <a:latin typeface="Cambria Math" panose="02040503050406030204" pitchFamily="18" charset="0"/>
                        </a:rPr>
                        <m:t>𝑹𝑨𝑵</m:t>
                      </m:r>
                      <m:d>
                        <m:dPr>
                          <m:begChr m:val="["/>
                          <m:endChr m:val="]"/>
                          <m:ctrlPr>
                            <a:rPr lang="es-CR" sz="1600" b="1" i="1" smtClean="0">
                              <a:latin typeface="Cambria Math" panose="02040503050406030204" pitchFamily="18" charset="0"/>
                            </a:rPr>
                          </m:ctrlPr>
                        </m:dPr>
                        <m:e>
                          <m:r>
                            <a:rPr lang="es-CR" sz="1600" b="1" i="1" smtClean="0">
                              <a:latin typeface="Cambria Math" panose="02040503050406030204" pitchFamily="18" charset="0"/>
                            </a:rPr>
                            <m:t>𝟏</m:t>
                          </m:r>
                          <m:r>
                            <a:rPr lang="es-CR" sz="1600" b="1" i="1" smtClean="0">
                              <a:latin typeface="Cambria Math" panose="02040503050406030204" pitchFamily="18" charset="0"/>
                            </a:rPr>
                            <m:t>, </m:t>
                          </m:r>
                          <m:r>
                            <a:rPr lang="es-CR" sz="1600" b="1" i="1" smtClean="0">
                              <a:latin typeface="Cambria Math" panose="02040503050406030204" pitchFamily="18" charset="0"/>
                            </a:rPr>
                            <m:t>𝑲</m:t>
                          </m:r>
                        </m:e>
                      </m:d>
                    </m:oMath>
                  </m:oMathPara>
                </a14:m>
                <a:endParaRPr lang="en-US" sz="1600" b="1" dirty="0"/>
              </a:p>
            </p:txBody>
          </p:sp>
        </mc:Choice>
        <mc:Fallback xmlns="">
          <p:sp>
            <p:nvSpPr>
              <p:cNvPr id="4" name="TextBox 3"/>
              <p:cNvSpPr txBox="1">
                <a:spLocks noRot="1" noChangeAspect="1" noMove="1" noResize="1" noEditPoints="1" noAdjustHandles="1" noChangeArrowheads="1" noChangeShapeType="1" noTextEdit="1"/>
              </p:cNvSpPr>
              <p:nvPr/>
            </p:nvSpPr>
            <p:spPr>
              <a:xfrm>
                <a:off x="1088398" y="4415144"/>
                <a:ext cx="1452385" cy="246221"/>
              </a:xfrm>
              <a:prstGeom prst="rect">
                <a:avLst/>
              </a:prstGeom>
              <a:blipFill rotWithShape="0">
                <a:blip r:embed="rId7"/>
                <a:stretch>
                  <a:fillRect l="-2941" b="-4878"/>
                </a:stretch>
              </a:blipFill>
            </p:spPr>
            <p:txBody>
              <a:bodyPr/>
              <a:lstStyle/>
              <a:p>
                <a:r>
                  <a:rPr lang="en-US">
                    <a:noFill/>
                  </a:rPr>
                  <a:t> </a:t>
                </a:r>
              </a:p>
            </p:txBody>
          </p:sp>
        </mc:Fallback>
      </mc:AlternateContent>
    </p:spTree>
    <p:extLst>
      <p:ext uri="{BB962C8B-B14F-4D97-AF65-F5344CB8AC3E}">
        <p14:creationId xmlns:p14="http://schemas.microsoft.com/office/powerpoint/2010/main" val="1367106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593939" y="548680"/>
            <a:ext cx="5956122" cy="487512"/>
          </a:xfrm>
          <a:prstGeom prst="rect">
            <a:avLst/>
          </a:prstGeom>
        </p:spPr>
      </p:pic>
      <p:pic>
        <p:nvPicPr>
          <p:cNvPr id="5" name="Picture 4">
            <a:extLst>
              <a:ext uri="{FF2B5EF4-FFF2-40B4-BE49-F238E27FC236}">
                <a16:creationId xmlns:a16="http://schemas.microsoft.com/office/drawing/2014/main" id="{547D8783-4E96-46FE-B152-4BBD4605DA0C}"/>
              </a:ext>
            </a:extLst>
          </p:cNvPr>
          <p:cNvPicPr>
            <a:picLocks noChangeAspect="1"/>
          </p:cNvPicPr>
          <p:nvPr/>
        </p:nvPicPr>
        <p:blipFill>
          <a:blip r:embed="rId3"/>
          <a:stretch>
            <a:fillRect/>
          </a:stretch>
        </p:blipFill>
        <p:spPr>
          <a:xfrm>
            <a:off x="613602" y="1484785"/>
            <a:ext cx="7888524" cy="2261842"/>
          </a:xfrm>
          <a:prstGeom prst="rect">
            <a:avLst/>
          </a:prstGeom>
        </p:spPr>
      </p:pic>
      <p:pic>
        <p:nvPicPr>
          <p:cNvPr id="9" name="Picture 8">
            <a:extLst>
              <a:ext uri="{FF2B5EF4-FFF2-40B4-BE49-F238E27FC236}">
                <a16:creationId xmlns:a16="http://schemas.microsoft.com/office/drawing/2014/main" id="{5476A9AA-D81E-49BC-BD48-6D479FE6C575}"/>
              </a:ext>
            </a:extLst>
          </p:cNvPr>
          <p:cNvPicPr>
            <a:picLocks noChangeAspect="1"/>
          </p:cNvPicPr>
          <p:nvPr/>
        </p:nvPicPr>
        <p:blipFill>
          <a:blip r:embed="rId4"/>
          <a:stretch>
            <a:fillRect/>
          </a:stretch>
        </p:blipFill>
        <p:spPr>
          <a:xfrm>
            <a:off x="647141" y="4077072"/>
            <a:ext cx="7916796" cy="1193050"/>
          </a:xfrm>
          <a:prstGeom prst="rect">
            <a:avLst/>
          </a:prstGeom>
        </p:spPr>
      </p:pic>
    </p:spTree>
    <p:extLst>
      <p:ext uri="{BB962C8B-B14F-4D97-AF65-F5344CB8AC3E}">
        <p14:creationId xmlns:p14="http://schemas.microsoft.com/office/powerpoint/2010/main" val="13855294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54C663-33E8-4845-B24D-1468F6A4AFB3}"/>
              </a:ext>
            </a:extLst>
          </p:cNvPr>
          <p:cNvPicPr>
            <a:picLocks noChangeAspect="1"/>
          </p:cNvPicPr>
          <p:nvPr/>
        </p:nvPicPr>
        <p:blipFill>
          <a:blip r:embed="rId2"/>
          <a:stretch>
            <a:fillRect/>
          </a:stretch>
        </p:blipFill>
        <p:spPr>
          <a:xfrm>
            <a:off x="772672" y="988446"/>
            <a:ext cx="7598656" cy="4881107"/>
          </a:xfrm>
          <a:prstGeom prst="rect">
            <a:avLst/>
          </a:prstGeom>
        </p:spPr>
      </p:pic>
    </p:spTree>
    <p:extLst>
      <p:ext uri="{BB962C8B-B14F-4D97-AF65-F5344CB8AC3E}">
        <p14:creationId xmlns:p14="http://schemas.microsoft.com/office/powerpoint/2010/main" val="1868956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123728" y="546085"/>
            <a:ext cx="4248472" cy="368736"/>
          </a:xfrm>
          <a:prstGeom prst="rect">
            <a:avLst/>
          </a:prstGeom>
        </p:spPr>
      </p:pic>
      <p:pic>
        <p:nvPicPr>
          <p:cNvPr id="2" name="Picture 1"/>
          <p:cNvPicPr>
            <a:picLocks noChangeAspect="1"/>
          </p:cNvPicPr>
          <p:nvPr/>
        </p:nvPicPr>
        <p:blipFill>
          <a:blip r:embed="rId3"/>
          <a:stretch>
            <a:fillRect/>
          </a:stretch>
        </p:blipFill>
        <p:spPr>
          <a:xfrm>
            <a:off x="755576" y="1268760"/>
            <a:ext cx="7572375" cy="762000"/>
          </a:xfrm>
          <a:prstGeom prst="rect">
            <a:avLst/>
          </a:prstGeom>
        </p:spPr>
      </p:pic>
      <p:pic>
        <p:nvPicPr>
          <p:cNvPr id="3" name="Picture 2"/>
          <p:cNvPicPr>
            <a:picLocks noChangeAspect="1"/>
          </p:cNvPicPr>
          <p:nvPr/>
        </p:nvPicPr>
        <p:blipFill>
          <a:blip r:embed="rId4"/>
          <a:stretch>
            <a:fillRect/>
          </a:stretch>
        </p:blipFill>
        <p:spPr>
          <a:xfrm>
            <a:off x="765100" y="2276872"/>
            <a:ext cx="7553325" cy="723900"/>
          </a:xfrm>
          <a:prstGeom prst="rect">
            <a:avLst/>
          </a:prstGeom>
        </p:spPr>
      </p:pic>
      <p:pic>
        <p:nvPicPr>
          <p:cNvPr id="6" name="Picture 5"/>
          <p:cNvPicPr>
            <a:picLocks noChangeAspect="1"/>
          </p:cNvPicPr>
          <p:nvPr/>
        </p:nvPicPr>
        <p:blipFill>
          <a:blip r:embed="rId5"/>
          <a:stretch>
            <a:fillRect/>
          </a:stretch>
        </p:blipFill>
        <p:spPr>
          <a:xfrm>
            <a:off x="762000" y="3399656"/>
            <a:ext cx="7620000" cy="533400"/>
          </a:xfrm>
          <a:prstGeom prst="rect">
            <a:avLst/>
          </a:prstGeom>
        </p:spPr>
      </p:pic>
    </p:spTree>
    <p:extLst>
      <p:ext uri="{BB962C8B-B14F-4D97-AF65-F5344CB8AC3E}">
        <p14:creationId xmlns:p14="http://schemas.microsoft.com/office/powerpoint/2010/main" val="2618524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E7B9B4-D6F1-4324-9A05-61BBDE0F352A}"/>
              </a:ext>
            </a:extLst>
          </p:cNvPr>
          <p:cNvPicPr>
            <a:picLocks noChangeAspect="1"/>
          </p:cNvPicPr>
          <p:nvPr/>
        </p:nvPicPr>
        <p:blipFill>
          <a:blip r:embed="rId2"/>
          <a:stretch>
            <a:fillRect/>
          </a:stretch>
        </p:blipFill>
        <p:spPr>
          <a:xfrm>
            <a:off x="827584" y="548680"/>
            <a:ext cx="8129022" cy="5266020"/>
          </a:xfrm>
          <a:prstGeom prst="rect">
            <a:avLst/>
          </a:prstGeom>
        </p:spPr>
      </p:pic>
    </p:spTree>
    <p:extLst>
      <p:ext uri="{BB962C8B-B14F-4D97-AF65-F5344CB8AC3E}">
        <p14:creationId xmlns:p14="http://schemas.microsoft.com/office/powerpoint/2010/main" val="1734485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1187624" y="692696"/>
            <a:ext cx="3960440" cy="432048"/>
          </a:xfrm>
          <a:prstGeom prst="rect">
            <a:avLst/>
          </a:prstGeom>
        </p:spPr>
      </p:pic>
      <p:pic>
        <p:nvPicPr>
          <p:cNvPr id="3" name="Imagen 2">
            <a:extLst>
              <a:ext uri="{FF2B5EF4-FFF2-40B4-BE49-F238E27FC236}">
                <a16:creationId xmlns:a16="http://schemas.microsoft.com/office/drawing/2014/main" id="{9282056E-28E7-4DA6-97B1-899862641079}"/>
              </a:ext>
            </a:extLst>
          </p:cNvPr>
          <p:cNvPicPr>
            <a:picLocks noChangeAspect="1"/>
          </p:cNvPicPr>
          <p:nvPr/>
        </p:nvPicPr>
        <p:blipFill>
          <a:blip r:embed="rId3"/>
          <a:stretch>
            <a:fillRect/>
          </a:stretch>
        </p:blipFill>
        <p:spPr>
          <a:xfrm>
            <a:off x="987683" y="3933055"/>
            <a:ext cx="5165805" cy="1487535"/>
          </a:xfrm>
          <a:prstGeom prst="rect">
            <a:avLst/>
          </a:prstGeom>
        </p:spPr>
      </p:pic>
      <p:pic>
        <p:nvPicPr>
          <p:cNvPr id="5" name="Imagen 4">
            <a:extLst>
              <a:ext uri="{FF2B5EF4-FFF2-40B4-BE49-F238E27FC236}">
                <a16:creationId xmlns:a16="http://schemas.microsoft.com/office/drawing/2014/main" id="{B3B3A435-EF12-45A7-926F-DCC555A88737}"/>
              </a:ext>
            </a:extLst>
          </p:cNvPr>
          <p:cNvPicPr>
            <a:picLocks noChangeAspect="1"/>
          </p:cNvPicPr>
          <p:nvPr/>
        </p:nvPicPr>
        <p:blipFill>
          <a:blip r:embed="rId4"/>
          <a:stretch>
            <a:fillRect/>
          </a:stretch>
        </p:blipFill>
        <p:spPr>
          <a:xfrm>
            <a:off x="1187624" y="1465795"/>
            <a:ext cx="5165805" cy="1675173"/>
          </a:xfrm>
          <a:prstGeom prst="rect">
            <a:avLst/>
          </a:prstGeom>
        </p:spPr>
      </p:pic>
      <p:pic>
        <p:nvPicPr>
          <p:cNvPr id="6" name="Imagen 5">
            <a:extLst>
              <a:ext uri="{FF2B5EF4-FFF2-40B4-BE49-F238E27FC236}">
                <a16:creationId xmlns:a16="http://schemas.microsoft.com/office/drawing/2014/main" id="{DB0C4E1B-B785-436E-9220-55E133655711}"/>
              </a:ext>
            </a:extLst>
          </p:cNvPr>
          <p:cNvPicPr>
            <a:picLocks noChangeAspect="1"/>
          </p:cNvPicPr>
          <p:nvPr/>
        </p:nvPicPr>
        <p:blipFill>
          <a:blip r:embed="rId5"/>
          <a:stretch>
            <a:fillRect/>
          </a:stretch>
        </p:blipFill>
        <p:spPr>
          <a:xfrm>
            <a:off x="6444208" y="2780928"/>
            <a:ext cx="2046536" cy="1491134"/>
          </a:xfrm>
          <a:prstGeom prst="rect">
            <a:avLst/>
          </a:prstGeom>
        </p:spPr>
      </p:pic>
    </p:spTree>
    <p:extLst>
      <p:ext uri="{BB962C8B-B14F-4D97-AF65-F5344CB8AC3E}">
        <p14:creationId xmlns:p14="http://schemas.microsoft.com/office/powerpoint/2010/main" val="18761984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476672"/>
            <a:ext cx="7648575" cy="5114925"/>
          </a:xfrm>
          <a:prstGeom prst="rect">
            <a:avLst/>
          </a:prstGeom>
        </p:spPr>
      </p:pic>
    </p:spTree>
    <p:extLst>
      <p:ext uri="{BB962C8B-B14F-4D97-AF65-F5344CB8AC3E}">
        <p14:creationId xmlns:p14="http://schemas.microsoft.com/office/powerpoint/2010/main" val="7984901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C8EF1FF-741C-46EA-A716-AA596ECDD7EF}"/>
              </a:ext>
            </a:extLst>
          </p:cNvPr>
          <p:cNvPicPr>
            <a:picLocks noChangeAspect="1"/>
          </p:cNvPicPr>
          <p:nvPr/>
        </p:nvPicPr>
        <p:blipFill>
          <a:blip r:embed="rId2"/>
          <a:stretch>
            <a:fillRect/>
          </a:stretch>
        </p:blipFill>
        <p:spPr>
          <a:xfrm>
            <a:off x="377788" y="717913"/>
            <a:ext cx="8388424" cy="2711087"/>
          </a:xfrm>
          <a:prstGeom prst="rect">
            <a:avLst/>
          </a:prstGeom>
        </p:spPr>
      </p:pic>
    </p:spTree>
    <p:extLst>
      <p:ext uri="{BB962C8B-B14F-4D97-AF65-F5344CB8AC3E}">
        <p14:creationId xmlns:p14="http://schemas.microsoft.com/office/powerpoint/2010/main" val="3218849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620688"/>
            <a:ext cx="7200800" cy="5706891"/>
          </a:xfrm>
          <a:prstGeom prst="rect">
            <a:avLst/>
          </a:prstGeom>
        </p:spPr>
      </p:pic>
    </p:spTree>
    <p:extLst>
      <p:ext uri="{BB962C8B-B14F-4D97-AF65-F5344CB8AC3E}">
        <p14:creationId xmlns:p14="http://schemas.microsoft.com/office/powerpoint/2010/main" val="290624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476672"/>
            <a:ext cx="6408712" cy="369332"/>
          </a:xfrm>
          <a:prstGeom prst="rect">
            <a:avLst/>
          </a:prstGeom>
        </p:spPr>
        <p:txBody>
          <a:bodyPr wrap="square">
            <a:spAutoFit/>
          </a:bodyPr>
          <a:lstStyle/>
          <a:p>
            <a:pPr algn="just"/>
            <a:r>
              <a:rPr lang="es-ES_tradnl" b="1" spc="-15" dirty="0">
                <a:latin typeface="Cambria" panose="02040503050406030204" pitchFamily="18" charset="0"/>
                <a:ea typeface="Times New Roman" panose="02020603050405020304" pitchFamily="18" charset="0"/>
              </a:rPr>
              <a:t>Unidad de muestreo </a:t>
            </a:r>
            <a:endParaRPr lang="es-CR" b="1" dirty="0"/>
          </a:p>
        </p:txBody>
      </p:sp>
      <p:sp>
        <p:nvSpPr>
          <p:cNvPr id="3" name="Rectangle 2"/>
          <p:cNvSpPr/>
          <p:nvPr/>
        </p:nvSpPr>
        <p:spPr>
          <a:xfrm>
            <a:off x="827584" y="4077072"/>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Unidad de información (Informante)</a:t>
            </a:r>
          </a:p>
        </p:txBody>
      </p:sp>
      <p:sp>
        <p:nvSpPr>
          <p:cNvPr id="7" name="Rectangle 6"/>
          <p:cNvSpPr/>
          <p:nvPr/>
        </p:nvSpPr>
        <p:spPr>
          <a:xfrm>
            <a:off x="755576" y="1052736"/>
            <a:ext cx="7560840" cy="923330"/>
          </a:xfrm>
          <a:prstGeom prst="rect">
            <a:avLst/>
          </a:prstGeom>
        </p:spPr>
        <p:txBody>
          <a:bodyPr wrap="square">
            <a:spAutoFit/>
          </a:bodyPr>
          <a:lstStyle/>
          <a:p>
            <a:pPr algn="just"/>
            <a:r>
              <a:rPr lang="es-ES" dirty="0"/>
              <a:t>Es la unidad que se somete al proceso de aleatorización en los estudios que requieren muestreo. Es la </a:t>
            </a:r>
            <a:r>
              <a:rPr lang="es-ES" i="1" dirty="0"/>
              <a:t>unidad</a:t>
            </a:r>
            <a:r>
              <a:rPr lang="es-ES" dirty="0"/>
              <a:t> de la población a partir de las cuales se selecciona la muestra.</a:t>
            </a:r>
          </a:p>
        </p:txBody>
      </p:sp>
      <p:pic>
        <p:nvPicPr>
          <p:cNvPr id="8" name="Picture 7"/>
          <p:cNvPicPr>
            <a:picLocks noChangeAspect="1"/>
          </p:cNvPicPr>
          <p:nvPr/>
        </p:nvPicPr>
        <p:blipFill>
          <a:blip r:embed="rId2"/>
          <a:stretch>
            <a:fillRect/>
          </a:stretch>
        </p:blipFill>
        <p:spPr>
          <a:xfrm>
            <a:off x="1043608" y="2204864"/>
            <a:ext cx="2038350" cy="1381125"/>
          </a:xfrm>
          <a:prstGeom prst="rect">
            <a:avLst/>
          </a:prstGeom>
        </p:spPr>
      </p:pic>
      <p:pic>
        <p:nvPicPr>
          <p:cNvPr id="11" name="Picture 10"/>
          <p:cNvPicPr>
            <a:picLocks noChangeAspect="1"/>
          </p:cNvPicPr>
          <p:nvPr/>
        </p:nvPicPr>
        <p:blipFill>
          <a:blip r:embed="rId3"/>
          <a:stretch>
            <a:fillRect/>
          </a:stretch>
        </p:blipFill>
        <p:spPr>
          <a:xfrm>
            <a:off x="3419872" y="2276872"/>
            <a:ext cx="1628775" cy="1400175"/>
          </a:xfrm>
          <a:prstGeom prst="rect">
            <a:avLst/>
          </a:prstGeom>
        </p:spPr>
      </p:pic>
      <p:pic>
        <p:nvPicPr>
          <p:cNvPr id="12" name="Picture 11"/>
          <p:cNvPicPr>
            <a:picLocks noChangeAspect="1"/>
          </p:cNvPicPr>
          <p:nvPr/>
        </p:nvPicPr>
        <p:blipFill>
          <a:blip r:embed="rId4"/>
          <a:stretch>
            <a:fillRect/>
          </a:stretch>
        </p:blipFill>
        <p:spPr>
          <a:xfrm>
            <a:off x="5508104" y="2204864"/>
            <a:ext cx="2667000" cy="1219200"/>
          </a:xfrm>
          <a:prstGeom prst="rect">
            <a:avLst/>
          </a:prstGeom>
        </p:spPr>
      </p:pic>
      <p:sp>
        <p:nvSpPr>
          <p:cNvPr id="13" name="Rectangle 12"/>
          <p:cNvSpPr/>
          <p:nvPr/>
        </p:nvSpPr>
        <p:spPr>
          <a:xfrm>
            <a:off x="827584" y="4581128"/>
            <a:ext cx="7344816" cy="923330"/>
          </a:xfrm>
          <a:prstGeom prst="rect">
            <a:avLst/>
          </a:prstGeom>
        </p:spPr>
        <p:txBody>
          <a:bodyPr wrap="square">
            <a:spAutoFit/>
          </a:bodyPr>
          <a:lstStyle/>
          <a:p>
            <a:pPr algn="just"/>
            <a:r>
              <a:rPr lang="es-ES" dirty="0"/>
              <a:t>Es la unidad que nos brinda información de la unidad de estudio. Cuando se estudian empresas, el informante podría ser el gerente general o los jefes de los departamentos.</a:t>
            </a:r>
          </a:p>
        </p:txBody>
      </p:sp>
    </p:spTree>
    <p:extLst>
      <p:ext uri="{BB962C8B-B14F-4D97-AF65-F5344CB8AC3E}">
        <p14:creationId xmlns:p14="http://schemas.microsoft.com/office/powerpoint/2010/main" val="386429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576" y="3383704"/>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Muestra (n)</a:t>
            </a:r>
          </a:p>
        </p:txBody>
      </p:sp>
      <p:sp>
        <p:nvSpPr>
          <p:cNvPr id="7" name="Rectangle 6"/>
          <p:cNvSpPr/>
          <p:nvPr/>
        </p:nvSpPr>
        <p:spPr>
          <a:xfrm>
            <a:off x="755576" y="836712"/>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Población de estudio (N)</a:t>
            </a:r>
          </a:p>
        </p:txBody>
      </p:sp>
      <p:sp>
        <p:nvSpPr>
          <p:cNvPr id="8" name="Rectangle 7"/>
          <p:cNvSpPr/>
          <p:nvPr/>
        </p:nvSpPr>
        <p:spPr>
          <a:xfrm>
            <a:off x="755576" y="1412776"/>
            <a:ext cx="5904656" cy="923330"/>
          </a:xfrm>
          <a:prstGeom prst="rect">
            <a:avLst/>
          </a:prstGeom>
        </p:spPr>
        <p:txBody>
          <a:bodyPr wrap="square">
            <a:spAutoFit/>
          </a:bodyPr>
          <a:lstStyle/>
          <a:p>
            <a:pPr algn="just"/>
            <a:r>
              <a:rPr lang="es-ES" dirty="0"/>
              <a:t>Es el conjunto de elementos (unidades estadísticas) de referencia sobre el que se realizan las observaciones, también llamada </a:t>
            </a:r>
            <a:r>
              <a:rPr lang="es-ES" b="1" dirty="0"/>
              <a:t>universo.</a:t>
            </a:r>
            <a:endParaRPr lang="es-ES" dirty="0"/>
          </a:p>
        </p:txBody>
      </p:sp>
      <p:sp>
        <p:nvSpPr>
          <p:cNvPr id="9" name="Rectangle 8"/>
          <p:cNvSpPr/>
          <p:nvPr/>
        </p:nvSpPr>
        <p:spPr>
          <a:xfrm>
            <a:off x="755576" y="4027486"/>
            <a:ext cx="6192688" cy="1200329"/>
          </a:xfrm>
          <a:prstGeom prst="rect">
            <a:avLst/>
          </a:prstGeom>
        </p:spPr>
        <p:txBody>
          <a:bodyPr wrap="square">
            <a:spAutoFit/>
          </a:bodyPr>
          <a:lstStyle/>
          <a:p>
            <a:pPr algn="just"/>
            <a:r>
              <a:rPr lang="es-MX" dirty="0"/>
              <a:t>Es subconjunto de elementos de la población que es seleccionada aleatoriamente para ser estudiada, ya que en la  mayoría de los casos la población es demasiado grande para ser analizada en su totalidad</a:t>
            </a:r>
            <a:endParaRPr lang="es-ES" dirty="0"/>
          </a:p>
        </p:txBody>
      </p:sp>
      <p:pic>
        <p:nvPicPr>
          <p:cNvPr id="10" name="Picture 9"/>
          <p:cNvPicPr>
            <a:picLocks noChangeAspect="1"/>
          </p:cNvPicPr>
          <p:nvPr/>
        </p:nvPicPr>
        <p:blipFill>
          <a:blip r:embed="rId2"/>
          <a:stretch>
            <a:fillRect/>
          </a:stretch>
        </p:blipFill>
        <p:spPr>
          <a:xfrm>
            <a:off x="7020272" y="3212976"/>
            <a:ext cx="1924050" cy="1733550"/>
          </a:xfrm>
          <a:prstGeom prst="rect">
            <a:avLst/>
          </a:prstGeom>
        </p:spPr>
      </p:pic>
      <p:pic>
        <p:nvPicPr>
          <p:cNvPr id="11" name="Picture 10"/>
          <p:cNvPicPr>
            <a:picLocks noChangeAspect="1"/>
          </p:cNvPicPr>
          <p:nvPr/>
        </p:nvPicPr>
        <p:blipFill>
          <a:blip r:embed="rId3"/>
          <a:stretch>
            <a:fillRect/>
          </a:stretch>
        </p:blipFill>
        <p:spPr>
          <a:xfrm>
            <a:off x="6829426" y="980728"/>
            <a:ext cx="1791958" cy="1224136"/>
          </a:xfrm>
          <a:prstGeom prst="rect">
            <a:avLst/>
          </a:prstGeom>
        </p:spPr>
      </p:pic>
    </p:spTree>
    <p:extLst>
      <p:ext uri="{BB962C8B-B14F-4D97-AF65-F5344CB8AC3E}">
        <p14:creationId xmlns:p14="http://schemas.microsoft.com/office/powerpoint/2010/main" val="3133332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16016" y="1905799"/>
            <a:ext cx="3769648" cy="3314074"/>
          </a:xfrm>
          <a:prstGeom prst="rect">
            <a:avLst/>
          </a:prstGeom>
        </p:spPr>
      </p:pic>
      <p:sp>
        <p:nvSpPr>
          <p:cNvPr id="3" name="Rectangle 2"/>
          <p:cNvSpPr/>
          <p:nvPr/>
        </p:nvSpPr>
        <p:spPr>
          <a:xfrm>
            <a:off x="755576" y="764704"/>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Características</a:t>
            </a:r>
          </a:p>
        </p:txBody>
      </p:sp>
      <p:sp>
        <p:nvSpPr>
          <p:cNvPr id="4" name="TextBox 3"/>
          <p:cNvSpPr txBox="1"/>
          <p:nvPr/>
        </p:nvSpPr>
        <p:spPr>
          <a:xfrm>
            <a:off x="755576" y="1196752"/>
            <a:ext cx="7200800" cy="646331"/>
          </a:xfrm>
          <a:prstGeom prst="rect">
            <a:avLst/>
          </a:prstGeom>
          <a:noFill/>
        </p:spPr>
        <p:txBody>
          <a:bodyPr wrap="square" rtlCol="0">
            <a:spAutoFit/>
          </a:bodyPr>
          <a:lstStyle/>
          <a:p>
            <a:r>
              <a:rPr lang="es-ES" dirty="0"/>
              <a:t>Son las cualidades que distinguen a la unidades estadísticas y que las hace diferentes.</a:t>
            </a:r>
          </a:p>
        </p:txBody>
      </p:sp>
      <p:pic>
        <p:nvPicPr>
          <p:cNvPr id="5" name="Imagen 4"/>
          <p:cNvPicPr>
            <a:picLocks noChangeAspect="1"/>
          </p:cNvPicPr>
          <p:nvPr/>
        </p:nvPicPr>
        <p:blipFill>
          <a:blip r:embed="rId3"/>
          <a:stretch>
            <a:fillRect/>
          </a:stretch>
        </p:blipFill>
        <p:spPr>
          <a:xfrm>
            <a:off x="899591" y="2348880"/>
            <a:ext cx="3690263" cy="2675329"/>
          </a:xfrm>
          <a:prstGeom prst="rect">
            <a:avLst/>
          </a:prstGeom>
        </p:spPr>
      </p:pic>
    </p:spTree>
    <p:extLst>
      <p:ext uri="{BB962C8B-B14F-4D97-AF65-F5344CB8AC3E}">
        <p14:creationId xmlns:p14="http://schemas.microsoft.com/office/powerpoint/2010/main" val="3523048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372142"/>
            <a:ext cx="1206677" cy="369332"/>
          </a:xfrm>
          <a:prstGeom prst="rect">
            <a:avLst/>
          </a:prstGeom>
        </p:spPr>
        <p:txBody>
          <a:bodyPr wrap="none">
            <a:spAutoFit/>
          </a:bodyPr>
          <a:lstStyle/>
          <a:p>
            <a:r>
              <a:rPr lang="es-ES_tradnl" b="1" spc="-15" dirty="0">
                <a:latin typeface="Cambria" panose="02040503050406030204" pitchFamily="18" charset="0"/>
                <a:ea typeface="Times New Roman" panose="02020603050405020304" pitchFamily="18" charset="0"/>
              </a:rPr>
              <a:t>Variables </a:t>
            </a:r>
            <a:endParaRPr lang="es-ES" b="1" dirty="0"/>
          </a:p>
        </p:txBody>
      </p:sp>
      <p:sp>
        <p:nvSpPr>
          <p:cNvPr id="5" name="Rectangle 4"/>
          <p:cNvSpPr/>
          <p:nvPr/>
        </p:nvSpPr>
        <p:spPr>
          <a:xfrm>
            <a:off x="611560" y="801285"/>
            <a:ext cx="7920880" cy="646331"/>
          </a:xfrm>
          <a:prstGeom prst="rect">
            <a:avLst/>
          </a:prstGeom>
        </p:spPr>
        <p:txBody>
          <a:bodyPr wrap="square">
            <a:spAutoFit/>
          </a:bodyPr>
          <a:lstStyle/>
          <a:p>
            <a:r>
              <a:rPr lang="es-ES" dirty="0"/>
              <a:t>Una </a:t>
            </a:r>
            <a:r>
              <a:rPr lang="es-ES" b="1" dirty="0"/>
              <a:t>variable estadística</a:t>
            </a:r>
            <a:r>
              <a:rPr lang="es-ES" dirty="0"/>
              <a:t> es una propiedad que puede fluctuar y cuya variación es susceptible de adoptar diferentes valores, los cuales pueden medirse u observarse.</a:t>
            </a:r>
          </a:p>
        </p:txBody>
      </p:sp>
      <p:pic>
        <p:nvPicPr>
          <p:cNvPr id="6" name="Picture 5"/>
          <p:cNvPicPr>
            <a:picLocks noChangeAspect="1"/>
          </p:cNvPicPr>
          <p:nvPr/>
        </p:nvPicPr>
        <p:blipFill>
          <a:blip r:embed="rId2"/>
          <a:stretch>
            <a:fillRect/>
          </a:stretch>
        </p:blipFill>
        <p:spPr>
          <a:xfrm>
            <a:off x="3059832" y="2204864"/>
            <a:ext cx="3393724" cy="3384376"/>
          </a:xfrm>
          <a:prstGeom prst="rect">
            <a:avLst/>
          </a:prstGeom>
        </p:spPr>
      </p:pic>
    </p:spTree>
    <p:extLst>
      <p:ext uri="{BB962C8B-B14F-4D97-AF65-F5344CB8AC3E}">
        <p14:creationId xmlns:p14="http://schemas.microsoft.com/office/powerpoint/2010/main" val="1663185831"/>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TM02900722[[fn=Sala de juntas (ion)]]</Template>
  <TotalTime>1336</TotalTime>
  <Words>1864</Words>
  <Application>Microsoft Office PowerPoint</Application>
  <PresentationFormat>Presentación en pantalla (4:3)</PresentationFormat>
  <Paragraphs>220</Paragraphs>
  <Slides>58</Slides>
  <Notes>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58</vt:i4>
      </vt:variant>
    </vt:vector>
  </HeadingPairs>
  <TitlesOfParts>
    <vt:vector size="67" baseType="lpstr">
      <vt:lpstr>Adobe Gothic Std B</vt:lpstr>
      <vt:lpstr>Arial</vt:lpstr>
      <vt:lpstr>Arial Black</vt:lpstr>
      <vt:lpstr>Calibri</vt:lpstr>
      <vt:lpstr>Calibri Light</vt:lpstr>
      <vt:lpstr>Cambria</vt:lpstr>
      <vt:lpstr>Cambria Math</vt:lpstr>
      <vt:lpstr>Wingdings 2</vt:lpstr>
      <vt:lpstr>HDOfficeLightV0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XS0105 Estadística para Informáticos</dc:title>
  <dc:creator>Carlom</dc:creator>
  <cp:lastModifiedBy>Carlomagno Araya Alpizar</cp:lastModifiedBy>
  <cp:revision>360</cp:revision>
  <dcterms:created xsi:type="dcterms:W3CDTF">2016-03-29T03:54:17Z</dcterms:created>
  <dcterms:modified xsi:type="dcterms:W3CDTF">2021-04-11T04:17:27Z</dcterms:modified>
</cp:coreProperties>
</file>