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2" r:id="rId3"/>
    <p:sldId id="258" r:id="rId4"/>
    <p:sldId id="259" r:id="rId5"/>
    <p:sldId id="323" r:id="rId6"/>
    <p:sldId id="324" r:id="rId7"/>
    <p:sldId id="283" r:id="rId8"/>
    <p:sldId id="257" r:id="rId9"/>
    <p:sldId id="321" r:id="rId10"/>
    <p:sldId id="265" r:id="rId11"/>
    <p:sldId id="296" r:id="rId12"/>
    <p:sldId id="281" r:id="rId13"/>
    <p:sldId id="262" r:id="rId14"/>
    <p:sldId id="274" r:id="rId15"/>
    <p:sldId id="290" r:id="rId16"/>
    <p:sldId id="297" r:id="rId17"/>
    <p:sldId id="286" r:id="rId18"/>
    <p:sldId id="263" r:id="rId19"/>
    <p:sldId id="269" r:id="rId20"/>
    <p:sldId id="293" r:id="rId21"/>
    <p:sldId id="303" r:id="rId22"/>
    <p:sldId id="327" r:id="rId23"/>
    <p:sldId id="318" r:id="rId24"/>
    <p:sldId id="328" r:id="rId25"/>
    <p:sldId id="260" r:id="rId26"/>
    <p:sldId id="277" r:id="rId27"/>
    <p:sldId id="325" r:id="rId28"/>
    <p:sldId id="266" r:id="rId29"/>
    <p:sldId id="267" r:id="rId30"/>
    <p:sldId id="264" r:id="rId31"/>
    <p:sldId id="326" r:id="rId32"/>
    <p:sldId id="302" r:id="rId33"/>
    <p:sldId id="288" r:id="rId34"/>
    <p:sldId id="322" r:id="rId35"/>
    <p:sldId id="280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m" initials="C" lastIdx="1" clrIdx="0">
    <p:extLst>
      <p:ext uri="{19B8F6BF-5375-455C-9EA6-DF929625EA0E}">
        <p15:presenceInfo xmlns:p15="http://schemas.microsoft.com/office/powerpoint/2012/main" userId="Carl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65" d="100"/>
          <a:sy n="65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13579-21D3-4771-8A2D-B83CB3B3A07C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B6FF0-38F3-4CA7-B7FC-C1DC02B96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77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B6FF0-38F3-4CA7-B7FC-C1DC02B96FEC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0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5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63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71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4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09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38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8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4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25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6A3D-4C56-4AD6-9338-28F1EC529822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8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30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0.png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6672"/>
            <a:ext cx="2066925" cy="22098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96136" y="609329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Dr. Carlomagno Araya Alpízar</a:t>
            </a:r>
          </a:p>
          <a:p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Catedrático en Estadística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54FB2-BA9E-A638-2A38-1335B210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996952"/>
            <a:ext cx="7452320" cy="15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22" y="6453336"/>
            <a:ext cx="4188693" cy="208689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F19F50-9E6E-4F4E-8FF8-8BE71298B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0688"/>
            <a:ext cx="8135598" cy="52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74A62F-3C03-4105-909A-8D18FF69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388424" cy="100529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817309-0938-485D-909A-627950401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16832"/>
            <a:ext cx="3838575" cy="8953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057AFA-C216-4A09-8E56-60FAA339F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87" y="3103033"/>
            <a:ext cx="7353426" cy="3878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309F211-9E7E-4B6A-ADA5-C4CCD5E22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81" y="3813983"/>
            <a:ext cx="7159638" cy="8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4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67744" y="908720"/>
            <a:ext cx="3953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Clases de Índices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31640" y="17008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Es una medida estadística que permite analizar los cambios que se producen en distintas magnitudes económicas con respecto al tiempo.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13149"/>
              </p:ext>
            </p:extLst>
          </p:nvPr>
        </p:nvGraphicFramePr>
        <p:xfrm>
          <a:off x="2411760" y="2852936"/>
          <a:ext cx="468052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Clases de Índices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Precios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Cantidades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Costos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Abrir llave 10"/>
          <p:cNvSpPr/>
          <p:nvPr/>
        </p:nvSpPr>
        <p:spPr>
          <a:xfrm>
            <a:off x="4499992" y="2924944"/>
            <a:ext cx="333751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31640" y="4437112"/>
            <a:ext cx="6840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Índices de Precios. </a:t>
            </a:r>
            <a:r>
              <a:rPr lang="es-ES" sz="1400" dirty="0"/>
              <a:t>Estudian la evolución de los precios de un bien o de un conjunto de bienes.</a:t>
            </a:r>
          </a:p>
          <a:p>
            <a:endParaRPr lang="es-ES" sz="1400" dirty="0"/>
          </a:p>
          <a:p>
            <a:r>
              <a:rPr lang="es-ES" sz="1400" b="1" dirty="0"/>
              <a:t>Índices de Cantidades</a:t>
            </a:r>
            <a:r>
              <a:rPr lang="es-ES" sz="1400" dirty="0"/>
              <a:t>. Estudian la evolución de la producción o el consumo de un bien o de un conjunto de bienes.</a:t>
            </a:r>
          </a:p>
          <a:p>
            <a:endParaRPr lang="es-ES" sz="1400" dirty="0"/>
          </a:p>
          <a:p>
            <a:r>
              <a:rPr lang="es-ES" sz="1400" b="1" dirty="0"/>
              <a:t>Índices de Costos</a:t>
            </a:r>
            <a:r>
              <a:rPr lang="es-ES" sz="1400" dirty="0"/>
              <a:t>. Estudian la evolución del costo de un bien o de un conjunto de bienes.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6441593"/>
            <a:ext cx="3448050" cy="200025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8900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02" y="260648"/>
            <a:ext cx="5629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625499"/>
            <a:ext cx="5688632" cy="3296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15816" y="1844824"/>
            <a:ext cx="3953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Índice de Precios Simples</a:t>
            </a:r>
          </a:p>
          <a:p>
            <a:pPr algn="ctr"/>
            <a:r>
              <a:rPr lang="es-E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(No Ponderados)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6395061"/>
            <a:ext cx="4969371" cy="247892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666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07704" y="76470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Índice Relativo simple de precios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3563888" y="1484784"/>
                <a:ext cx="2077043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𝐼𝑅𝑆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𝑖𝑜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484784"/>
                <a:ext cx="2077043" cy="6915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62312"/>
              </p:ext>
            </p:extLst>
          </p:nvPr>
        </p:nvGraphicFramePr>
        <p:xfrm>
          <a:off x="1619672" y="249289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Enero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/>
                        <a:t>Abril 2021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Melón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131840" y="3645024"/>
                <a:ext cx="303288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𝐼𝑅𝑆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430</m:t>
                              </m:r>
                            </m:num>
                            <m:den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den>
                          </m:f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∗100=</m:t>
                      </m:r>
                      <m:r>
                        <a:rPr lang="es-CR" b="0" i="1" smtClean="0">
                          <a:latin typeface="Cambria Math" panose="02040503050406030204" pitchFamily="18" charset="0"/>
                        </a:rPr>
                        <m:t>107.5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645024"/>
                <a:ext cx="3032882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44050"/>
              </p:ext>
            </p:extLst>
          </p:nvPr>
        </p:nvGraphicFramePr>
        <p:xfrm>
          <a:off x="1619672" y="4581128"/>
          <a:ext cx="60960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/>
                        <a:t>Enero </a:t>
                      </a:r>
                      <a:r>
                        <a:rPr lang="es-E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/>
                        <a:t>Abril 2021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Aceite de Soya, 3L.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987824" y="5589240"/>
                <a:ext cx="316112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𝐼𝑅𝑆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2450</m:t>
                              </m:r>
                            </m:num>
                            <m:den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2840</m:t>
                              </m:r>
                            </m:den>
                          </m:f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∗100=</m:t>
                      </m:r>
                      <m:r>
                        <a:rPr lang="es-CR" b="0" i="1" smtClean="0">
                          <a:latin typeface="Cambria Math" panose="02040503050406030204" pitchFamily="18" charset="0"/>
                        </a:rPr>
                        <m:t>86.27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589240"/>
                <a:ext cx="3161122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9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07704" y="76470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Índice Agregado simple de precios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3275856" y="1556792"/>
                <a:ext cx="2299924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𝐼𝐴𝑆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  <m:t>𝑖𝑜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556792"/>
                <a:ext cx="2299924" cy="6915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203848" y="5301879"/>
                <a:ext cx="3652603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𝐼𝐴𝑆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R" sz="2000" b="0" i="1" smtClean="0">
                                  <a:latin typeface="Cambria Math" panose="02040503050406030204" pitchFamily="18" charset="0"/>
                                </a:rPr>
                                <m:t>8090</m:t>
                              </m:r>
                            </m:num>
                            <m:den>
                              <m:r>
                                <a:rPr lang="es-CR" sz="2000" b="0" i="1" smtClean="0">
                                  <a:latin typeface="Cambria Math" panose="02040503050406030204" pitchFamily="18" charset="0"/>
                                </a:rPr>
                                <m:t>7195</m:t>
                              </m:r>
                            </m:den>
                          </m:f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∗100=</m:t>
                      </m:r>
                      <m:r>
                        <a:rPr lang="es-CR" sz="2000" b="0" i="1" smtClean="0">
                          <a:latin typeface="Cambria Math" panose="02040503050406030204" pitchFamily="18" charset="0"/>
                        </a:rPr>
                        <m:t>112.44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01879"/>
                <a:ext cx="3652603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7E1DEF1E-F17B-4126-9954-6BAD20502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422553"/>
            <a:ext cx="57245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C41712-BA3E-4D67-B0D3-2E7CAAEE3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6924675" cy="8001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A76F66-2A4C-4CFC-9639-1AD5D8A1F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16832"/>
            <a:ext cx="8013322" cy="6480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A97399-8DF5-4FDE-8308-0E1A99C3B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57" y="3143974"/>
            <a:ext cx="8013322" cy="6946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F35DB8-20F4-4113-B9B2-C6BA2C1F0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221088"/>
            <a:ext cx="6362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6395061"/>
            <a:ext cx="4969371" cy="247892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1381B9-8830-2B99-8F2B-9F92481C6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6672"/>
            <a:ext cx="8028384" cy="5837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124A24-C302-6F58-70A6-6D531817F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57" y="1076740"/>
            <a:ext cx="8075070" cy="31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6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91680" y="2391271"/>
            <a:ext cx="496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Bold ITC" panose="020B0907030504020204" pitchFamily="34" charset="0"/>
              </a:rPr>
              <a:t>Índice de Precios Ponderados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11" y="563513"/>
            <a:ext cx="3248065" cy="14973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181947"/>
            <a:ext cx="7572375" cy="6953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230" y="3218791"/>
            <a:ext cx="1104900" cy="1476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6395061"/>
            <a:ext cx="4969371" cy="247892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86153B-E040-49E3-BA1B-061288C11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166" y="3247367"/>
            <a:ext cx="34766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40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971600" y="4005064"/>
                <a:ext cx="7568739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𝐼𝑃𝐿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R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600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+600(2)</m:t>
                              </m:r>
                            </m:num>
                            <m:den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R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+1450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+1700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+720(2)</m:t>
                              </m:r>
                            </m:den>
                          </m:f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∗100=</m:t>
                      </m:r>
                      <m:r>
                        <a:rPr lang="es-CR" b="0" i="1" smtClean="0">
                          <a:latin typeface="Cambria Math" panose="02040503050406030204" pitchFamily="18" charset="0"/>
                        </a:rPr>
                        <m:t>116.47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05064"/>
                <a:ext cx="7568739" cy="616387"/>
              </a:xfrm>
              <a:prstGeom prst="rect">
                <a:avLst/>
              </a:prstGeom>
              <a:blipFill>
                <a:blip r:embed="rId2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6395061"/>
            <a:ext cx="4969371" cy="247892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7C29D4-F21D-4C90-A94F-23E9E713A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921766"/>
            <a:ext cx="54864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3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6525344"/>
            <a:ext cx="4579788" cy="196588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683568" y="476672"/>
            <a:ext cx="799288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Los números relativos, son una poderosa herramienta para explicar una gran cantidad de situaciones que difícilmente se podrían interpretar en términos absolutos.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el resultado de la relación de dos números, generalmente la división de uno por el otro.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933056"/>
            <a:ext cx="74168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R" dirty="0"/>
              <a:t>Se evita el problema de las grandes cantidades.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R" dirty="0"/>
              <a:t>Pueden hacerse comparaciones entre conjuntos de datos.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4351" y="3501008"/>
            <a:ext cx="1771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/>
              <a:t>Ventajas del uso:</a:t>
            </a:r>
          </a:p>
        </p:txBody>
      </p:sp>
    </p:spTree>
    <p:extLst>
      <p:ext uri="{BB962C8B-B14F-4D97-AF65-F5344CB8AC3E}">
        <p14:creationId xmlns:p14="http://schemas.microsoft.com/office/powerpoint/2010/main" val="3888155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6395061"/>
            <a:ext cx="4969371" cy="247892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611559" y="1440737"/>
            <a:ext cx="799288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dirty="0"/>
              <a:t>El Instituto Nacional de Estadística y Censos (INEC) utiliza la fórmula de </a:t>
            </a:r>
            <a:r>
              <a:rPr lang="es-CR" dirty="0" err="1"/>
              <a:t>Laspeyres</a:t>
            </a:r>
            <a:r>
              <a:rPr lang="es-CR" dirty="0"/>
              <a:t> para calcular el índice de precios al consumidor (IPC).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691" y="2714690"/>
            <a:ext cx="763284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dirty="0"/>
              <a:t>El cálculo de una serié de índices de precios por medio de la fórmula de Laspeyres resulta más barata.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59" y="3804194"/>
            <a:ext cx="813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dirty="0"/>
              <a:t>El IPL permite comparar los índices entre el periodo base y el periodo de interés, como también entre periodos diferentes al periodo base.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653135"/>
            <a:ext cx="769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los índices de precios ponderado: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18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39752" y="548680"/>
            <a:ext cx="3953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Bold ITC" panose="020B0907030504020204" pitchFamily="34" charset="0"/>
              </a:rPr>
              <a:t>Valor Deflactado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123728" y="3161703"/>
                <a:ext cx="4608512" cy="402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𝑉𝑎𝑙𝑜𝑟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𝑑𝑒𝑓𝑙𝑎𝑐𝑡𝑎𝑑𝑜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𝑉𝑎𝑙𝑜𝑟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𝑜𝑚𝑖𝑛𝑎𝑙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𝑛𝑑𝑖𝑐𝑒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𝑃𝑟𝑒𝑐𝑖𝑜𝑠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CR" b="0" i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s-ES" dirty="0"/>
                  <a:t> 100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61703"/>
                <a:ext cx="4608512" cy="402995"/>
              </a:xfrm>
              <a:prstGeom prst="rect">
                <a:avLst/>
              </a:prstGeom>
              <a:blipFill rotWithShape="0">
                <a:blip r:embed="rId2"/>
                <a:stretch>
                  <a:fillRect l="-1852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1043608" y="1412777"/>
            <a:ext cx="73808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Transformar una magnitud económica expresada en términos monetarios a precios corrientes en otra magnitud expresada también en términos monetarios, pero a precios del año base. </a:t>
            </a:r>
            <a:r>
              <a:rPr lang="es-ES" b="1" dirty="0"/>
              <a:t>Eliminar del valor el efecto de la inflación o subida de precios.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863588" y="414908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Sí una propiedad en junio del 2022  tiene un valor de 25 millones de colones. Y se tiene la siguiente serie de índices de precios al consumidor (IPC) de Costa Rica. </a:t>
            </a:r>
            <a:r>
              <a:rPr lang="es-ES" sz="1600" b="1" dirty="0"/>
              <a:t>Deflacte el valor de la propiedad para expresarla en colones de diciembre de 2020.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737" y="172309"/>
            <a:ext cx="1353691" cy="1039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A382D-1149-43EE-A55B-CC597EE4B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326" y="6237312"/>
            <a:ext cx="4767068" cy="453527"/>
          </a:xfrm>
          <a:prstGeom prst="rect">
            <a:avLst/>
          </a:prstGeom>
          <a:effectLst>
            <a:glow rad="279400">
              <a:srgbClr val="FF0000">
                <a:alpha val="30000"/>
              </a:srgbClr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00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0F9DB0-84D5-E94D-D6E9-F6F1CE9D7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57249"/>
            <a:ext cx="5015285" cy="63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49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3A4576-C2CA-4B8B-B20A-24FC47F64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326" y="6237312"/>
            <a:ext cx="4767068" cy="453527"/>
          </a:xfrm>
          <a:prstGeom prst="rect">
            <a:avLst/>
          </a:prstGeom>
          <a:effectLst>
            <a:glow rad="279400">
              <a:srgbClr val="FF0000">
                <a:alpha val="30000"/>
              </a:srgbClr>
            </a:glow>
            <a:reflection endPos="0" dist="508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E7F90F-1B69-91EB-2F55-6E557458F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2656"/>
            <a:ext cx="7956376" cy="26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37B42F-976D-44A0-FF57-87F71AE36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7596336" cy="28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2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6688"/>
            <a:ext cx="2130177" cy="156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772816"/>
            <a:ext cx="6257925" cy="942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971600" y="2924944"/>
                <a:ext cx="7270645" cy="402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𝑇𝑎𝑠𝑎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𝐵𝑟𝑢𝑡𝑎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𝑁𝑎𝑡𝑎𝑙𝑖𝑑𝑎𝑑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𝑁𝑎𝑐𝑖𝑚𝑖𝑒𝑛𝑡𝑜𝑠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𝑣𝑖𝑣𝑜𝑠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𝑜𝑐𝑢𝑟𝑟𝑖𝑑𝑜𝑠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𝑑𝑢𝑟𝑎𝑛𝑡𝑒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ñ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𝑃𝑜𝑏𝑙𝑎𝑐𝑖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𝑚𝑖𝑡𝑎𝑑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𝑑𝑒𝑙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ñ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𝑛𝑎𝑡𝑢𝑟𝑎𝑙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s-E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*1000</a:t>
                </a: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924944"/>
                <a:ext cx="7270645" cy="402995"/>
              </a:xfrm>
              <a:prstGeom prst="rect">
                <a:avLst/>
              </a:prstGeom>
              <a:blipFill rotWithShape="0">
                <a:blip r:embed="rId5"/>
                <a:stretch>
                  <a:fillRect l="-1257" t="-6061" r="-1341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3789040"/>
            <a:ext cx="4392488" cy="1917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6922" y="6453336"/>
            <a:ext cx="4188693" cy="208689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2106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176464" cy="11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060848"/>
            <a:ext cx="3781581" cy="3168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843808" y="5589240"/>
                <a:ext cx="357642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𝑇𝐵𝑁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71819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4807000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∗1000=14.9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𝑚𝑖𝑙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589240"/>
                <a:ext cx="3576427" cy="5203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922" y="6453336"/>
            <a:ext cx="4188693" cy="208689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591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D7A77F-5D0D-0197-8883-EA7C093A7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7740352" cy="20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44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06910"/>
            <a:ext cx="4533900" cy="876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259632" y="2780928"/>
                <a:ext cx="7217810" cy="468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𝑇𝑎𝑠𝑎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𝐵𝑟𝑢𝑡𝑎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𝑀𝑜𝑟𝑡𝑎𝑙𝑖𝑑𝑎𝑑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𝐷𝑒𝑓𝑢𝑛𝑐𝑖𝑜𝑛𝑒𝑠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𝑜𝑐𝑢𝑟𝑟𝑖𝑑𝑎𝑠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𝑑𝑢𝑟𝑎𝑛𝑡𝑒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𝑒𝑙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ñ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𝑚𝑖𝑡𝑎𝑑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ñ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𝑛𝑎𝑡𝑢𝑟𝑎𝑙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∗1000</m:t>
                      </m:r>
                    </m:oMath>
                  </m:oMathPara>
                </a14:m>
                <a:endParaRPr lang="es-E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80928"/>
                <a:ext cx="7217810" cy="468205"/>
              </a:xfrm>
              <a:prstGeom prst="rect">
                <a:avLst/>
              </a:prstGeom>
              <a:blipFill rotWithShape="0">
                <a:blip r:embed="rId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332656"/>
            <a:ext cx="2447925" cy="14763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3789040"/>
            <a:ext cx="4032448" cy="2149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6922" y="6453336"/>
            <a:ext cx="4188693" cy="208689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40403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4543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72055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267743" y="5733258"/>
                <a:ext cx="4561319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𝑇𝐵𝑀</m:t>
                      </m:r>
                      <m:r>
                        <a:rPr lang="es-ES" sz="2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21039</m:t>
                          </m:r>
                        </m:num>
                        <m:den>
                          <m:r>
                            <a:rPr lang="es-ES" sz="2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4807000</m:t>
                          </m:r>
                        </m:den>
                      </m:f>
                      <m:r>
                        <a:rPr lang="es-ES" sz="2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∗1000</m:t>
                      </m:r>
                      <m:r>
                        <a:rPr lang="es-ES" sz="2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=4.38 </m:t>
                      </m:r>
                      <m:r>
                        <a:rPr lang="es-ES" sz="2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𝑚𝑖𝑙</m:t>
                      </m:r>
                    </m:oMath>
                  </m:oMathPara>
                </a14:m>
                <a:endPara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3" y="5733258"/>
                <a:ext cx="4561319" cy="578235"/>
              </a:xfrm>
              <a:prstGeom prst="rect">
                <a:avLst/>
              </a:prstGeom>
              <a:blipFill rotWithShape="0">
                <a:blip r:embed="rId4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922" y="6453336"/>
            <a:ext cx="4188693" cy="208689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977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4572000" y="2647568"/>
                <a:ext cx="13445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s-E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47568"/>
                <a:ext cx="134453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525" t="-4918" r="-4525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7426501"/>
                  </p:ext>
                </p:extLst>
              </p:nvPr>
            </p:nvGraphicFramePr>
            <p:xfrm>
              <a:off x="1187624" y="3501008"/>
              <a:ext cx="6456040" cy="219678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7444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16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Muestra de Estudiantes de la Sede</a:t>
                          </a:r>
                          <a:r>
                            <a:rPr lang="es-ES" baseline="0" dirty="0"/>
                            <a:t> de Occidente</a:t>
                          </a:r>
                          <a:r>
                            <a:rPr lang="es-ES" dirty="0"/>
                            <a:t>(n= 30)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Número de mujeres (</a:t>
                          </a:r>
                          <a:r>
                            <a:rPr lang="es-ES" b="1" i="1" dirty="0"/>
                            <a:t>x= 22</a:t>
                          </a:r>
                          <a:r>
                            <a:rPr lang="es-E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E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R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𝑀𝑢𝑗𝑒𝑟𝑒𝑠</m:t>
                                    </m:r>
                                  </m:sub>
                                </m:sSub>
                                <m:r>
                                  <a:rPr lang="es-E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num>
                                  <m:den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C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den>
                                </m:f>
                                <m:r>
                                  <a:rPr lang="es-ES" smtClean="0"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  <m:r>
                                  <a:rPr lang="es-CR" b="0" i="0" smtClean="0">
                                    <a:latin typeface="Cambria Math" panose="02040503050406030204" pitchFamily="18" charset="0"/>
                                  </a:rPr>
                                  <m:t>73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Tienen beca (</a:t>
                          </a:r>
                          <a:r>
                            <a:rPr lang="es-ES" b="1" i="1" dirty="0"/>
                            <a:t>x=25</a:t>
                          </a:r>
                          <a:r>
                            <a:rPr lang="es-E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E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R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CR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s-CR" b="0" i="0" smtClean="0">
                                        <a:latin typeface="Cambria Math" panose="02040503050406030204" pitchFamily="18" charset="0"/>
                                      </a:rPr>
                                      <m:t>í</m:t>
                                    </m:r>
                                  </m:sub>
                                </m:sSub>
                                <m:r>
                                  <a:rPr lang="es-E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C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den>
                                </m:f>
                                <m:r>
                                  <a:rPr lang="es-ES" smtClean="0"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  <m:r>
                                  <a:rPr lang="es-CR" b="0" i="0" smtClean="0"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Tienen internet</a:t>
                          </a:r>
                          <a:r>
                            <a:rPr lang="es-ES" baseline="0" dirty="0"/>
                            <a:t> en su casa (</a:t>
                          </a:r>
                          <a:r>
                            <a:rPr lang="es-ES" i="1" baseline="0" dirty="0"/>
                            <a:t>x=20</a:t>
                          </a:r>
                          <a:r>
                            <a:rPr lang="es-ES" baseline="0" dirty="0"/>
                            <a:t>)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E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R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sub>
                                </m:sSub>
                                <m:r>
                                  <a:rPr lang="es-E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CR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den>
                                </m:f>
                                <m:r>
                                  <a:rPr lang="es-ES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a:rPr lang="es-CR" b="0" i="0" smtClean="0">
                                    <a:latin typeface="Cambria Math" panose="02040503050406030204" pitchFamily="18" charset="0"/>
                                  </a:rPr>
                                  <m:t>.67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7426501"/>
                  </p:ext>
                </p:extLst>
              </p:nvPr>
            </p:nvGraphicFramePr>
            <p:xfrm>
              <a:off x="1187624" y="3501008"/>
              <a:ext cx="6456040" cy="219678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7444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16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Muestra de Estudiantes de la Sede</a:t>
                          </a:r>
                          <a:r>
                            <a:rPr lang="es-ES" baseline="0" dirty="0"/>
                            <a:t> de Occidente</a:t>
                          </a:r>
                          <a:r>
                            <a:rPr lang="es-ES" dirty="0"/>
                            <a:t>(n= 30)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Número de mujeres (</a:t>
                          </a:r>
                          <a:r>
                            <a:rPr lang="es-ES" b="1" i="1" dirty="0"/>
                            <a:t>x= 22</a:t>
                          </a:r>
                          <a:r>
                            <a:rPr lang="es-E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8202" t="-66000" r="-225" b="-2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Tienen beca (</a:t>
                          </a:r>
                          <a:r>
                            <a:rPr lang="es-ES" b="1" i="1" dirty="0"/>
                            <a:t>x=25</a:t>
                          </a:r>
                          <a:r>
                            <a:rPr lang="es-E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8202" t="-166000" r="-225" b="-1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Tienen internet</a:t>
                          </a:r>
                          <a:r>
                            <a:rPr lang="es-ES" baseline="0" dirty="0"/>
                            <a:t> en su casa (</a:t>
                          </a:r>
                          <a:r>
                            <a:rPr lang="es-ES" i="1" baseline="0" dirty="0"/>
                            <a:t>x=20</a:t>
                          </a:r>
                          <a:r>
                            <a:rPr lang="es-ES" baseline="0" dirty="0"/>
                            <a:t>)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8202" t="-266000" r="-225" b="-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uadroTexto 7"/>
          <p:cNvSpPr txBox="1"/>
          <p:nvPr/>
        </p:nvSpPr>
        <p:spPr>
          <a:xfrm>
            <a:off x="3347864" y="548680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 Extra Bold" panose="02060903040505020403" pitchFamily="18" charset="0"/>
              </a:rPr>
              <a:t>Proporciones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7584" y="1340768"/>
            <a:ext cx="770485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R" dirty="0"/>
              <a:t>Es el cociente del número de veces que se presenta un valor o característica con respecto al total de la muestra de la variable en estudio.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339752" y="2518110"/>
                <a:ext cx="807016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518110"/>
                <a:ext cx="807016" cy="5666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6381328"/>
            <a:ext cx="5310361" cy="272326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5521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768752" cy="268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3131840" y="4941168"/>
                <a:ext cx="30682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𝐶𝑁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=14.9−4.38=10.52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𝑚𝑖𝑙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941168"/>
                <a:ext cx="306827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392" r="-1392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922" y="6453336"/>
            <a:ext cx="4188693" cy="208689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001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B28B3-DA27-97CB-B51C-BC278141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92696"/>
            <a:ext cx="7236296" cy="19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13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163E37C-9E49-4325-AFBF-9F36149B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571500"/>
            <a:ext cx="65055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65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3" y="285750"/>
            <a:ext cx="5252244" cy="560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922" y="6453336"/>
            <a:ext cx="4188693" cy="208689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75148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8DABD6-6C61-4258-9689-0564FA401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74524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74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652462"/>
            <a:ext cx="72485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6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594123" cy="97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43608" y="1628800"/>
            <a:ext cx="7128792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/>
              <a:t>En la práctica, puede resultar incómodo interpretar, analizar y comunicar proporciones expresadas en valores por unidad, por ello, es muy común  que se expresen “por cien”, multiplicándolos por ese número y usando el símbolo de %.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31840" y="780017"/>
            <a:ext cx="239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 Extra Bold" panose="02060903040505020403" pitchFamily="18" charset="0"/>
              </a:rPr>
              <a:t>Porcentajes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6381328"/>
            <a:ext cx="5310361" cy="272326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178031"/>
            <a:ext cx="66865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0B9847-6274-4EF4-A9E1-5D67F5CF7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12" y="404664"/>
            <a:ext cx="8563976" cy="1672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76156-D816-4223-B407-D73BAB9C5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2" y="2077383"/>
            <a:ext cx="8432523" cy="33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2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6BBB3C-B1B7-4BF7-A165-8799DA2E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843217" cy="362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7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344816" cy="425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6381328"/>
            <a:ext cx="5310361" cy="272326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9262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4819271" y="2740168"/>
                <a:ext cx="3308342" cy="5107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𝑅𝑎𝑧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𝑀𝑎𝑠𝑐𝑢𝑙𝑖𝑛𝑖𝑑𝑎𝑑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R" sz="1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𝐻𝑜𝑚𝑏𝑟𝑒𝑠</m:t>
                          </m:r>
                        </m:num>
                        <m:den>
                          <m:r>
                            <a:rPr lang="es-CR" sz="1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𝑀𝑢𝑗𝑒𝑟</m:t>
                          </m:r>
                          <m:r>
                            <a:rPr lang="es-ES" sz="1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𝑒𝑠</m:t>
                          </m:r>
                        </m:den>
                      </m:f>
                    </m:oMath>
                  </m:oMathPara>
                </a14:m>
                <a:endParaRPr lang="es-E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71" y="2740168"/>
                <a:ext cx="3308342" cy="510717"/>
              </a:xfrm>
              <a:prstGeom prst="rect">
                <a:avLst/>
              </a:prstGeom>
              <a:blipFill rotWithShape="0">
                <a:blip r:embed="rId2"/>
                <a:stretch>
                  <a:fillRect b="-6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547664" y="3140968"/>
                <a:ext cx="602152" cy="521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140968"/>
                <a:ext cx="602152" cy="5216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640906" y="4797152"/>
                <a:ext cx="62683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06" y="4797152"/>
                <a:ext cx="626838" cy="51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1043608" y="256490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Razón entre variables aleatorias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15616" y="393305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Razón de componentes de una misma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5896232" y="3580417"/>
                <a:ext cx="115441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R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s-C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232" y="3580417"/>
                <a:ext cx="1154419" cy="520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971600" y="1282421"/>
            <a:ext cx="712879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Es la relación entre dos números. Los números que se relacionan pueden pertenecer al mismo universo de datos o provenir de universos diferentes.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47864" y="548680"/>
            <a:ext cx="123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Razones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4368821"/>
            <a:ext cx="3951709" cy="18938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6381328"/>
            <a:ext cx="5310361" cy="272326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6506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692AEA1-321B-4A14-96B3-53C4A2935095}"/>
              </a:ext>
            </a:extLst>
          </p:cNvPr>
          <p:cNvSpPr txBox="1"/>
          <p:nvPr/>
        </p:nvSpPr>
        <p:spPr>
          <a:xfrm>
            <a:off x="827584" y="75216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Densidad de población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E1E207-488D-4483-BDEB-FDA8B2A566E9}"/>
              </a:ext>
            </a:extLst>
          </p:cNvPr>
          <p:cNvSpPr txBox="1"/>
          <p:nvPr/>
        </p:nvSpPr>
        <p:spPr>
          <a:xfrm>
            <a:off x="755576" y="1556792"/>
            <a:ext cx="763284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La </a:t>
            </a:r>
            <a:r>
              <a:rPr lang="es-ES" b="1" dirty="0"/>
              <a:t>densidad de población</a:t>
            </a:r>
            <a:r>
              <a:rPr lang="es-ES" dirty="0"/>
              <a:t>, algunas veces también denominada </a:t>
            </a:r>
            <a:r>
              <a:rPr lang="es-ES" i="1" dirty="0"/>
              <a:t>población relativa</a:t>
            </a:r>
            <a:r>
              <a:rPr lang="es-ES" dirty="0"/>
              <a:t>, se refiere al número promedio de habitantes de un país, región, área urbana o rural en relación a una unidad de superficie dada del territorio donde se encuentra ese país, región o área.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73085-6C85-4245-8018-DD9339182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87612"/>
            <a:ext cx="3962400" cy="13239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D188D5-18B6-4309-8643-B9508ACF4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005064"/>
            <a:ext cx="4405626" cy="21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34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5207</TotalTime>
  <Words>702</Words>
  <Application>Microsoft Office PowerPoint</Application>
  <PresentationFormat>Presentación en pantalla (4:3)</PresentationFormat>
  <Paragraphs>78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Adobe Fan Heiti Std B</vt:lpstr>
      <vt:lpstr>Adobe Gothic Std B</vt:lpstr>
      <vt:lpstr>Arial</vt:lpstr>
      <vt:lpstr>Arial Rounded MT Bold</vt:lpstr>
      <vt:lpstr>Britannic Bold</vt:lpstr>
      <vt:lpstr>Calibri</vt:lpstr>
      <vt:lpstr>Cambria Math</vt:lpstr>
      <vt:lpstr>Eras Bold ITC</vt:lpstr>
      <vt:lpstr>Rockwell Extra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Carlom</dc:creator>
  <cp:lastModifiedBy>Carlomagno Araya Alpizar</cp:lastModifiedBy>
  <cp:revision>378</cp:revision>
  <dcterms:created xsi:type="dcterms:W3CDTF">2016-04-03T02:47:20Z</dcterms:created>
  <dcterms:modified xsi:type="dcterms:W3CDTF">2024-04-30T01:51:23Z</dcterms:modified>
</cp:coreProperties>
</file>