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304" r:id="rId5"/>
    <p:sldId id="275" r:id="rId6"/>
    <p:sldId id="267" r:id="rId7"/>
    <p:sldId id="281" r:id="rId8"/>
    <p:sldId id="282" r:id="rId9"/>
    <p:sldId id="298" r:id="rId10"/>
    <p:sldId id="299" r:id="rId11"/>
    <p:sldId id="284" r:id="rId12"/>
    <p:sldId id="286" r:id="rId13"/>
    <p:sldId id="283" r:id="rId14"/>
    <p:sldId id="264" r:id="rId15"/>
    <p:sldId id="287" r:id="rId16"/>
    <p:sldId id="326" r:id="rId17"/>
    <p:sldId id="327" r:id="rId18"/>
    <p:sldId id="300" r:id="rId19"/>
    <p:sldId id="301" r:id="rId20"/>
    <p:sldId id="319" r:id="rId21"/>
    <p:sldId id="261" r:id="rId22"/>
    <p:sldId id="288" r:id="rId23"/>
    <p:sldId id="294" r:id="rId24"/>
    <p:sldId id="325" r:id="rId25"/>
    <p:sldId id="262" r:id="rId26"/>
    <p:sldId id="293" r:id="rId27"/>
    <p:sldId id="303" r:id="rId28"/>
    <p:sldId id="324" r:id="rId29"/>
    <p:sldId id="263" r:id="rId30"/>
    <p:sldId id="291" r:id="rId31"/>
    <p:sldId id="292" r:id="rId32"/>
    <p:sldId id="302" r:id="rId33"/>
    <p:sldId id="295" r:id="rId34"/>
    <p:sldId id="297" r:id="rId35"/>
    <p:sldId id="328" r:id="rId36"/>
    <p:sldId id="296" r:id="rId37"/>
    <p:sldId id="365" r:id="rId38"/>
    <p:sldId id="274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8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9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2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5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36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66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61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1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2DE8-B43D-47C7-B7D9-2AF0E0832EF6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A27A-989A-4844-AA26-02DC92F6EB0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3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50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9" y="416278"/>
            <a:ext cx="1640329" cy="17537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610993" y="604538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7064B-D33F-4F92-7970-66DCA903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14" y="2800767"/>
            <a:ext cx="8034153" cy="2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8B7D5-ED73-425C-89FC-0D8D0138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0" y="573073"/>
            <a:ext cx="7357058" cy="3047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D0054-0FE0-478E-A619-557DF2DF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70" y="1729168"/>
            <a:ext cx="46101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𝑐𝑙𝑎𝑠𝑒𝑠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𝐴𝑚𝑝𝑙𝑖𝑡𝑢𝑑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𝑔𝑒𝑛𝑒𝑟𝑎𝑙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𝑑𝑎𝑡𝑜𝑠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𝐼𝑛𝑡𝑒𝑟𝑣𝑎𝑙𝑜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𝑐𝑙𝑎𝑠𝑒𝑠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𝑵𝑪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</m:num>
                        <m:den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s-ES" sz="2000" b="1" dirty="0">
                  <a:latin typeface="Blackoak Std" panose="04050907060602020202" pitchFamily="82" charset="0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𝐴𝐺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413933" y="764318"/>
            <a:ext cx="875651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frecuencias de variables: discretas multinomiales y continuas</a:t>
            </a:r>
            <a:endParaRPr lang="es-E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09474" y="1416524"/>
            <a:ext cx="944496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número de clases y su intervalo están íntimamente  relacionados, ya que cuando se decide emplear un determinado intervalo de clase, de hecho se fija el número de ellas y viceversa.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97043" y="4574024"/>
            <a:ext cx="9152928" cy="1338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Intervalo de clase (I)</a:t>
            </a:r>
            <a:r>
              <a:rPr lang="es-E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Es el recorrido (o amplitud) entre el límite superior y el inferior de una clase. Se recomienda que todas las clases tenga igual amplitud.</a:t>
            </a:r>
          </a:p>
        </p:txBody>
      </p:sp>
    </p:spTree>
    <p:extLst>
      <p:ext uri="{BB962C8B-B14F-4D97-AF65-F5344CB8AC3E}">
        <p14:creationId xmlns:p14="http://schemas.microsoft.com/office/powerpoint/2010/main" val="395948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1003" y="599911"/>
            <a:ext cx="9239535" cy="17113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Limites de clases</a:t>
            </a:r>
            <a:r>
              <a:rPr lang="es-E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Son los valores que definen una clase separándola de la anterior y de la posterior. Los límites deben ser tales que definan clases que sean exhaustivas, permitan clasificar todas las observaciones en alguna de ellas.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8" y="2853017"/>
            <a:ext cx="1628775" cy="2362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70" y="2848254"/>
            <a:ext cx="2019300" cy="2371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720" y="2981676"/>
            <a:ext cx="975300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5098" y="1578815"/>
            <a:ext cx="973675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tiene el salario por hora (en miles de colones)  de una muestra aleatoria de 60 trabajadores del sector de la construcción de San José en enero de 2020. 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6633"/>
              </p:ext>
            </p:extLst>
          </p:nvPr>
        </p:nvGraphicFramePr>
        <p:xfrm>
          <a:off x="1251214" y="3181966"/>
          <a:ext cx="7378425" cy="1636192"/>
        </p:xfrm>
        <a:graphic>
          <a:graphicData uri="http://schemas.openxmlformats.org/drawingml/2006/table">
            <a:tbl>
              <a:tblPr/>
              <a:tblGrid>
                <a:gridCol w="49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51214" y="5014315"/>
            <a:ext cx="948452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Construya una distribución de frecuencias con cinco clases (incluya los limites indicados y las frecuencias absolutas y relativas).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DB886-92EC-4FF3-A6AD-77C20C76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39" y="272982"/>
            <a:ext cx="2529806" cy="16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6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776FBF-A7ED-40C3-8A84-20B3DBA0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40" y="2850788"/>
            <a:ext cx="3629025" cy="3505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2949" y="1146412"/>
            <a:ext cx="140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Min.(x)=1.0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26592" y="1105468"/>
            <a:ext cx="16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Max. (x)= 5.9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87653" y="1091821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</a:t>
            </a:r>
            <a:r>
              <a:rPr lang="es-ES" dirty="0"/>
              <a:t>= 5.9 – 1.0 = 4.9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52132" y="2169995"/>
            <a:ext cx="12282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NC=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31215" y="1942923"/>
                <a:ext cx="209442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=0.98≅1.0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215" y="1942923"/>
                <a:ext cx="2094420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 derecha 10"/>
          <p:cNvSpPr/>
          <p:nvPr/>
        </p:nvSpPr>
        <p:spPr>
          <a:xfrm>
            <a:off x="6073422" y="2224584"/>
            <a:ext cx="649870" cy="2476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588" y="4422988"/>
            <a:ext cx="838200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089" y="4451563"/>
            <a:ext cx="314325" cy="18002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230" y="4375933"/>
            <a:ext cx="657225" cy="18478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545" y="3300411"/>
            <a:ext cx="3543964" cy="2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FFA27-9E60-4E2A-8E64-FADE6E90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604962"/>
            <a:ext cx="7667625" cy="3648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76" y="3183290"/>
            <a:ext cx="352425" cy="333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98" y="3605212"/>
            <a:ext cx="352425" cy="257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59" y="4015140"/>
            <a:ext cx="314325" cy="295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61" y="4406723"/>
            <a:ext cx="342900" cy="257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623" y="4803599"/>
            <a:ext cx="304800" cy="276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875" y="4807125"/>
            <a:ext cx="171450" cy="314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383" y="4451878"/>
            <a:ext cx="266700" cy="2571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97" y="4062764"/>
            <a:ext cx="247650" cy="2000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9911" y="3630789"/>
            <a:ext cx="304800" cy="2286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7197" y="3232679"/>
            <a:ext cx="247650" cy="257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1108" y="3243967"/>
            <a:ext cx="552450" cy="257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0348" y="3613503"/>
            <a:ext cx="619125" cy="285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9873" y="4015140"/>
            <a:ext cx="600075" cy="295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7295" y="4453114"/>
            <a:ext cx="600075" cy="2095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7296" y="4819650"/>
            <a:ext cx="600075" cy="266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7719" y="4832703"/>
            <a:ext cx="628650" cy="285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87190" y="4429301"/>
            <a:ext cx="561975" cy="2571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21056" y="4037717"/>
            <a:ext cx="561975" cy="295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1111" y="3590925"/>
            <a:ext cx="609600" cy="2857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8058" y="3246967"/>
            <a:ext cx="5905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221C1-6A27-46EF-8142-4480B4D7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347787"/>
            <a:ext cx="110775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842D8-C112-4D93-A76C-1DE9F12D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76250"/>
            <a:ext cx="112204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6389CAC-5026-41D8-A64D-C23A92377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44774"/>
              </p:ext>
            </p:extLst>
          </p:nvPr>
        </p:nvGraphicFramePr>
        <p:xfrm>
          <a:off x="1564472" y="4155362"/>
          <a:ext cx="3168395" cy="193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576">
                  <a:extLst>
                    <a:ext uri="{9D8B030D-6E8A-4147-A177-3AD203B41FA5}">
                      <a16:colId xmlns:a16="http://schemas.microsoft.com/office/drawing/2014/main" val="586633016"/>
                    </a:ext>
                  </a:extLst>
                </a:gridCol>
                <a:gridCol w="1133819">
                  <a:extLst>
                    <a:ext uri="{9D8B030D-6E8A-4147-A177-3AD203B41FA5}">
                      <a16:colId xmlns:a16="http://schemas.microsoft.com/office/drawing/2014/main" val="2937170867"/>
                    </a:ext>
                  </a:extLst>
                </a:gridCol>
              </a:tblGrid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Pesos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f</a:t>
                      </a:r>
                      <a:r>
                        <a:rPr lang="es-CR" sz="1100" baseline="-250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926383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1.6  -  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536962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2.0  -  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4531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2.4  -  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211446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2.8  -  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239755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3.2  - 3.5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644034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3.6  - 3.9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4156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C40B7D8-65DD-4822-88C3-8A76D4C9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29" y="764946"/>
            <a:ext cx="74771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9ACF8-82A9-49F9-B84D-8AFBB235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890545"/>
            <a:ext cx="8563205" cy="55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8" y="508626"/>
            <a:ext cx="1847483" cy="113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56856" y="1945776"/>
            <a:ext cx="9661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estadística, se le llama </a:t>
            </a:r>
            <a:r>
              <a:rPr lang="es-ES" b="1" dirty="0"/>
              <a:t>distribución de frecuencias</a:t>
            </a:r>
            <a:r>
              <a:rPr lang="es-ES" dirty="0"/>
              <a:t> a la agrupación de datos en categorías mutuamente excluyentes que indican el número de observaciones en cada categoría.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0119" y="614739"/>
            <a:ext cx="64553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Necesidad de resumir la información: </a:t>
            </a:r>
          </a:p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frecuencias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CE8DA8-F8D9-4099-8FC2-7AE08EE7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045840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F64353-6088-4A31-B762-63EDD33F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547" y="825749"/>
            <a:ext cx="1733854" cy="2028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F238A7-B858-443A-8134-3AE9C904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194" y="3084367"/>
            <a:ext cx="1744207" cy="2028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6B46C-BAF0-464F-B388-3DD2B054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4" y="538451"/>
            <a:ext cx="8801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2105" y="504006"/>
            <a:ext cx="915307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sz="2000" b="1" spc="-1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Representación gráfica de las distribuciones de frecuencias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2035" y="1286404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Rounded MT Bold" panose="020F0704030504030204" pitchFamily="34" charset="0"/>
              </a:rPr>
              <a:t>HISTOGRAMA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3E43A9-7611-43D4-B7EA-D50F665E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34" y="1752488"/>
            <a:ext cx="8085989" cy="19065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18034A-7ACD-40F8-BE01-B1C21B5E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63" y="3903133"/>
            <a:ext cx="5895204" cy="28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8247" y="783356"/>
            <a:ext cx="464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spc="-15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limites reales de las clases</a:t>
            </a:r>
            <a:endParaRPr lang="es-E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90" y="4582053"/>
            <a:ext cx="2515930" cy="1310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31" y="1516769"/>
            <a:ext cx="9115602" cy="28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0C436-7BE0-49D5-8B26-F987169F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69" y="1009650"/>
            <a:ext cx="8315325" cy="483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E08A0-16A2-444B-AD15-974A1E5A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6" y="635267"/>
            <a:ext cx="2216089" cy="2859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335D3-B15A-44C0-BB58-CBFE4DF9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6" y="3503783"/>
            <a:ext cx="2216089" cy="2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9DF672-E6F8-4581-97A4-25760BC6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4" y="738266"/>
            <a:ext cx="8704033" cy="5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29" y="3546706"/>
            <a:ext cx="3882028" cy="28215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30867" y="779931"/>
            <a:ext cx="89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Rounded MT Bold" panose="020F0704030504030204" pitchFamily="34" charset="0"/>
              </a:rPr>
              <a:t>Polígono  de  frecuencias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17813" y="1411941"/>
            <a:ext cx="935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un gráfico que se construye usando los puntos de medios de clase y la frecuencias absolutas (o relativas); posteriormente, estos puntos se unen por segmentos de recta.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134753" y="4046537"/>
            <a:ext cx="31376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Para que el polígono quede cerrado se debe considerar un punto medio ficticio, al inicio y otro al final con frecuencias cero.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49" y="2608764"/>
            <a:ext cx="8035284" cy="5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4567C-90B2-4025-A328-FD6CB809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42" y="738187"/>
            <a:ext cx="7686675" cy="538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60CAD-7975-46AF-BE17-C01B83FA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3" y="600265"/>
            <a:ext cx="1960245" cy="2872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CCBA6-3BB8-4BEB-ACA6-98DD1CB2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" y="3630168"/>
            <a:ext cx="2048492" cy="26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66C9F-F9D3-456D-8BB0-3533DF4F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4" y="904626"/>
            <a:ext cx="10100558" cy="26319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1F4C68-67B4-4684-ACB8-37593724FFDE}"/>
              </a:ext>
            </a:extLst>
          </p:cNvPr>
          <p:cNvSpPr txBox="1"/>
          <p:nvPr/>
        </p:nvSpPr>
        <p:spPr>
          <a:xfrm>
            <a:off x="857839" y="3685880"/>
            <a:ext cx="8663233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R" i="1" dirty="0"/>
              <a:t>Construya la distribución de frecuencia de los diámetros de los tubos utilizando 5 clases. Represente los resultados por medio de un polígono de frecuencias.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594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BE3054-17F2-46E7-99B9-147AAA23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5" y="903124"/>
            <a:ext cx="8249361" cy="5360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6B182D-FBFF-4959-A6DF-294CDA8E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5" y="903124"/>
            <a:ext cx="9694682" cy="54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867835" y="632014"/>
            <a:ext cx="11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OJIVAS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89212" y="1169894"/>
            <a:ext cx="988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 gráfica se construye utilizando las frecuencias </a:t>
            </a:r>
            <a:r>
              <a:rPr lang="es-ES"/>
              <a:t>acumuladas absolutas o </a:t>
            </a:r>
            <a:r>
              <a:rPr lang="es-ES" dirty="0"/>
              <a:t>relativas. Este gráfico nos permite analizar cuántas observaciones están por debajo de un determinado valor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71600" y="5886271"/>
            <a:ext cx="92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Para llevar a cabo su construcción se requiere crear un intervalo ficticio (o falso) antes de la primera y última clase con </a:t>
            </a:r>
            <a:r>
              <a:rPr lang="es-ES" b="1"/>
              <a:t>frecuencia cero.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71" y="2194008"/>
            <a:ext cx="3933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EA011D-128F-4798-8225-EF22169D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85" y="503590"/>
            <a:ext cx="6460382" cy="6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5" y="1444206"/>
            <a:ext cx="3869157" cy="30915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10" y="1484691"/>
            <a:ext cx="3857067" cy="31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1" y="845540"/>
            <a:ext cx="7857067" cy="55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03B72-96B0-4618-A002-57666980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" y="426720"/>
            <a:ext cx="1006792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97535-206C-49AE-82C1-AB25C787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722" y="3920224"/>
            <a:ext cx="3315878" cy="16972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A1763C-3237-4866-85E1-68E67EBFBE84}"/>
              </a:ext>
            </a:extLst>
          </p:cNvPr>
          <p:cNvSpPr txBox="1"/>
          <p:nvPr/>
        </p:nvSpPr>
        <p:spPr>
          <a:xfrm>
            <a:off x="787717" y="3751868"/>
            <a:ext cx="735290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i="1" dirty="0"/>
              <a:t>Construya la distribución de frecuencia de calificaciones en matemática utilizando 7 clases. Considere como limite inferior de la primera clases 30.  A continuación, represente los resultados por medio de un histograma.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39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995362"/>
            <a:ext cx="88296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45659-ED78-45D1-9FE5-62BCD988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73" y="778796"/>
            <a:ext cx="8022936" cy="54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9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C250D3-8B0B-42F2-B9FC-E89C5573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4" y="3044102"/>
            <a:ext cx="4971617" cy="3597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0ACE81-835E-4717-883A-7298786E7433}"/>
              </a:ext>
            </a:extLst>
          </p:cNvPr>
          <p:cNvSpPr txBox="1"/>
          <p:nvPr/>
        </p:nvSpPr>
        <p:spPr>
          <a:xfrm>
            <a:off x="1184776" y="844743"/>
            <a:ext cx="4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TALLOS Y HOJAS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C52DA-6A13-4063-BF9C-E4585E88704E}"/>
              </a:ext>
            </a:extLst>
          </p:cNvPr>
          <p:cNvSpPr/>
          <p:nvPr/>
        </p:nvSpPr>
        <p:spPr>
          <a:xfrm>
            <a:off x="1184775" y="1390424"/>
            <a:ext cx="10563879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El </a:t>
            </a:r>
            <a:r>
              <a:rPr lang="es-ES" b="1" dirty="0"/>
              <a:t>diagrama de tallo y hojas</a:t>
            </a:r>
            <a:r>
              <a:rPr lang="es-ES" dirty="0"/>
              <a:t> (</a:t>
            </a:r>
            <a:r>
              <a:rPr lang="es-ES" dirty="0" err="1"/>
              <a:t>Stem</a:t>
            </a:r>
            <a:r>
              <a:rPr lang="es-ES" dirty="0"/>
              <a:t>-and-</a:t>
            </a:r>
            <a:r>
              <a:rPr lang="es-ES" dirty="0" err="1"/>
              <a:t>Leaf</a:t>
            </a:r>
            <a:r>
              <a:rPr lang="es-ES" dirty="0"/>
              <a:t> </a:t>
            </a:r>
            <a:r>
              <a:rPr lang="es-ES" b="1" dirty="0" err="1"/>
              <a:t>Diagram</a:t>
            </a:r>
            <a:r>
              <a:rPr lang="es-ES" dirty="0"/>
              <a:t>) es un </a:t>
            </a:r>
            <a:r>
              <a:rPr lang="es-ES" dirty="0" err="1"/>
              <a:t>semigráfico</a:t>
            </a:r>
            <a:r>
              <a:rPr lang="es-ES" dirty="0"/>
              <a:t> que permite presentar la distribución de una variable cuantitativa. Consiste en separar cada dato en el último dígito (que se denomina </a:t>
            </a:r>
            <a:r>
              <a:rPr lang="es-ES" b="1" dirty="0"/>
              <a:t>hoja</a:t>
            </a:r>
            <a:r>
              <a:rPr lang="es-ES" dirty="0"/>
              <a:t>) y las cifras delanteras restantes (que forman el </a:t>
            </a:r>
            <a:r>
              <a:rPr lang="es-ES" b="1" dirty="0"/>
              <a:t>tallo</a:t>
            </a:r>
            <a:r>
              <a:rPr lang="es-E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97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88DD59-F76F-46B4-B339-E863E5E9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7" y="556346"/>
            <a:ext cx="10207914" cy="18703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32388A-E755-4B41-8254-7F25EC90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291" y="3127518"/>
            <a:ext cx="44196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5B42B-B025-47FA-A563-0E2A2FC7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2" y="882367"/>
            <a:ext cx="8790953" cy="5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1012079"/>
            <a:ext cx="9226067" cy="4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36E481-7E44-4963-AD35-09F71AC1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23" y="431089"/>
            <a:ext cx="5307127" cy="60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1783" y="1507320"/>
            <a:ext cx="9042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Las </a:t>
            </a:r>
            <a:r>
              <a:rPr lang="es-ES" b="1" dirty="0"/>
              <a:t>variables</a:t>
            </a:r>
            <a:r>
              <a:rPr lang="es-ES" sz="2000" b="1" dirty="0"/>
              <a:t> discretas </a:t>
            </a:r>
            <a:r>
              <a:rPr lang="es-ES" sz="2000" dirty="0"/>
              <a:t>toman valores enteros en un conjunto numerable.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30730" y="842160"/>
            <a:ext cx="522254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Frecuencias de Variables discretas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31329" y="2198850"/>
            <a:ext cx="9541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Ejemplos: números de cuartos, números de hijos, número de materias y créditos matriculadas, números de goles, etc.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00" y="3478900"/>
            <a:ext cx="6992532" cy="23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A4EF1-0B83-4706-AFB5-1A47AFE1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1" y="3227385"/>
            <a:ext cx="6372225" cy="26384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39240" y="432895"/>
            <a:ext cx="971973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Ejemplo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Se presenta el número de materias reprobadas por una muestra aleatoria 35 estudiantes de la Universidad de Costa Rica.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60" y="1692545"/>
            <a:ext cx="8558389" cy="1245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467" y="4125736"/>
            <a:ext cx="152400" cy="209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09" y="4390672"/>
            <a:ext cx="885825" cy="266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664" y="4692474"/>
            <a:ext cx="19240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747" y="5011561"/>
            <a:ext cx="742950" cy="266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025" y="5326280"/>
            <a:ext cx="209550" cy="228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925" y="4128734"/>
            <a:ext cx="133350" cy="180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4094" y="4753151"/>
            <a:ext cx="238125" cy="219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2193" y="5042792"/>
            <a:ext cx="161925" cy="2095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9614" y="5344936"/>
            <a:ext cx="161925" cy="2095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4295" y="4437061"/>
            <a:ext cx="142875" cy="2190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753" y="5614106"/>
            <a:ext cx="247650" cy="190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7853" y="4131048"/>
            <a:ext cx="485775" cy="2095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3566" y="4408674"/>
            <a:ext cx="514350" cy="2190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7378" y="4704509"/>
            <a:ext cx="466725" cy="2190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4406" y="5036763"/>
            <a:ext cx="485775" cy="2000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0959" y="5346045"/>
            <a:ext cx="485775" cy="2000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95247" y="5629275"/>
            <a:ext cx="457200" cy="17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0385D-C7FC-4231-88D5-2B475BAFE2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11858" y="4197632"/>
            <a:ext cx="2411798" cy="1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EFC1-F9CB-44E9-9612-22B2CF4C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68" y="1863818"/>
            <a:ext cx="66484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59" y="3130363"/>
            <a:ext cx="180975" cy="247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903" y="3502959"/>
            <a:ext cx="190500" cy="228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93" y="3931584"/>
            <a:ext cx="352425" cy="285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361" y="4312023"/>
            <a:ext cx="34290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809" y="4679016"/>
            <a:ext cx="342900" cy="323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9222" y="4712353"/>
            <a:ext cx="200025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775" y="4285969"/>
            <a:ext cx="200025" cy="276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5995" y="3908612"/>
            <a:ext cx="333375" cy="30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5994" y="3502118"/>
            <a:ext cx="333375" cy="257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6469" y="3097866"/>
            <a:ext cx="3524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7522A-7901-4BC5-AF05-E9D1917A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676400"/>
            <a:ext cx="7562850" cy="3505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20" y="3052762"/>
            <a:ext cx="752475" cy="295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24" y="3532934"/>
            <a:ext cx="714375" cy="276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46" y="3917296"/>
            <a:ext cx="733425" cy="314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602" y="4374496"/>
            <a:ext cx="771525" cy="314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177" y="4804801"/>
            <a:ext cx="714375" cy="314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490" y="4814327"/>
            <a:ext cx="7429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173" y="4388784"/>
            <a:ext cx="752475" cy="285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9648" y="3967162"/>
            <a:ext cx="771525" cy="2952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671" y="3518647"/>
            <a:ext cx="714375" cy="30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2146" y="3089181"/>
            <a:ext cx="7334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7CBA0-5807-44CF-88D6-FEBECDCA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5" y="878485"/>
            <a:ext cx="8102411" cy="1645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FE543-C4E1-49AF-BD03-D783B8B4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776" y="1985962"/>
            <a:ext cx="1600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10326</TotalTime>
  <Words>658</Words>
  <Application>Microsoft Office PowerPoint</Application>
  <PresentationFormat>Widescreen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Algerian</vt:lpstr>
      <vt:lpstr>Arial</vt:lpstr>
      <vt:lpstr>Arial Rounded MT Bold</vt:lpstr>
      <vt:lpstr>Blackoak Std</vt:lpstr>
      <vt:lpstr>Calibri</vt:lpstr>
      <vt:lpstr>Calibri Light</vt:lpstr>
      <vt:lpstr>Cambria Math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Alpizar</cp:lastModifiedBy>
  <cp:revision>334</cp:revision>
  <dcterms:created xsi:type="dcterms:W3CDTF">2016-05-13T00:12:40Z</dcterms:created>
  <dcterms:modified xsi:type="dcterms:W3CDTF">2023-05-16T14:03:17Z</dcterms:modified>
</cp:coreProperties>
</file>