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84" r:id="rId5"/>
    <p:sldId id="268" r:id="rId6"/>
    <p:sldId id="286" r:id="rId7"/>
    <p:sldId id="306" r:id="rId8"/>
    <p:sldId id="308" r:id="rId9"/>
    <p:sldId id="299" r:id="rId10"/>
    <p:sldId id="260" r:id="rId11"/>
    <p:sldId id="270" r:id="rId12"/>
    <p:sldId id="258" r:id="rId13"/>
    <p:sldId id="271" r:id="rId14"/>
    <p:sldId id="276" r:id="rId15"/>
    <p:sldId id="261" r:id="rId16"/>
    <p:sldId id="274" r:id="rId17"/>
    <p:sldId id="289" r:id="rId18"/>
    <p:sldId id="275" r:id="rId19"/>
    <p:sldId id="288" r:id="rId20"/>
    <p:sldId id="272" r:id="rId21"/>
    <p:sldId id="277" r:id="rId22"/>
    <p:sldId id="262" r:id="rId23"/>
    <p:sldId id="279" r:id="rId24"/>
    <p:sldId id="278" r:id="rId25"/>
    <p:sldId id="263" r:id="rId26"/>
    <p:sldId id="291" r:id="rId27"/>
    <p:sldId id="282" r:id="rId28"/>
    <p:sldId id="290" r:id="rId29"/>
    <p:sldId id="293" r:id="rId30"/>
    <p:sldId id="350" r:id="rId31"/>
    <p:sldId id="294" r:id="rId32"/>
    <p:sldId id="283" r:id="rId33"/>
    <p:sldId id="285" r:id="rId34"/>
    <p:sldId id="351" r:id="rId35"/>
    <p:sldId id="281" r:id="rId36"/>
  </p:sldIdLst>
  <p:sldSz cx="12192000" cy="6858000"/>
  <p:notesSz cx="6858000" cy="9144000"/>
  <p:custDataLst>
    <p:tags r:id="rId37"/>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om" initials="C" lastIdx="1" clrIdx="0">
    <p:extLst>
      <p:ext uri="{19B8F6BF-5375-455C-9EA6-DF929625EA0E}">
        <p15:presenceInfo xmlns:p15="http://schemas.microsoft.com/office/powerpoint/2012/main" userId="Carl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3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551540D6-E019-4D83-B308-2D186678078F}" type="datetimeFigureOut">
              <a:rPr lang="es-ES" smtClean="0"/>
              <a:t>08/02/2022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3EEEEBE-7D80-4C75-95FC-7472DDEA1872}" type="slidenum">
              <a:rPr lang="es-ES" smtClean="0"/>
              <a:t>‹#›</a:t>
            </a:fld>
            <a:endParaRPr lang="es-ES"/>
          </a:p>
        </p:txBody>
      </p:sp>
    </p:spTree>
    <p:extLst>
      <p:ext uri="{BB962C8B-B14F-4D97-AF65-F5344CB8AC3E}">
        <p14:creationId xmlns:p14="http://schemas.microsoft.com/office/powerpoint/2010/main" val="220873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51540D6-E019-4D83-B308-2D186678078F}" type="datetimeFigureOut">
              <a:rPr lang="es-ES" smtClean="0"/>
              <a:t>08/02/2022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3EEEEBE-7D80-4C75-95FC-7472DDEA1872}" type="slidenum">
              <a:rPr lang="es-ES" smtClean="0"/>
              <a:t>‹#›</a:t>
            </a:fld>
            <a:endParaRPr lang="es-ES"/>
          </a:p>
        </p:txBody>
      </p:sp>
    </p:spTree>
    <p:extLst>
      <p:ext uri="{BB962C8B-B14F-4D97-AF65-F5344CB8AC3E}">
        <p14:creationId xmlns:p14="http://schemas.microsoft.com/office/powerpoint/2010/main" val="1393951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51540D6-E019-4D83-B308-2D186678078F}" type="datetimeFigureOut">
              <a:rPr lang="es-ES" smtClean="0"/>
              <a:t>08/02/2022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3EEEEBE-7D80-4C75-95FC-7472DDEA1872}" type="slidenum">
              <a:rPr lang="es-ES" smtClean="0"/>
              <a:t>‹#›</a:t>
            </a:fld>
            <a:endParaRPr lang="es-ES"/>
          </a:p>
        </p:txBody>
      </p:sp>
    </p:spTree>
    <p:extLst>
      <p:ext uri="{BB962C8B-B14F-4D97-AF65-F5344CB8AC3E}">
        <p14:creationId xmlns:p14="http://schemas.microsoft.com/office/powerpoint/2010/main" val="2398831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51540D6-E019-4D83-B308-2D186678078F}" type="datetimeFigureOut">
              <a:rPr lang="es-ES" smtClean="0"/>
              <a:t>08/02/2022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3EEEEBE-7D80-4C75-95FC-7472DDEA1872}" type="slidenum">
              <a:rPr lang="es-ES" smtClean="0"/>
              <a:t>‹#›</a:t>
            </a:fld>
            <a:endParaRPr lang="es-ES"/>
          </a:p>
        </p:txBody>
      </p:sp>
    </p:spTree>
    <p:extLst>
      <p:ext uri="{BB962C8B-B14F-4D97-AF65-F5344CB8AC3E}">
        <p14:creationId xmlns:p14="http://schemas.microsoft.com/office/powerpoint/2010/main" val="304923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51540D6-E019-4D83-B308-2D186678078F}" type="datetimeFigureOut">
              <a:rPr lang="es-ES" smtClean="0"/>
              <a:t>08/02/2022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3EEEEBE-7D80-4C75-95FC-7472DDEA1872}" type="slidenum">
              <a:rPr lang="es-ES" smtClean="0"/>
              <a:t>‹#›</a:t>
            </a:fld>
            <a:endParaRPr lang="es-ES"/>
          </a:p>
        </p:txBody>
      </p:sp>
    </p:spTree>
    <p:extLst>
      <p:ext uri="{BB962C8B-B14F-4D97-AF65-F5344CB8AC3E}">
        <p14:creationId xmlns:p14="http://schemas.microsoft.com/office/powerpoint/2010/main" val="3295300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551540D6-E019-4D83-B308-2D186678078F}" type="datetimeFigureOut">
              <a:rPr lang="es-ES" smtClean="0"/>
              <a:t>08/02/2022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3EEEEBE-7D80-4C75-95FC-7472DDEA1872}" type="slidenum">
              <a:rPr lang="es-ES" smtClean="0"/>
              <a:t>‹#›</a:t>
            </a:fld>
            <a:endParaRPr lang="es-ES"/>
          </a:p>
        </p:txBody>
      </p:sp>
    </p:spTree>
    <p:extLst>
      <p:ext uri="{BB962C8B-B14F-4D97-AF65-F5344CB8AC3E}">
        <p14:creationId xmlns:p14="http://schemas.microsoft.com/office/powerpoint/2010/main" val="3944724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551540D6-E019-4D83-B308-2D186678078F}" type="datetimeFigureOut">
              <a:rPr lang="es-ES" smtClean="0"/>
              <a:t>08/02/2022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C3EEEEBE-7D80-4C75-95FC-7472DDEA1872}" type="slidenum">
              <a:rPr lang="es-ES" smtClean="0"/>
              <a:t>‹#›</a:t>
            </a:fld>
            <a:endParaRPr lang="es-ES"/>
          </a:p>
        </p:txBody>
      </p:sp>
    </p:spTree>
    <p:extLst>
      <p:ext uri="{BB962C8B-B14F-4D97-AF65-F5344CB8AC3E}">
        <p14:creationId xmlns:p14="http://schemas.microsoft.com/office/powerpoint/2010/main" val="2856787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551540D6-E019-4D83-B308-2D186678078F}" type="datetimeFigureOut">
              <a:rPr lang="es-ES" smtClean="0"/>
              <a:t>08/02/2022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C3EEEEBE-7D80-4C75-95FC-7472DDEA1872}" type="slidenum">
              <a:rPr lang="es-ES" smtClean="0"/>
              <a:t>‹#›</a:t>
            </a:fld>
            <a:endParaRPr lang="es-ES"/>
          </a:p>
        </p:txBody>
      </p:sp>
    </p:spTree>
    <p:extLst>
      <p:ext uri="{BB962C8B-B14F-4D97-AF65-F5344CB8AC3E}">
        <p14:creationId xmlns:p14="http://schemas.microsoft.com/office/powerpoint/2010/main" val="362005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51540D6-E019-4D83-B308-2D186678078F}" type="datetimeFigureOut">
              <a:rPr lang="es-ES" smtClean="0"/>
              <a:t>08/02/2022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C3EEEEBE-7D80-4C75-95FC-7472DDEA1872}" type="slidenum">
              <a:rPr lang="es-ES" smtClean="0"/>
              <a:t>‹#›</a:t>
            </a:fld>
            <a:endParaRPr lang="es-ES"/>
          </a:p>
        </p:txBody>
      </p:sp>
    </p:spTree>
    <p:extLst>
      <p:ext uri="{BB962C8B-B14F-4D97-AF65-F5344CB8AC3E}">
        <p14:creationId xmlns:p14="http://schemas.microsoft.com/office/powerpoint/2010/main" val="2779277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51540D6-E019-4D83-B308-2D186678078F}" type="datetimeFigureOut">
              <a:rPr lang="es-ES" smtClean="0"/>
              <a:t>08/02/2022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3EEEEBE-7D80-4C75-95FC-7472DDEA1872}" type="slidenum">
              <a:rPr lang="es-ES" smtClean="0"/>
              <a:t>‹#›</a:t>
            </a:fld>
            <a:endParaRPr lang="es-ES"/>
          </a:p>
        </p:txBody>
      </p:sp>
    </p:spTree>
    <p:extLst>
      <p:ext uri="{BB962C8B-B14F-4D97-AF65-F5344CB8AC3E}">
        <p14:creationId xmlns:p14="http://schemas.microsoft.com/office/powerpoint/2010/main" val="988650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51540D6-E019-4D83-B308-2D186678078F}" type="datetimeFigureOut">
              <a:rPr lang="es-ES" smtClean="0"/>
              <a:t>08/02/2022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3EEEEBE-7D80-4C75-95FC-7472DDEA1872}" type="slidenum">
              <a:rPr lang="es-ES" smtClean="0"/>
              <a:t>‹#›</a:t>
            </a:fld>
            <a:endParaRPr lang="es-ES"/>
          </a:p>
        </p:txBody>
      </p:sp>
    </p:spTree>
    <p:extLst>
      <p:ext uri="{BB962C8B-B14F-4D97-AF65-F5344CB8AC3E}">
        <p14:creationId xmlns:p14="http://schemas.microsoft.com/office/powerpoint/2010/main" val="211092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1540D6-E019-4D83-B308-2D186678078F}" type="datetimeFigureOut">
              <a:rPr lang="es-ES" smtClean="0"/>
              <a:t>08/02/2022</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EEEBE-7D80-4C75-95FC-7472DDEA1872}" type="slidenum">
              <a:rPr lang="es-ES" smtClean="0"/>
              <a:t>‹#›</a:t>
            </a:fld>
            <a:endParaRPr lang="es-ES"/>
          </a:p>
        </p:txBody>
      </p:sp>
    </p:spTree>
    <p:extLst>
      <p:ext uri="{BB962C8B-B14F-4D97-AF65-F5344CB8AC3E}">
        <p14:creationId xmlns:p14="http://schemas.microsoft.com/office/powerpoint/2010/main" val="1801101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0.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33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40.png"/><Relationship Id="rId5" Type="http://schemas.openxmlformats.org/officeDocument/2006/relationships/image" Target="../media/image42.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31.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image" Target="../media/image441.png"/><Relationship Id="rId1" Type="http://schemas.openxmlformats.org/officeDocument/2006/relationships/slideLayout" Target="../slideLayouts/slideLayout7.xml"/><Relationship Id="rId4" Type="http://schemas.openxmlformats.org/officeDocument/2006/relationships/image" Target="../media/image460.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0.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image" Target="../media/image430.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510.png"/></Relationships>
</file>

<file path=ppt/slides/_rels/slide25.xml.rels><?xml version="1.0" encoding="UTF-8" standalone="yes"?>
<Relationships xmlns="http://schemas.openxmlformats.org/package/2006/relationships"><Relationship Id="rId8" Type="http://schemas.openxmlformats.org/officeDocument/2006/relationships/image" Target="../media/image64.png"/><Relationship Id="rId7" Type="http://schemas.openxmlformats.org/officeDocument/2006/relationships/image" Target="../media/image560.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530.png"/></Relationships>
</file>

<file path=ppt/slides/_rels/slide2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630.png"/></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50.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3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7400.png"/><Relationship Id="rId3" Type="http://schemas.openxmlformats.org/officeDocument/2006/relationships/image" Target="../media/image79.png"/><Relationship Id="rId7" Type="http://schemas.openxmlformats.org/officeDocument/2006/relationships/image" Target="../media/image16.png"/><Relationship Id="rId12" Type="http://schemas.openxmlformats.org/officeDocument/2006/relationships/image" Target="../media/image730.png"/><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720.png"/><Relationship Id="rId5" Type="http://schemas.openxmlformats.org/officeDocument/2006/relationships/image" Target="../media/image82.png"/><Relationship Id="rId10" Type="http://schemas.openxmlformats.org/officeDocument/2006/relationships/image" Target="../media/image710.png"/><Relationship Id="rId4" Type="http://schemas.openxmlformats.org/officeDocument/2006/relationships/image" Target="../media/image81.png"/><Relationship Id="rId9" Type="http://schemas.openxmlformats.org/officeDocument/2006/relationships/image" Target="../media/image18.png"/><Relationship Id="rId14" Type="http://schemas.openxmlformats.org/officeDocument/2006/relationships/image" Target="../media/image7500.png"/></Relationships>
</file>

<file path=ppt/slides/_rels/slide3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3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4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281.png"/><Relationship Id="rId5" Type="http://schemas.openxmlformats.org/officeDocument/2006/relationships/image" Target="../media/image110.png"/><Relationship Id="rId4" Type="http://schemas.openxmlformats.org/officeDocument/2006/relationships/image" Target="../media/image100.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64330" y="2338388"/>
            <a:ext cx="9453606" cy="2462213"/>
          </a:xfrm>
          <a:prstGeom prst="rect">
            <a:avLst/>
          </a:prstGeom>
        </p:spPr>
        <p:txBody>
          <a:bodyPr wrap="square">
            <a:spAutoFit/>
          </a:bodyPr>
          <a:lstStyle/>
          <a:p>
            <a:pPr algn="ctr">
              <a:spcAft>
                <a:spcPts val="0"/>
              </a:spcAft>
              <a:tabLst>
                <a:tab pos="3429000" algn="ctr"/>
              </a:tabLst>
            </a:pPr>
            <a:r>
              <a:rPr lang="es-ES_tradnl" sz="1400" b="1" spc="-15" dirty="0">
                <a:effectLst/>
                <a:latin typeface="Calibri" panose="020F0502020204030204" pitchFamily="34" charset="0"/>
                <a:ea typeface="Times New Roman" panose="02020603050405020304" pitchFamily="18" charset="0"/>
                <a:cs typeface="Times New Roman" panose="02020603050405020304" pitchFamily="18" charset="0"/>
              </a:rPr>
              <a:t>TEMA  5: MEDIDAS DE POSICION Y VARIABILIDAD</a:t>
            </a:r>
            <a:endParaRPr lang="es-ES" sz="140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just">
              <a:spcAft>
                <a:spcPts val="0"/>
              </a:spcAft>
              <a:tabLst>
                <a:tab pos="3429000" algn="ctr"/>
              </a:tabLst>
            </a:pPr>
            <a:r>
              <a:rPr lang="es-ES_tradnl" sz="1400" b="1" spc="-15" dirty="0">
                <a:effectLst/>
                <a:latin typeface="Calibri" panose="020F0502020204030204" pitchFamily="34" charset="0"/>
                <a:ea typeface="Times New Roman" panose="02020603050405020304" pitchFamily="18" charset="0"/>
                <a:cs typeface="Times New Roman" panose="02020603050405020304" pitchFamily="18" charset="0"/>
              </a:rPr>
              <a:t> </a:t>
            </a:r>
            <a:endParaRPr lang="es-ES" sz="14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548640" indent="-548640" algn="just">
              <a:spcAft>
                <a:spcPts val="0"/>
              </a:spcAft>
            </a:pPr>
            <a:r>
              <a:rPr lang="es-ES_tradnl" sz="1400" spc="-15" dirty="0">
                <a:latin typeface="Calibri" panose="020F0502020204030204" pitchFamily="34" charset="0"/>
                <a:ea typeface="Times New Roman" panose="02020603050405020304" pitchFamily="18" charset="0"/>
                <a:cs typeface="Times New Roman" panose="02020603050405020304" pitchFamily="18" charset="0"/>
              </a:rPr>
              <a:t>5</a:t>
            </a:r>
            <a:r>
              <a:rPr lang="es-ES_tradnl" sz="1400" spc="-15" dirty="0">
                <a:effectLst/>
                <a:latin typeface="Calibri" panose="020F0502020204030204" pitchFamily="34" charset="0"/>
                <a:ea typeface="Times New Roman" panose="02020603050405020304" pitchFamily="18" charset="0"/>
                <a:cs typeface="Times New Roman" panose="02020603050405020304" pitchFamily="18" charset="0"/>
              </a:rPr>
              <a:t>.1	Propósito de las medidas de posición.</a:t>
            </a:r>
            <a:endParaRPr lang="es-ES" sz="14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548640" indent="-548640" algn="just">
              <a:spcAft>
                <a:spcPts val="0"/>
              </a:spcAft>
            </a:pPr>
            <a:r>
              <a:rPr lang="es-ES_tradnl" sz="1400" spc="-15" dirty="0">
                <a:latin typeface="Calibri" panose="020F0502020204030204" pitchFamily="34" charset="0"/>
                <a:ea typeface="Times New Roman" panose="02020603050405020304" pitchFamily="18" charset="0"/>
                <a:cs typeface="Times New Roman" panose="02020603050405020304" pitchFamily="18" charset="0"/>
              </a:rPr>
              <a:t>5</a:t>
            </a:r>
            <a:r>
              <a:rPr lang="es-ES_tradnl" sz="1400" spc="-15" dirty="0">
                <a:effectLst/>
                <a:latin typeface="Calibri" panose="020F0502020204030204" pitchFamily="34" charset="0"/>
                <a:ea typeface="Times New Roman" panose="02020603050405020304" pitchFamily="18" charset="0"/>
                <a:cs typeface="Times New Roman" panose="02020603050405020304" pitchFamily="18" charset="0"/>
              </a:rPr>
              <a:t>.2	Moda, mediana, cuantilos.</a:t>
            </a:r>
            <a:endParaRPr lang="es-ES" sz="14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548640" indent="-548640" algn="just">
              <a:spcAft>
                <a:spcPts val="0"/>
              </a:spcAft>
            </a:pPr>
            <a:r>
              <a:rPr lang="es-ES_tradnl" sz="1400" spc="-15" dirty="0">
                <a:latin typeface="Calibri" panose="020F0502020204030204" pitchFamily="34" charset="0"/>
                <a:ea typeface="Times New Roman" panose="02020603050405020304" pitchFamily="18" charset="0"/>
                <a:cs typeface="Times New Roman" panose="02020603050405020304" pitchFamily="18" charset="0"/>
              </a:rPr>
              <a:t>5</a:t>
            </a:r>
            <a:r>
              <a:rPr lang="es-ES_tradnl" sz="1400" spc="-15" dirty="0">
                <a:effectLst/>
                <a:latin typeface="Calibri" panose="020F0502020204030204" pitchFamily="34" charset="0"/>
                <a:ea typeface="Times New Roman" panose="02020603050405020304" pitchFamily="18" charset="0"/>
                <a:cs typeface="Times New Roman" panose="02020603050405020304" pitchFamily="18" charset="0"/>
              </a:rPr>
              <a:t>.3	Media aritmética simple, ponderada y geométrica.</a:t>
            </a:r>
            <a:endParaRPr lang="es-ES" sz="14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548640" indent="-548640" algn="just">
              <a:spcAft>
                <a:spcPts val="0"/>
              </a:spcAft>
            </a:pPr>
            <a:r>
              <a:rPr lang="es-ES_tradnl" sz="1400" spc="-15" dirty="0">
                <a:latin typeface="Calibri" panose="020F0502020204030204" pitchFamily="34" charset="0"/>
                <a:ea typeface="Times New Roman" panose="02020603050405020304" pitchFamily="18" charset="0"/>
                <a:cs typeface="Times New Roman" panose="02020603050405020304" pitchFamily="18" charset="0"/>
              </a:rPr>
              <a:t>5</a:t>
            </a:r>
            <a:r>
              <a:rPr lang="es-ES_tradnl" sz="1400" spc="-15" dirty="0">
                <a:effectLst/>
                <a:latin typeface="Calibri" panose="020F0502020204030204" pitchFamily="34" charset="0"/>
                <a:ea typeface="Times New Roman" panose="02020603050405020304" pitchFamily="18" charset="0"/>
                <a:cs typeface="Times New Roman" panose="02020603050405020304" pitchFamily="18" charset="0"/>
              </a:rPr>
              <a:t>.4	Características y uso de las medidas de posición principales. Efectos de los valores extremos.</a:t>
            </a:r>
            <a:endParaRPr lang="es-ES" sz="14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548640" indent="-548640" algn="just">
              <a:spcAft>
                <a:spcPts val="0"/>
              </a:spcAft>
            </a:pPr>
            <a:r>
              <a:rPr lang="es-ES_tradnl" sz="1400" spc="-15" dirty="0">
                <a:latin typeface="Calibri" panose="020F0502020204030204" pitchFamily="34" charset="0"/>
                <a:ea typeface="Times New Roman" panose="02020603050405020304" pitchFamily="18" charset="0"/>
                <a:cs typeface="Times New Roman" panose="02020603050405020304" pitchFamily="18" charset="0"/>
              </a:rPr>
              <a:t>5</a:t>
            </a:r>
            <a:r>
              <a:rPr lang="es-ES_tradnl" sz="1400" spc="-15" dirty="0">
                <a:effectLst/>
                <a:latin typeface="Calibri" panose="020F0502020204030204" pitchFamily="34" charset="0"/>
                <a:ea typeface="Times New Roman" panose="02020603050405020304" pitchFamily="18" charset="0"/>
                <a:cs typeface="Times New Roman" panose="02020603050405020304" pitchFamily="18" charset="0"/>
              </a:rPr>
              <a:t>.5	El problema de la variabilidad y su importancia.</a:t>
            </a:r>
            <a:endParaRPr lang="es-ES" sz="14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548640" indent="-548640" algn="just">
              <a:spcAft>
                <a:spcPts val="0"/>
              </a:spcAft>
            </a:pPr>
            <a:r>
              <a:rPr lang="es-ES_tradnl" sz="1400" spc="-15" dirty="0">
                <a:latin typeface="Calibri" panose="020F0502020204030204" pitchFamily="34" charset="0"/>
                <a:ea typeface="Times New Roman" panose="02020603050405020304" pitchFamily="18" charset="0"/>
                <a:cs typeface="Times New Roman" panose="02020603050405020304" pitchFamily="18" charset="0"/>
              </a:rPr>
              <a:t>5</a:t>
            </a:r>
            <a:r>
              <a:rPr lang="es-ES_tradnl" sz="1400" spc="-15" dirty="0">
                <a:effectLst/>
                <a:latin typeface="Calibri" panose="020F0502020204030204" pitchFamily="34" charset="0"/>
                <a:ea typeface="Times New Roman" panose="02020603050405020304" pitchFamily="18" charset="0"/>
                <a:cs typeface="Times New Roman" panose="02020603050405020304" pitchFamily="18" charset="0"/>
              </a:rPr>
              <a:t>.6	Medición de la variabilidad. El recorrido o amplitud. La desviación media. La variancia y la desviación estándar.</a:t>
            </a:r>
          </a:p>
          <a:p>
            <a:pPr marL="548640" indent="-548640" algn="just">
              <a:spcAft>
                <a:spcPts val="0"/>
              </a:spcAft>
            </a:pPr>
            <a:r>
              <a:rPr lang="es-ES_tradnl" sz="1400" spc="-15" dirty="0">
                <a:latin typeface="Calibri" panose="020F0502020204030204" pitchFamily="34" charset="0"/>
                <a:ea typeface="Times New Roman" panose="02020603050405020304" pitchFamily="18" charset="0"/>
                <a:cs typeface="Times New Roman" panose="02020603050405020304" pitchFamily="18" charset="0"/>
              </a:rPr>
              <a:t>5.7        </a:t>
            </a:r>
            <a:r>
              <a:rPr lang="es-ES_tradnl" sz="1400" spc="-15" dirty="0">
                <a:effectLst/>
                <a:latin typeface="Calibri" panose="020F0502020204030204" pitchFamily="34" charset="0"/>
                <a:ea typeface="Times New Roman" panose="02020603050405020304" pitchFamily="18" charset="0"/>
                <a:cs typeface="Times New Roman" panose="02020603050405020304" pitchFamily="18" charset="0"/>
              </a:rPr>
              <a:t>Diagrama de caja.</a:t>
            </a:r>
            <a:endParaRPr lang="es-ES" sz="140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just">
              <a:spcAft>
                <a:spcPts val="0"/>
              </a:spcAft>
            </a:pPr>
            <a:r>
              <a:rPr lang="es-ES_tradnl" sz="1400" spc="-15" dirty="0">
                <a:latin typeface="Calibri" panose="020F0502020204030204" pitchFamily="34" charset="0"/>
                <a:ea typeface="Times New Roman" panose="02020603050405020304" pitchFamily="18" charset="0"/>
                <a:cs typeface="Times New Roman" panose="02020603050405020304" pitchFamily="18" charset="0"/>
              </a:rPr>
              <a:t>5</a:t>
            </a:r>
            <a:r>
              <a:rPr lang="es-ES_tradnl" sz="1400" spc="-15" dirty="0">
                <a:effectLst/>
                <a:latin typeface="Calibri" panose="020F0502020204030204" pitchFamily="34" charset="0"/>
                <a:ea typeface="Times New Roman" panose="02020603050405020304" pitchFamily="18" charset="0"/>
                <a:cs typeface="Times New Roman" panose="02020603050405020304" pitchFamily="18" charset="0"/>
              </a:rPr>
              <a:t>.8        Dispersión relativa. El coeficiente de variación.</a:t>
            </a:r>
            <a:endParaRPr lang="es-ES" sz="14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548640" indent="-548640" algn="just">
              <a:spcAft>
                <a:spcPts val="0"/>
              </a:spcAft>
            </a:pPr>
            <a:r>
              <a:rPr lang="es-ES_tradnl" sz="1400" spc="-15" dirty="0">
                <a:latin typeface="Calibri" panose="020F0502020204030204" pitchFamily="34" charset="0"/>
                <a:ea typeface="Times New Roman" panose="02020603050405020304" pitchFamily="18" charset="0"/>
                <a:cs typeface="Times New Roman" panose="02020603050405020304" pitchFamily="18" charset="0"/>
              </a:rPr>
              <a:t>5</a:t>
            </a:r>
            <a:r>
              <a:rPr lang="es-ES_tradnl" sz="1400" spc="-15" dirty="0">
                <a:effectLst/>
                <a:latin typeface="Calibri" panose="020F0502020204030204" pitchFamily="34" charset="0"/>
                <a:ea typeface="Times New Roman" panose="02020603050405020304" pitchFamily="18" charset="0"/>
                <a:cs typeface="Times New Roman" panose="02020603050405020304" pitchFamily="18" charset="0"/>
              </a:rPr>
              <a:t>.9	Cálculo de la media y desviación estándar para datos agrupados</a:t>
            </a:r>
            <a:endParaRPr lang="es-ES" sz="14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4966" y="458385"/>
            <a:ext cx="1495630" cy="1599015"/>
          </a:xfrm>
          <a:prstGeom prst="rect">
            <a:avLst/>
          </a:prstGeom>
        </p:spPr>
      </p:pic>
      <p:sp>
        <p:nvSpPr>
          <p:cNvPr id="6" name="CuadroTexto 5"/>
          <p:cNvSpPr txBox="1"/>
          <p:nvPr/>
        </p:nvSpPr>
        <p:spPr>
          <a:xfrm>
            <a:off x="8037787" y="5840666"/>
            <a:ext cx="3024336" cy="584775"/>
          </a:xfrm>
          <a:prstGeom prst="rect">
            <a:avLst/>
          </a:prstGeom>
          <a:noFill/>
        </p:spPr>
        <p:txBody>
          <a:bodyPr wrap="square" rtlCol="0">
            <a:spAutoFit/>
          </a:bodyPr>
          <a:lstStyle/>
          <a:p>
            <a:r>
              <a:rPr lang="es-ES" sz="1600" dirty="0">
                <a:ln w="0"/>
                <a:effectLst>
                  <a:outerShdw blurRad="38100" dist="19050" dir="2700000" algn="tl" rotWithShape="0">
                    <a:schemeClr val="dk1">
                      <a:alpha val="40000"/>
                    </a:schemeClr>
                  </a:outerShdw>
                </a:effectLst>
              </a:rPr>
              <a:t>Dr. Carlomagno Araya Alpízar</a:t>
            </a:r>
          </a:p>
          <a:p>
            <a:r>
              <a:rPr lang="es-ES" sz="1600" dirty="0">
                <a:ln w="0"/>
                <a:effectLst>
                  <a:outerShdw blurRad="38100" dist="19050" dir="2700000" algn="tl" rotWithShape="0">
                    <a:schemeClr val="dk1">
                      <a:alpha val="40000"/>
                    </a:schemeClr>
                  </a:outerShdw>
                </a:effectLst>
              </a:rPr>
              <a:t>Catedrático en Estadística</a:t>
            </a:r>
          </a:p>
        </p:txBody>
      </p:sp>
    </p:spTree>
    <p:extLst>
      <p:ext uri="{BB962C8B-B14F-4D97-AF65-F5344CB8AC3E}">
        <p14:creationId xmlns:p14="http://schemas.microsoft.com/office/powerpoint/2010/main" val="832708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501421" y="3271871"/>
            <a:ext cx="9276242" cy="1200329"/>
          </a:xfrm>
          <a:prstGeom prst="rect">
            <a:avLst/>
          </a:prstGeom>
        </p:spPr>
        <p:txBody>
          <a:bodyPr wrap="square">
            <a:spAutoFit/>
          </a:bodyPr>
          <a:lstStyle/>
          <a:p>
            <a:r>
              <a:rPr lang="es-ES" b="1" dirty="0"/>
              <a:t>Ejemplo 1:</a:t>
            </a:r>
            <a:endParaRPr lang="es-ES" dirty="0"/>
          </a:p>
          <a:p>
            <a:pPr>
              <a:lnSpc>
                <a:spcPct val="150000"/>
              </a:lnSpc>
            </a:pPr>
            <a:r>
              <a:rPr lang="es-ES" dirty="0"/>
              <a:t>Determinar la moda en el siguiente conjunto de datos que corresponden al número de mensajes WhatsApp por día en una muestra de 13 personas.                </a:t>
            </a:r>
          </a:p>
        </p:txBody>
      </p:sp>
      <p:sp>
        <p:nvSpPr>
          <p:cNvPr id="4" name="Rectángulo 3"/>
          <p:cNvSpPr/>
          <p:nvPr/>
        </p:nvSpPr>
        <p:spPr>
          <a:xfrm>
            <a:off x="1554908" y="1661752"/>
            <a:ext cx="9792871" cy="1338828"/>
          </a:xfrm>
          <a:prstGeom prst="rect">
            <a:avLst/>
          </a:prstGeom>
        </p:spPr>
        <p:txBody>
          <a:bodyPr wrap="square">
            <a:spAutoFit/>
          </a:bodyPr>
          <a:lstStyle/>
          <a:p>
            <a:pPr>
              <a:lnSpc>
                <a:spcPct val="150000"/>
              </a:lnSpc>
            </a:pPr>
            <a:r>
              <a:rPr lang="es-ES" i="1" dirty="0"/>
              <a:t>El valor que ocurre con más frecuencia se le conoce como moda.</a:t>
            </a:r>
            <a:r>
              <a:rPr lang="es-ES" dirty="0"/>
              <a:t> La moda es la medida de tendencia central especialmente útil para describir mediciones de tipo ordinal, nominal y variables cuantitativas discretas.</a:t>
            </a:r>
          </a:p>
        </p:txBody>
      </p:sp>
      <mc:AlternateContent xmlns:mc="http://schemas.openxmlformats.org/markup-compatibility/2006" xmlns:a14="http://schemas.microsoft.com/office/drawing/2010/main">
        <mc:Choice Requires="a14">
          <p:sp>
            <p:nvSpPr>
              <p:cNvPr id="6" name="Rectángulo 5"/>
              <p:cNvSpPr/>
              <p:nvPr/>
            </p:nvSpPr>
            <p:spPr>
              <a:xfrm>
                <a:off x="4769473" y="1033612"/>
                <a:ext cx="1681871"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La Moda(</a:t>
                </a:r>
                <a14:m>
                  <m:oMath xmlns:m="http://schemas.openxmlformats.org/officeDocument/2006/math">
                    <m:r>
                      <a:rPr lang="es-ES" b="1" i="0" smtClean="0">
                        <a:latin typeface="Cambria Math" panose="02040503050406030204" pitchFamily="18" charset="0"/>
                        <a:ea typeface="Segoe UI Black" panose="020B0A02040204020203" pitchFamily="34" charset="0"/>
                        <a:cs typeface="Segoe UI Black" panose="020B0A02040204020203" pitchFamily="34" charset="0"/>
                      </a:rPr>
                      <m:t>𝐌𝐨</m:t>
                    </m:r>
                    <m:r>
                      <a:rPr lang="es-ES" b="1" i="0" smtClean="0">
                        <a:latin typeface="Cambria Math" panose="02040503050406030204" pitchFamily="18" charset="0"/>
                        <a:ea typeface="Segoe UI Black" panose="020B0A02040204020203" pitchFamily="34" charset="0"/>
                        <a:cs typeface="Segoe UI Black" panose="020B0A02040204020203" pitchFamily="34" charset="0"/>
                      </a:rPr>
                      <m:t>)</m:t>
                    </m:r>
                  </m:oMath>
                </a14:m>
                <a:endParaRPr lang="es-ES" b="1" dirty="0">
                  <a:latin typeface="Segoe UI Black" panose="020B0A02040204020203" pitchFamily="34" charset="0"/>
                  <a:ea typeface="Segoe UI Black" panose="020B0A02040204020203" pitchFamily="34" charset="0"/>
                  <a:cs typeface="Segoe UI Black" panose="020B0A02040204020203" pitchFamily="34"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4769473" y="1033612"/>
                <a:ext cx="1681871" cy="369332"/>
              </a:xfrm>
              <a:prstGeom prst="rect">
                <a:avLst/>
              </a:prstGeom>
              <a:blipFill rotWithShape="0">
                <a:blip r:embed="rId3"/>
                <a:stretch>
                  <a:fillRect l="-2135" t="-3030" b="-21212"/>
                </a:stretch>
              </a:blipFill>
              <a:ln>
                <a:noFill/>
              </a:ln>
              <a:effectLst/>
            </p:spPr>
            <p:txBody>
              <a:bodyPr/>
              <a:lstStyle/>
              <a:p>
                <a:r>
                  <a:rPr lang="es-ES">
                    <a:noFill/>
                  </a:rPr>
                  <a:t> </a:t>
                </a:r>
              </a:p>
            </p:txBody>
          </p:sp>
        </mc:Fallback>
      </mc:AlternateContent>
      <p:graphicFrame>
        <p:nvGraphicFramePr>
          <p:cNvPr id="2" name="Tabla 1"/>
          <p:cNvGraphicFramePr>
            <a:graphicFrameLocks noGrp="1"/>
          </p:cNvGraphicFramePr>
          <p:nvPr>
            <p:extLst>
              <p:ext uri="{D42A27DB-BD31-4B8C-83A1-F6EECF244321}">
                <p14:modId xmlns:p14="http://schemas.microsoft.com/office/powerpoint/2010/main" val="129080186"/>
              </p:ext>
            </p:extLst>
          </p:nvPr>
        </p:nvGraphicFramePr>
        <p:xfrm>
          <a:off x="1735530" y="4743491"/>
          <a:ext cx="8127999" cy="370840"/>
        </p:xfrm>
        <a:graphic>
          <a:graphicData uri="http://schemas.openxmlformats.org/drawingml/2006/table">
            <a:tbl>
              <a:tblPr firstRow="1" bandRow="1">
                <a:tableStyleId>{2D5ABB26-0587-4C30-8999-92F81FD0307C}</a:tableStyleId>
              </a:tblPr>
              <a:tblGrid>
                <a:gridCol w="903111">
                  <a:extLst>
                    <a:ext uri="{9D8B030D-6E8A-4147-A177-3AD203B41FA5}">
                      <a16:colId xmlns:a16="http://schemas.microsoft.com/office/drawing/2014/main" val="20000"/>
                    </a:ext>
                  </a:extLst>
                </a:gridCol>
                <a:gridCol w="903111">
                  <a:extLst>
                    <a:ext uri="{9D8B030D-6E8A-4147-A177-3AD203B41FA5}">
                      <a16:colId xmlns:a16="http://schemas.microsoft.com/office/drawing/2014/main" val="20001"/>
                    </a:ext>
                  </a:extLst>
                </a:gridCol>
                <a:gridCol w="903111">
                  <a:extLst>
                    <a:ext uri="{9D8B030D-6E8A-4147-A177-3AD203B41FA5}">
                      <a16:colId xmlns:a16="http://schemas.microsoft.com/office/drawing/2014/main" val="20002"/>
                    </a:ext>
                  </a:extLst>
                </a:gridCol>
                <a:gridCol w="903111">
                  <a:extLst>
                    <a:ext uri="{9D8B030D-6E8A-4147-A177-3AD203B41FA5}">
                      <a16:colId xmlns:a16="http://schemas.microsoft.com/office/drawing/2014/main" val="20003"/>
                    </a:ext>
                  </a:extLst>
                </a:gridCol>
                <a:gridCol w="903111">
                  <a:extLst>
                    <a:ext uri="{9D8B030D-6E8A-4147-A177-3AD203B41FA5}">
                      <a16:colId xmlns:a16="http://schemas.microsoft.com/office/drawing/2014/main" val="20004"/>
                    </a:ext>
                  </a:extLst>
                </a:gridCol>
                <a:gridCol w="903111">
                  <a:extLst>
                    <a:ext uri="{9D8B030D-6E8A-4147-A177-3AD203B41FA5}">
                      <a16:colId xmlns:a16="http://schemas.microsoft.com/office/drawing/2014/main" val="20005"/>
                    </a:ext>
                  </a:extLst>
                </a:gridCol>
                <a:gridCol w="903111">
                  <a:extLst>
                    <a:ext uri="{9D8B030D-6E8A-4147-A177-3AD203B41FA5}">
                      <a16:colId xmlns:a16="http://schemas.microsoft.com/office/drawing/2014/main" val="20006"/>
                    </a:ext>
                  </a:extLst>
                </a:gridCol>
                <a:gridCol w="903111">
                  <a:extLst>
                    <a:ext uri="{9D8B030D-6E8A-4147-A177-3AD203B41FA5}">
                      <a16:colId xmlns:a16="http://schemas.microsoft.com/office/drawing/2014/main" val="20007"/>
                    </a:ext>
                  </a:extLst>
                </a:gridCol>
                <a:gridCol w="903111">
                  <a:extLst>
                    <a:ext uri="{9D8B030D-6E8A-4147-A177-3AD203B41FA5}">
                      <a16:colId xmlns:a16="http://schemas.microsoft.com/office/drawing/2014/main" val="20008"/>
                    </a:ext>
                  </a:extLst>
                </a:gridCol>
              </a:tblGrid>
              <a:tr h="370840">
                <a:tc>
                  <a:txBody>
                    <a:bodyPr/>
                    <a:lstStyle/>
                    <a:p>
                      <a:r>
                        <a:rPr lang="es-ES" dirty="0"/>
                        <a:t>10</a:t>
                      </a:r>
                    </a:p>
                  </a:txBody>
                  <a:tcPr/>
                </a:tc>
                <a:tc>
                  <a:txBody>
                    <a:bodyPr/>
                    <a:lstStyle/>
                    <a:p>
                      <a:r>
                        <a:rPr lang="es-ES" dirty="0"/>
                        <a:t>15</a:t>
                      </a:r>
                    </a:p>
                  </a:txBody>
                  <a:tcPr/>
                </a:tc>
                <a:tc>
                  <a:txBody>
                    <a:bodyPr/>
                    <a:lstStyle/>
                    <a:p>
                      <a:r>
                        <a:rPr lang="es-ES" dirty="0"/>
                        <a:t>12</a:t>
                      </a:r>
                    </a:p>
                  </a:txBody>
                  <a:tcPr/>
                </a:tc>
                <a:tc>
                  <a:txBody>
                    <a:bodyPr/>
                    <a:lstStyle/>
                    <a:p>
                      <a:r>
                        <a:rPr lang="es-ES" dirty="0"/>
                        <a:t>25</a:t>
                      </a:r>
                    </a:p>
                  </a:txBody>
                  <a:tcPr/>
                </a:tc>
                <a:tc>
                  <a:txBody>
                    <a:bodyPr/>
                    <a:lstStyle/>
                    <a:p>
                      <a:r>
                        <a:rPr lang="es-ES" dirty="0"/>
                        <a:t>15</a:t>
                      </a:r>
                    </a:p>
                  </a:txBody>
                  <a:tcPr/>
                </a:tc>
                <a:tc>
                  <a:txBody>
                    <a:bodyPr/>
                    <a:lstStyle/>
                    <a:p>
                      <a:r>
                        <a:rPr lang="es-ES" dirty="0"/>
                        <a:t>30</a:t>
                      </a:r>
                    </a:p>
                  </a:txBody>
                  <a:tcPr/>
                </a:tc>
                <a:tc>
                  <a:txBody>
                    <a:bodyPr/>
                    <a:lstStyle/>
                    <a:p>
                      <a:r>
                        <a:rPr lang="es-ES" dirty="0"/>
                        <a:t>15</a:t>
                      </a:r>
                    </a:p>
                  </a:txBody>
                  <a:tcPr/>
                </a:tc>
                <a:tc>
                  <a:txBody>
                    <a:bodyPr/>
                    <a:lstStyle/>
                    <a:p>
                      <a:r>
                        <a:rPr lang="es-ES" dirty="0"/>
                        <a:t>15</a:t>
                      </a:r>
                    </a:p>
                  </a:txBody>
                  <a:tcPr/>
                </a:tc>
                <a:tc>
                  <a:txBody>
                    <a:bodyPr/>
                    <a:lstStyle/>
                    <a:p>
                      <a:r>
                        <a:rPr lang="es-ES" dirty="0"/>
                        <a:t>5</a:t>
                      </a:r>
                    </a:p>
                  </a:txBody>
                  <a:tcPr/>
                </a:tc>
                <a:extLst>
                  <a:ext uri="{0D108BD9-81ED-4DB2-BD59-A6C34878D82A}">
                    <a16:rowId xmlns:a16="http://schemas.microsoft.com/office/drawing/2014/main" val="10000"/>
                  </a:ext>
                </a:extLst>
              </a:tr>
            </a:tbl>
          </a:graphicData>
        </a:graphic>
      </p:graphicFrame>
      <p:pic>
        <p:nvPicPr>
          <p:cNvPr id="9" name="Imagen 8"/>
          <p:cNvPicPr>
            <a:picLocks noChangeAspect="1"/>
          </p:cNvPicPr>
          <p:nvPr/>
        </p:nvPicPr>
        <p:blipFill>
          <a:blip r:embed="rId4"/>
          <a:stretch>
            <a:fillRect/>
          </a:stretch>
        </p:blipFill>
        <p:spPr>
          <a:xfrm>
            <a:off x="9978079" y="262103"/>
            <a:ext cx="1599167" cy="1228029"/>
          </a:xfrm>
          <a:prstGeom prst="rect">
            <a:avLst/>
          </a:prstGeom>
        </p:spPr>
      </p:pic>
      <mc:AlternateContent xmlns:mc="http://schemas.openxmlformats.org/markup-compatibility/2006" xmlns:a14="http://schemas.microsoft.com/office/drawing/2010/main">
        <mc:Choice Requires="a14">
          <p:sp>
            <p:nvSpPr>
              <p:cNvPr id="5" name="Rectángulo 4"/>
              <p:cNvSpPr/>
              <p:nvPr/>
            </p:nvSpPr>
            <p:spPr>
              <a:xfrm>
                <a:off x="1554908" y="5628901"/>
                <a:ext cx="8489245" cy="369332"/>
              </a:xfrm>
              <a:prstGeom prst="rect">
                <a:avLst/>
              </a:prstGeom>
            </p:spPr>
            <p:txBody>
              <a:bodyPr wrap="square">
                <a:spAutoFit/>
              </a:bodyPr>
              <a:lstStyle/>
              <a:p>
                <a:r>
                  <a:rPr lang="es-ES" dirty="0"/>
                  <a:t>Los mensajes que más se repite es 15, por lo tanto, la </a:t>
                </a:r>
                <a:r>
                  <a:rPr lang="es-ES" b="1" dirty="0"/>
                  <a:t>Moda es 15 (</a:t>
                </a:r>
                <a14:m>
                  <m:oMath xmlns:m="http://schemas.openxmlformats.org/officeDocument/2006/math">
                    <m:r>
                      <a:rPr lang="es-ES" b="1">
                        <a:latin typeface="Cambria Math" panose="02040503050406030204" pitchFamily="18" charset="0"/>
                        <a:ea typeface="Segoe UI Black" panose="020B0A02040204020203" pitchFamily="34" charset="0"/>
                        <a:cs typeface="Segoe UI Black" panose="020B0A02040204020203" pitchFamily="34" charset="0"/>
                      </a:rPr>
                      <m:t>𝐌𝐨</m:t>
                    </m:r>
                  </m:oMath>
                </a14:m>
                <a:r>
                  <a:rPr lang="es-ES" b="1" dirty="0"/>
                  <a:t>= 15)</a:t>
                </a:r>
                <a:endParaRPr lang="es-ES" dirty="0"/>
              </a:p>
            </p:txBody>
          </p:sp>
        </mc:Choice>
        <mc:Fallback xmlns="">
          <p:sp>
            <p:nvSpPr>
              <p:cNvPr id="5" name="Rectángulo 4"/>
              <p:cNvSpPr>
                <a:spLocks noRot="1" noChangeAspect="1" noMove="1" noResize="1" noEditPoints="1" noAdjustHandles="1" noChangeArrowheads="1" noChangeShapeType="1" noTextEdit="1"/>
              </p:cNvSpPr>
              <p:nvPr/>
            </p:nvSpPr>
            <p:spPr>
              <a:xfrm>
                <a:off x="1554908" y="5628901"/>
                <a:ext cx="8489245" cy="369332"/>
              </a:xfrm>
              <a:prstGeom prst="rect">
                <a:avLst/>
              </a:prstGeom>
              <a:blipFill rotWithShape="0">
                <a:blip r:embed="rId5"/>
                <a:stretch>
                  <a:fillRect l="-574"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58580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53068" y="1817510"/>
            <a:ext cx="9211733" cy="1615827"/>
          </a:xfrm>
          <a:prstGeom prst="rect">
            <a:avLst/>
          </a:prstGeom>
          <a:noFill/>
        </p:spPr>
        <p:txBody>
          <a:bodyPr wrap="square" rtlCol="0">
            <a:spAutoFit/>
          </a:bodyPr>
          <a:lstStyle/>
          <a:p>
            <a:r>
              <a:rPr lang="es-ES" b="1" dirty="0"/>
              <a:t>Ejemplo 2:</a:t>
            </a:r>
            <a:endParaRPr lang="es-ES" dirty="0"/>
          </a:p>
          <a:p>
            <a:pPr>
              <a:lnSpc>
                <a:spcPct val="150000"/>
              </a:lnSpc>
            </a:pPr>
            <a:r>
              <a:rPr lang="es-ES" dirty="0"/>
              <a:t>               </a:t>
            </a:r>
          </a:p>
          <a:p>
            <a:pPr>
              <a:lnSpc>
                <a:spcPct val="150000"/>
              </a:lnSpc>
            </a:pPr>
            <a:r>
              <a:rPr lang="es-ES" dirty="0"/>
              <a:t>En este conjunto de datos </a:t>
            </a:r>
            <a:r>
              <a:rPr lang="es-ES" b="1" dirty="0"/>
              <a:t>no</a:t>
            </a:r>
            <a:r>
              <a:rPr lang="es-ES" dirty="0"/>
              <a:t> existe ningún valor que se repita, por lo tanto, este conjunto de valores </a:t>
            </a:r>
            <a:r>
              <a:rPr lang="es-ES" b="1" dirty="0"/>
              <a:t>no tiene</a:t>
            </a:r>
            <a:r>
              <a:rPr lang="es-ES" dirty="0"/>
              <a:t> moda.</a:t>
            </a:r>
          </a:p>
        </p:txBody>
      </p:sp>
      <p:graphicFrame>
        <p:nvGraphicFramePr>
          <p:cNvPr id="3" name="Tabla 2"/>
          <p:cNvGraphicFramePr>
            <a:graphicFrameLocks noGrp="1"/>
          </p:cNvGraphicFramePr>
          <p:nvPr>
            <p:extLst>
              <p:ext uri="{D42A27DB-BD31-4B8C-83A1-F6EECF244321}">
                <p14:modId xmlns:p14="http://schemas.microsoft.com/office/powerpoint/2010/main" val="375855790"/>
              </p:ext>
            </p:extLst>
          </p:nvPr>
        </p:nvGraphicFramePr>
        <p:xfrm>
          <a:off x="1772355" y="3801532"/>
          <a:ext cx="8128000" cy="370840"/>
        </p:xfrm>
        <a:graphic>
          <a:graphicData uri="http://schemas.openxmlformats.org/drawingml/2006/table">
            <a:tbl>
              <a:tblPr firstRow="1" bandRow="1">
                <a:tableStyleId>{2D5ABB26-0587-4C30-8999-92F81FD0307C}</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016000">
                  <a:extLst>
                    <a:ext uri="{9D8B030D-6E8A-4147-A177-3AD203B41FA5}">
                      <a16:colId xmlns:a16="http://schemas.microsoft.com/office/drawing/2014/main" val="20007"/>
                    </a:ext>
                  </a:extLst>
                </a:gridCol>
              </a:tblGrid>
              <a:tr h="370840">
                <a:tc>
                  <a:txBody>
                    <a:bodyPr/>
                    <a:lstStyle/>
                    <a:p>
                      <a:r>
                        <a:rPr lang="es-ES" dirty="0"/>
                        <a:t>50</a:t>
                      </a:r>
                    </a:p>
                  </a:txBody>
                  <a:tcPr/>
                </a:tc>
                <a:tc>
                  <a:txBody>
                    <a:bodyPr/>
                    <a:lstStyle/>
                    <a:p>
                      <a:r>
                        <a:rPr lang="es-ES" dirty="0"/>
                        <a:t>40</a:t>
                      </a:r>
                    </a:p>
                  </a:txBody>
                  <a:tcPr/>
                </a:tc>
                <a:tc>
                  <a:txBody>
                    <a:bodyPr/>
                    <a:lstStyle/>
                    <a:p>
                      <a:r>
                        <a:rPr lang="es-ES" dirty="0"/>
                        <a:t>27</a:t>
                      </a:r>
                    </a:p>
                  </a:txBody>
                  <a:tcPr/>
                </a:tc>
                <a:tc>
                  <a:txBody>
                    <a:bodyPr/>
                    <a:lstStyle/>
                    <a:p>
                      <a:r>
                        <a:rPr lang="es-ES" dirty="0"/>
                        <a:t>65</a:t>
                      </a:r>
                    </a:p>
                  </a:txBody>
                  <a:tcPr/>
                </a:tc>
                <a:tc>
                  <a:txBody>
                    <a:bodyPr/>
                    <a:lstStyle/>
                    <a:p>
                      <a:r>
                        <a:rPr lang="es-ES" dirty="0"/>
                        <a:t>80</a:t>
                      </a:r>
                    </a:p>
                  </a:txBody>
                  <a:tcPr/>
                </a:tc>
                <a:tc>
                  <a:txBody>
                    <a:bodyPr/>
                    <a:lstStyle/>
                    <a:p>
                      <a:r>
                        <a:rPr lang="es-ES" dirty="0"/>
                        <a:t>10</a:t>
                      </a:r>
                    </a:p>
                  </a:txBody>
                  <a:tcPr/>
                </a:tc>
                <a:tc>
                  <a:txBody>
                    <a:bodyPr/>
                    <a:lstStyle/>
                    <a:p>
                      <a:r>
                        <a:rPr lang="es-ES" dirty="0"/>
                        <a:t>28</a:t>
                      </a:r>
                    </a:p>
                  </a:txBody>
                  <a:tcPr/>
                </a:tc>
                <a:tc>
                  <a:txBody>
                    <a:bodyPr/>
                    <a:lstStyle/>
                    <a:p>
                      <a:r>
                        <a:rPr lang="es-ES" dirty="0"/>
                        <a:t>33</a:t>
                      </a:r>
                    </a:p>
                  </a:txBody>
                  <a:tcPr/>
                </a:tc>
                <a:extLst>
                  <a:ext uri="{0D108BD9-81ED-4DB2-BD59-A6C34878D82A}">
                    <a16:rowId xmlns:a16="http://schemas.microsoft.com/office/drawing/2014/main" val="10000"/>
                  </a:ext>
                </a:extLst>
              </a:tr>
            </a:tbl>
          </a:graphicData>
        </a:graphic>
      </p:graphicFrame>
      <p:sp>
        <p:nvSpPr>
          <p:cNvPr id="4" name="Rectangle 2"/>
          <p:cNvSpPr>
            <a:spLocks noChangeArrowheads="1"/>
          </p:cNvSpPr>
          <p:nvPr/>
        </p:nvSpPr>
        <p:spPr bwMode="auto">
          <a:xfrm>
            <a:off x="1230488" y="4514056"/>
            <a:ext cx="9855201" cy="1295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tabLst/>
            </a:pPr>
            <a:r>
              <a:rPr kumimoji="0" lang="es-ES" altLang="es-ES" sz="1800" b="1" i="0" u="sng" strike="noStrike" cap="none" normalizeH="0" baseline="0" dirty="0">
                <a:ln>
                  <a:noFill/>
                </a:ln>
                <a:solidFill>
                  <a:schemeClr val="tx1"/>
                </a:solidFill>
                <a:effectLst/>
              </a:rPr>
              <a:t>Desventajas de la moda</a:t>
            </a:r>
            <a:r>
              <a:rPr kumimoji="0" lang="es-ES" altLang="es-ES" sz="1800" b="0" i="0" u="none" strike="noStrike" cap="none" normalizeH="0" baseline="0" dirty="0">
                <a:ln>
                  <a:noFill/>
                </a:ln>
                <a:solidFill>
                  <a:schemeClr val="tx1"/>
                </a:solidFill>
                <a:effectLst/>
              </a:rPr>
              <a:t>:</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pPr>
            <a:r>
              <a:rPr kumimoji="0" lang="es-ES" altLang="es-ES" sz="1800" b="0" i="0" u="none" strike="noStrike" cap="none" normalizeH="0" baseline="0" dirty="0">
                <a:ln>
                  <a:noFill/>
                </a:ln>
                <a:solidFill>
                  <a:schemeClr val="tx1"/>
                </a:solidFill>
                <a:effectLst/>
              </a:rPr>
              <a:t>Para muchos conjuntos de datos no hay valor modal porque ningún valor aparece más de una vez.</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pPr>
            <a:r>
              <a:rPr kumimoji="0" lang="es-ES" altLang="es-ES" sz="1800" b="0" i="0" u="none" strike="noStrike" cap="none" normalizeH="0" baseline="0" dirty="0">
                <a:ln>
                  <a:noFill/>
                </a:ln>
                <a:solidFill>
                  <a:schemeClr val="tx1"/>
                </a:solidFill>
                <a:effectLst/>
              </a:rPr>
              <a:t>Para algunos conjuntos de datos hay más de una moda (bimodal = que tiene dos modas).</a:t>
            </a:r>
          </a:p>
        </p:txBody>
      </p:sp>
      <p:pic>
        <p:nvPicPr>
          <p:cNvPr id="6" name="Imagen 5"/>
          <p:cNvPicPr>
            <a:picLocks noChangeAspect="1"/>
          </p:cNvPicPr>
          <p:nvPr/>
        </p:nvPicPr>
        <p:blipFill>
          <a:blip r:embed="rId2"/>
          <a:stretch>
            <a:fillRect/>
          </a:stretch>
        </p:blipFill>
        <p:spPr>
          <a:xfrm>
            <a:off x="7905491" y="705184"/>
            <a:ext cx="2002716" cy="1051426"/>
          </a:xfrm>
          <a:prstGeom prst="rect">
            <a:avLst/>
          </a:prstGeom>
        </p:spPr>
      </p:pic>
    </p:spTree>
    <p:extLst>
      <p:ext uri="{BB962C8B-B14F-4D97-AF65-F5344CB8AC3E}">
        <p14:creationId xmlns:p14="http://schemas.microsoft.com/office/powerpoint/2010/main" val="3931873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lipse 14"/>
          <p:cNvSpPr/>
          <p:nvPr/>
        </p:nvSpPr>
        <p:spPr>
          <a:xfrm>
            <a:off x="5527248" y="5490262"/>
            <a:ext cx="505326" cy="4211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p:cNvSpPr/>
          <p:nvPr/>
        </p:nvSpPr>
        <p:spPr>
          <a:xfrm>
            <a:off x="1022685" y="1550158"/>
            <a:ext cx="8963144" cy="1295868"/>
          </a:xfrm>
          <a:prstGeom prst="rect">
            <a:avLst/>
          </a:prstGeom>
        </p:spPr>
        <p:txBody>
          <a:bodyPr wrap="square">
            <a:spAutoFit/>
          </a:bodyPr>
          <a:lstStyle/>
          <a:p>
            <a:pPr algn="just">
              <a:lnSpc>
                <a:spcPct val="150000"/>
              </a:lnSpc>
            </a:pPr>
            <a:r>
              <a:rPr lang="es-ES" dirty="0"/>
              <a:t>Es el </a:t>
            </a:r>
            <a:r>
              <a:rPr lang="es-ES" b="1" dirty="0"/>
              <a:t>valor central</a:t>
            </a:r>
            <a:r>
              <a:rPr lang="es-ES" dirty="0"/>
              <a:t> de un conjunto de valores </a:t>
            </a:r>
            <a:r>
              <a:rPr lang="es-ES" b="1" dirty="0"/>
              <a:t>ordenados</a:t>
            </a:r>
            <a:r>
              <a:rPr lang="es-ES" dirty="0"/>
              <a:t> en forma creciente o decreciente. Esto implica que aquel punto que divide la muestra de valores ordenada en dos grupos: el 50% de los valores por debajo y el otro 50% por encima.</a:t>
            </a:r>
          </a:p>
        </p:txBody>
      </p:sp>
      <p:sp>
        <p:nvSpPr>
          <p:cNvPr id="4" name="Rectángulo 3"/>
          <p:cNvSpPr/>
          <p:nvPr/>
        </p:nvSpPr>
        <p:spPr>
          <a:xfrm>
            <a:off x="1060859" y="3279964"/>
            <a:ext cx="6470360" cy="880369"/>
          </a:xfrm>
          <a:prstGeom prst="rect">
            <a:avLst/>
          </a:prstGeom>
        </p:spPr>
        <p:txBody>
          <a:bodyPr wrap="square">
            <a:spAutoFit/>
          </a:bodyPr>
          <a:lstStyle/>
          <a:p>
            <a:pPr algn="just">
              <a:lnSpc>
                <a:spcPct val="150000"/>
              </a:lnSpc>
            </a:pPr>
            <a:r>
              <a:rPr lang="es-ES" dirty="0"/>
              <a:t>Si el número de valores es </a:t>
            </a:r>
            <a:r>
              <a:rPr lang="es-ES" b="1" dirty="0"/>
              <a:t>impar</a:t>
            </a:r>
            <a:r>
              <a:rPr lang="es-ES" dirty="0"/>
              <a:t>, la Mediana corresponderá al </a:t>
            </a:r>
            <a:r>
              <a:rPr lang="es-ES" b="1" dirty="0"/>
              <a:t>valor central </a:t>
            </a:r>
            <a:r>
              <a:rPr lang="es-ES" dirty="0"/>
              <a:t>de dicho conjunto de datos.</a:t>
            </a:r>
          </a:p>
        </p:txBody>
      </p:sp>
      <mc:AlternateContent xmlns:mc="http://schemas.openxmlformats.org/markup-compatibility/2006" xmlns:a14="http://schemas.microsoft.com/office/drawing/2010/main">
        <mc:Choice Requires="a14">
          <p:sp>
            <p:nvSpPr>
              <p:cNvPr id="9" name="Rectángulo 8"/>
              <p:cNvSpPr/>
              <p:nvPr/>
            </p:nvSpPr>
            <p:spPr>
              <a:xfrm>
                <a:off x="1060859" y="895254"/>
                <a:ext cx="2448106" cy="400110"/>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sz="20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Segoe UI Black" panose="020B0A02040204020203" pitchFamily="34" charset="0"/>
                    <a:cs typeface="Segoe UI Black" panose="020B0A02040204020203" pitchFamily="34" charset="0"/>
                  </a:rPr>
                  <a:t>La Mediana (</a:t>
                </a:r>
                <a14:m>
                  <m:oMath xmlns:m="http://schemas.openxmlformats.org/officeDocument/2006/math">
                    <m:r>
                      <a:rPr lang="es-ES" sz="2000" b="1" i="0" smtClean="0">
                        <a:solidFill>
                          <a:schemeClr val="accent5">
                            <a:lumMod val="50000"/>
                          </a:schemeClr>
                        </a:solidFill>
                        <a:effectLst>
                          <a:outerShdw blurRad="38100" dist="38100" dir="2700000" algn="tl">
                            <a:srgbClr val="000000">
                              <a:alpha val="43137"/>
                            </a:srgbClr>
                          </a:outerShdw>
                        </a:effectLst>
                        <a:latin typeface="Cambria Math" panose="02040503050406030204" pitchFamily="18" charset="0"/>
                        <a:ea typeface="Segoe UI Black" panose="020B0A02040204020203" pitchFamily="34" charset="0"/>
                        <a:cs typeface="Segoe UI Black" panose="020B0A02040204020203" pitchFamily="34" charset="0"/>
                      </a:rPr>
                      <m:t>𝐌𝐞</m:t>
                    </m:r>
                    <m:r>
                      <a:rPr lang="es-ES" sz="2000" b="1" i="0" smtClean="0">
                        <a:solidFill>
                          <a:schemeClr val="accent5">
                            <a:lumMod val="50000"/>
                          </a:schemeClr>
                        </a:solidFill>
                        <a:effectLst>
                          <a:outerShdw blurRad="38100" dist="38100" dir="2700000" algn="tl">
                            <a:srgbClr val="000000">
                              <a:alpha val="43137"/>
                            </a:srgbClr>
                          </a:outerShdw>
                        </a:effectLst>
                        <a:latin typeface="Cambria Math" panose="02040503050406030204" pitchFamily="18" charset="0"/>
                        <a:ea typeface="Segoe UI Black" panose="020B0A02040204020203" pitchFamily="34" charset="0"/>
                        <a:cs typeface="Segoe UI Black" panose="020B0A02040204020203" pitchFamily="34" charset="0"/>
                      </a:rPr>
                      <m:t>)</m:t>
                    </m:r>
                  </m:oMath>
                </a14:m>
                <a:endParaRPr lang="es-ES" sz="20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Segoe UI Black" panose="020B0A02040204020203" pitchFamily="34" charset="0"/>
                  <a:cs typeface="Segoe UI Black" panose="020B0A02040204020203" pitchFamily="34" charset="0"/>
                </a:endParaRPr>
              </a:p>
            </p:txBody>
          </p:sp>
        </mc:Choice>
        <mc:Fallback xmlns="">
          <p:sp>
            <p:nvSpPr>
              <p:cNvPr id="9" name="Rectángulo 8"/>
              <p:cNvSpPr>
                <a:spLocks noRot="1" noChangeAspect="1" noMove="1" noResize="1" noEditPoints="1" noAdjustHandles="1" noChangeArrowheads="1" noChangeShapeType="1" noTextEdit="1"/>
              </p:cNvSpPr>
              <p:nvPr/>
            </p:nvSpPr>
            <p:spPr>
              <a:xfrm>
                <a:off x="1060859" y="895254"/>
                <a:ext cx="2448106" cy="400110"/>
              </a:xfrm>
              <a:prstGeom prst="rect">
                <a:avLst/>
              </a:prstGeom>
              <a:blipFill>
                <a:blip r:embed="rId2"/>
                <a:stretch>
                  <a:fillRect l="-2217" t="-4225" r="-985" b="-26761"/>
                </a:stretch>
              </a:blipFill>
              <a:ln>
                <a:noFill/>
              </a:ln>
              <a:effectLst/>
            </p:spPr>
            <p:txBody>
              <a:bodyPr/>
              <a:lstStyle/>
              <a:p>
                <a:r>
                  <a:rPr lang="en-US">
                    <a:noFill/>
                  </a:rPr>
                  <a:t> </a:t>
                </a:r>
              </a:p>
            </p:txBody>
          </p:sp>
        </mc:Fallback>
      </mc:AlternateContent>
      <p:graphicFrame>
        <p:nvGraphicFramePr>
          <p:cNvPr id="10" name="Tabla 9"/>
          <p:cNvGraphicFramePr>
            <a:graphicFrameLocks noGrp="1"/>
          </p:cNvGraphicFramePr>
          <p:nvPr>
            <p:extLst>
              <p:ext uri="{D42A27DB-BD31-4B8C-83A1-F6EECF244321}">
                <p14:modId xmlns:p14="http://schemas.microsoft.com/office/powerpoint/2010/main" val="947096980"/>
              </p:ext>
            </p:extLst>
          </p:nvPr>
        </p:nvGraphicFramePr>
        <p:xfrm>
          <a:off x="1941242" y="5542844"/>
          <a:ext cx="8127999" cy="372534"/>
        </p:xfrm>
        <a:graphic>
          <a:graphicData uri="http://schemas.openxmlformats.org/drawingml/2006/table">
            <a:tbl>
              <a:tblPr firstRow="1" bandRow="1">
                <a:tableStyleId>{2D5ABB26-0587-4C30-8999-92F81FD0307C}</a:tableStyleId>
              </a:tblPr>
              <a:tblGrid>
                <a:gridCol w="903111">
                  <a:extLst>
                    <a:ext uri="{9D8B030D-6E8A-4147-A177-3AD203B41FA5}">
                      <a16:colId xmlns:a16="http://schemas.microsoft.com/office/drawing/2014/main" val="20000"/>
                    </a:ext>
                  </a:extLst>
                </a:gridCol>
                <a:gridCol w="903111">
                  <a:extLst>
                    <a:ext uri="{9D8B030D-6E8A-4147-A177-3AD203B41FA5}">
                      <a16:colId xmlns:a16="http://schemas.microsoft.com/office/drawing/2014/main" val="20001"/>
                    </a:ext>
                  </a:extLst>
                </a:gridCol>
                <a:gridCol w="903111">
                  <a:extLst>
                    <a:ext uri="{9D8B030D-6E8A-4147-A177-3AD203B41FA5}">
                      <a16:colId xmlns:a16="http://schemas.microsoft.com/office/drawing/2014/main" val="20002"/>
                    </a:ext>
                  </a:extLst>
                </a:gridCol>
                <a:gridCol w="903111">
                  <a:extLst>
                    <a:ext uri="{9D8B030D-6E8A-4147-A177-3AD203B41FA5}">
                      <a16:colId xmlns:a16="http://schemas.microsoft.com/office/drawing/2014/main" val="20003"/>
                    </a:ext>
                  </a:extLst>
                </a:gridCol>
                <a:gridCol w="903111">
                  <a:extLst>
                    <a:ext uri="{9D8B030D-6E8A-4147-A177-3AD203B41FA5}">
                      <a16:colId xmlns:a16="http://schemas.microsoft.com/office/drawing/2014/main" val="20004"/>
                    </a:ext>
                  </a:extLst>
                </a:gridCol>
                <a:gridCol w="903111">
                  <a:extLst>
                    <a:ext uri="{9D8B030D-6E8A-4147-A177-3AD203B41FA5}">
                      <a16:colId xmlns:a16="http://schemas.microsoft.com/office/drawing/2014/main" val="20005"/>
                    </a:ext>
                  </a:extLst>
                </a:gridCol>
                <a:gridCol w="903111">
                  <a:extLst>
                    <a:ext uri="{9D8B030D-6E8A-4147-A177-3AD203B41FA5}">
                      <a16:colId xmlns:a16="http://schemas.microsoft.com/office/drawing/2014/main" val="20006"/>
                    </a:ext>
                  </a:extLst>
                </a:gridCol>
                <a:gridCol w="903111">
                  <a:extLst>
                    <a:ext uri="{9D8B030D-6E8A-4147-A177-3AD203B41FA5}">
                      <a16:colId xmlns:a16="http://schemas.microsoft.com/office/drawing/2014/main" val="20007"/>
                    </a:ext>
                  </a:extLst>
                </a:gridCol>
                <a:gridCol w="903111">
                  <a:extLst>
                    <a:ext uri="{9D8B030D-6E8A-4147-A177-3AD203B41FA5}">
                      <a16:colId xmlns:a16="http://schemas.microsoft.com/office/drawing/2014/main" val="20008"/>
                    </a:ext>
                  </a:extLst>
                </a:gridCol>
              </a:tblGrid>
              <a:tr h="372534">
                <a:tc>
                  <a:txBody>
                    <a:bodyPr/>
                    <a:lstStyle/>
                    <a:p>
                      <a:r>
                        <a:rPr lang="es-ES" dirty="0"/>
                        <a:t>5.5</a:t>
                      </a:r>
                    </a:p>
                  </a:txBody>
                  <a:tcPr/>
                </a:tc>
                <a:tc>
                  <a:txBody>
                    <a:bodyPr/>
                    <a:lstStyle/>
                    <a:p>
                      <a:r>
                        <a:rPr lang="es-ES" dirty="0"/>
                        <a:t>7.0</a:t>
                      </a:r>
                    </a:p>
                  </a:txBody>
                  <a:tcPr/>
                </a:tc>
                <a:tc>
                  <a:txBody>
                    <a:bodyPr/>
                    <a:lstStyle/>
                    <a:p>
                      <a:r>
                        <a:rPr lang="es-ES" dirty="0"/>
                        <a:t>7.9</a:t>
                      </a:r>
                    </a:p>
                  </a:txBody>
                  <a:tcPr/>
                </a:tc>
                <a:tc>
                  <a:txBody>
                    <a:bodyPr/>
                    <a:lstStyle/>
                    <a:p>
                      <a:r>
                        <a:rPr lang="es-ES" dirty="0"/>
                        <a:t>8.4</a:t>
                      </a:r>
                    </a:p>
                  </a:txBody>
                  <a:tcPr/>
                </a:tc>
                <a:tc>
                  <a:txBody>
                    <a:bodyPr/>
                    <a:lstStyle/>
                    <a:p>
                      <a:r>
                        <a:rPr lang="es-ES" b="1" dirty="0">
                          <a:solidFill>
                            <a:schemeClr val="bg1"/>
                          </a:solidFill>
                        </a:rPr>
                        <a:t>8.8</a:t>
                      </a:r>
                    </a:p>
                  </a:txBody>
                  <a:tcPr/>
                </a:tc>
                <a:tc>
                  <a:txBody>
                    <a:bodyPr/>
                    <a:lstStyle/>
                    <a:p>
                      <a:r>
                        <a:rPr lang="es-ES" dirty="0"/>
                        <a:t>9.3</a:t>
                      </a:r>
                    </a:p>
                  </a:txBody>
                  <a:tcPr/>
                </a:tc>
                <a:tc>
                  <a:txBody>
                    <a:bodyPr/>
                    <a:lstStyle/>
                    <a:p>
                      <a:r>
                        <a:rPr lang="es-ES" dirty="0"/>
                        <a:t>9.5</a:t>
                      </a:r>
                    </a:p>
                  </a:txBody>
                  <a:tcPr/>
                </a:tc>
                <a:tc>
                  <a:txBody>
                    <a:bodyPr/>
                    <a:lstStyle/>
                    <a:p>
                      <a:r>
                        <a:rPr lang="es-ES" dirty="0"/>
                        <a:t>9.5</a:t>
                      </a:r>
                    </a:p>
                  </a:txBody>
                  <a:tcPr/>
                </a:tc>
                <a:tc>
                  <a:txBody>
                    <a:bodyPr/>
                    <a:lstStyle/>
                    <a:p>
                      <a:r>
                        <a:rPr lang="es-ES" dirty="0"/>
                        <a:t>10</a:t>
                      </a:r>
                    </a:p>
                  </a:txBody>
                  <a:tcPr/>
                </a:tc>
                <a:extLst>
                  <a:ext uri="{0D108BD9-81ED-4DB2-BD59-A6C34878D82A}">
                    <a16:rowId xmlns:a16="http://schemas.microsoft.com/office/drawing/2014/main" val="10000"/>
                  </a:ext>
                </a:extLst>
              </a:tr>
            </a:tbl>
          </a:graphicData>
        </a:graphic>
      </p:graphicFrame>
      <p:pic>
        <p:nvPicPr>
          <p:cNvPr id="17" name="Imagen 16"/>
          <p:cNvPicPr>
            <a:picLocks noChangeAspect="1"/>
          </p:cNvPicPr>
          <p:nvPr/>
        </p:nvPicPr>
        <p:blipFill>
          <a:blip r:embed="rId3"/>
          <a:stretch>
            <a:fillRect/>
          </a:stretch>
        </p:blipFill>
        <p:spPr>
          <a:xfrm>
            <a:off x="7809748" y="659981"/>
            <a:ext cx="1815057" cy="723650"/>
          </a:xfrm>
          <a:prstGeom prst="rect">
            <a:avLst/>
          </a:prstGeom>
        </p:spPr>
      </p:pic>
      <p:sp>
        <p:nvSpPr>
          <p:cNvPr id="18" name="CuadroTexto 17"/>
          <p:cNvSpPr txBox="1"/>
          <p:nvPr/>
        </p:nvSpPr>
        <p:spPr>
          <a:xfrm>
            <a:off x="1898316" y="4887940"/>
            <a:ext cx="8458200" cy="369332"/>
          </a:xfrm>
          <a:prstGeom prst="rect">
            <a:avLst/>
          </a:prstGeom>
          <a:noFill/>
        </p:spPr>
        <p:txBody>
          <a:bodyPr wrap="square" rtlCol="0">
            <a:spAutoFit/>
          </a:bodyPr>
          <a:lstStyle/>
          <a:p>
            <a:r>
              <a:rPr lang="es-ES" b="1" dirty="0"/>
              <a:t>Notas del primer parcial de estadística de una muestra aleatoria de 9 estudiantes</a:t>
            </a:r>
          </a:p>
        </p:txBody>
      </p:sp>
      <mc:AlternateContent xmlns:mc="http://schemas.openxmlformats.org/markup-compatibility/2006" xmlns:a14="http://schemas.microsoft.com/office/drawing/2010/main">
        <mc:Choice Requires="a14">
          <p:sp>
            <p:nvSpPr>
              <p:cNvPr id="6" name="Rectángulo 5"/>
              <p:cNvSpPr/>
              <p:nvPr/>
            </p:nvSpPr>
            <p:spPr>
              <a:xfrm>
                <a:off x="8474259" y="3279964"/>
                <a:ext cx="1892826" cy="66364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S" sz="2400" b="0" i="1" smtClean="0">
                          <a:latin typeface="Cambria Math" panose="02040503050406030204" pitchFamily="18" charset="0"/>
                        </a:rPr>
                        <m:t>𝑀𝑒</m:t>
                      </m:r>
                      <m:r>
                        <a:rPr lang="es-ES" sz="2400" b="0" i="1" smtClean="0">
                          <a:latin typeface="Cambria Math" panose="02040503050406030204" pitchFamily="18" charset="0"/>
                        </a:rPr>
                        <m:t>=</m:t>
                      </m:r>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𝑋</m:t>
                          </m:r>
                        </m:e>
                        <m:sub>
                          <m:d>
                            <m:dPr>
                              <m:begChr m:val="["/>
                              <m:endChr m:val="]"/>
                              <m:ctrlPr>
                                <a:rPr lang="es-ES" sz="2400" b="0" i="1" smtClean="0">
                                  <a:latin typeface="Cambria Math" panose="02040503050406030204" pitchFamily="18" charset="0"/>
                                </a:rPr>
                              </m:ctrlPr>
                            </m:dPr>
                            <m:e>
                              <m:f>
                                <m:fPr>
                                  <m:ctrlPr>
                                    <a:rPr lang="es-ES" sz="2400" b="0" i="1" smtClean="0">
                                      <a:latin typeface="Cambria Math" panose="02040503050406030204" pitchFamily="18" charset="0"/>
                                    </a:rPr>
                                  </m:ctrlPr>
                                </m:fPr>
                                <m:num>
                                  <m:r>
                                    <a:rPr lang="es-ES" sz="2400" b="0" i="1" smtClean="0">
                                      <a:latin typeface="Cambria Math" panose="02040503050406030204" pitchFamily="18" charset="0"/>
                                    </a:rPr>
                                    <m:t>𝑛</m:t>
                                  </m:r>
                                  <m:r>
                                    <a:rPr lang="es-ES" sz="2400" b="0" i="1" smtClean="0">
                                      <a:latin typeface="Cambria Math" panose="02040503050406030204" pitchFamily="18" charset="0"/>
                                    </a:rPr>
                                    <m:t>+1</m:t>
                                  </m:r>
                                </m:num>
                                <m:den>
                                  <m:r>
                                    <a:rPr lang="es-ES" sz="2400" b="0" i="1" smtClean="0">
                                      <a:latin typeface="Cambria Math" panose="02040503050406030204" pitchFamily="18" charset="0"/>
                                    </a:rPr>
                                    <m:t>2</m:t>
                                  </m:r>
                                </m:den>
                              </m:f>
                            </m:e>
                          </m:d>
                        </m:sub>
                      </m:sSub>
                    </m:oMath>
                  </m:oMathPara>
                </a14:m>
                <a:endParaRPr lang="es-ES" sz="2400" dirty="0"/>
              </a:p>
            </p:txBody>
          </p:sp>
        </mc:Choice>
        <mc:Fallback xmlns="">
          <p:sp>
            <p:nvSpPr>
              <p:cNvPr id="6" name="Rectángulo 5"/>
              <p:cNvSpPr>
                <a:spLocks noRot="1" noChangeAspect="1" noMove="1" noResize="1" noEditPoints="1" noAdjustHandles="1" noChangeArrowheads="1" noChangeShapeType="1" noTextEdit="1"/>
              </p:cNvSpPr>
              <p:nvPr/>
            </p:nvSpPr>
            <p:spPr>
              <a:xfrm>
                <a:off x="8474259" y="3279964"/>
                <a:ext cx="1892826" cy="663643"/>
              </a:xfrm>
              <a:prstGeom prst="rect">
                <a:avLst/>
              </a:prstGeom>
              <a:blipFill rotWithShape="0">
                <a:blip r:embed="rId4"/>
                <a:stretch>
                  <a:fillRect b="-901"/>
                </a:stretch>
              </a:blipFill>
            </p:spPr>
            <p:txBody>
              <a:bodyPr/>
              <a:lstStyle/>
              <a:p>
                <a:r>
                  <a:rPr lang="es-ES">
                    <a:noFill/>
                  </a:rPr>
                  <a:t> </a:t>
                </a:r>
              </a:p>
            </p:txBody>
          </p:sp>
        </mc:Fallback>
      </mc:AlternateContent>
    </p:spTree>
    <p:extLst>
      <p:ext uri="{BB962C8B-B14F-4D97-AF65-F5344CB8AC3E}">
        <p14:creationId xmlns:p14="http://schemas.microsoft.com/office/powerpoint/2010/main" val="239628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ipse 5"/>
          <p:cNvSpPr/>
          <p:nvPr/>
        </p:nvSpPr>
        <p:spPr>
          <a:xfrm>
            <a:off x="4547936" y="2550694"/>
            <a:ext cx="1419727" cy="4331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angle 1"/>
          <p:cNvSpPr>
            <a:spLocks noChangeArrowheads="1"/>
          </p:cNvSpPr>
          <p:nvPr/>
        </p:nvSpPr>
        <p:spPr bwMode="auto">
          <a:xfrm>
            <a:off x="1179096" y="4293833"/>
            <a:ext cx="9529010" cy="1711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tabLst/>
            </a:pPr>
            <a:r>
              <a:rPr kumimoji="0" lang="es-ES" altLang="es-ES" sz="1800" b="1" i="0" u="sng" strike="noStrike" cap="none" normalizeH="0" baseline="0" dirty="0">
                <a:ln>
                  <a:noFill/>
                </a:ln>
                <a:solidFill>
                  <a:schemeClr val="tx1"/>
                </a:solidFill>
                <a:effectLst/>
              </a:rPr>
              <a:t>Las propiedades de la mediana son</a:t>
            </a:r>
            <a:r>
              <a:rPr kumimoji="0" lang="es-ES" altLang="es-ES" sz="1800" b="0" i="0" u="none" strike="noStrike" cap="none" normalizeH="0" baseline="0" dirty="0">
                <a:ln>
                  <a:noFill/>
                </a:ln>
                <a:solidFill>
                  <a:schemeClr val="tx1"/>
                </a:solidFill>
                <a:effectLst/>
              </a:rPr>
              <a:t>:</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s-ES" altLang="es-ES" sz="1800" b="0" i="0" u="none" strike="noStrike" cap="none" normalizeH="0" baseline="0" dirty="0">
                <a:ln>
                  <a:noFill/>
                </a:ln>
                <a:solidFill>
                  <a:schemeClr val="tx1"/>
                </a:solidFill>
                <a:effectLst/>
              </a:rPr>
              <a:t>Es única, sólo existe una mediana para un conjunto de datos.</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s-ES" altLang="es-ES" sz="1800" b="0" i="0" u="none" strike="noStrike" cap="none" normalizeH="0" baseline="0" dirty="0">
                <a:ln>
                  <a:noFill/>
                </a:ln>
                <a:solidFill>
                  <a:schemeClr val="tx1"/>
                </a:solidFill>
                <a:effectLst/>
              </a:rPr>
              <a:t>No se ve afectada por valores muy grandes o muy pequeños.</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s-ES" altLang="es-ES" sz="1800" b="0" i="0" u="none" strike="noStrike" cap="none" normalizeH="0" baseline="0" dirty="0">
                <a:ln>
                  <a:noFill/>
                </a:ln>
                <a:solidFill>
                  <a:schemeClr val="tx1"/>
                </a:solidFill>
                <a:effectLst/>
              </a:rPr>
              <a:t>Puede obtenerse para datos de nivel de razón, de intervalo y ordinal.</a:t>
            </a:r>
          </a:p>
        </p:txBody>
      </p:sp>
      <p:sp>
        <p:nvSpPr>
          <p:cNvPr id="3" name="CuadroTexto 2"/>
          <p:cNvSpPr txBox="1"/>
          <p:nvPr/>
        </p:nvSpPr>
        <p:spPr>
          <a:xfrm>
            <a:off x="1130970" y="595748"/>
            <a:ext cx="9577136" cy="880369"/>
          </a:xfrm>
          <a:prstGeom prst="rect">
            <a:avLst/>
          </a:prstGeom>
          <a:noFill/>
        </p:spPr>
        <p:txBody>
          <a:bodyPr wrap="square" rtlCol="0">
            <a:spAutoFit/>
          </a:bodyPr>
          <a:lstStyle/>
          <a:p>
            <a:pPr>
              <a:lnSpc>
                <a:spcPct val="150000"/>
              </a:lnSpc>
            </a:pPr>
            <a:r>
              <a:rPr lang="es-ES" dirty="0"/>
              <a:t>Si el número de valores es </a:t>
            </a:r>
            <a:r>
              <a:rPr lang="es-ES" b="1" dirty="0"/>
              <a:t>par</a:t>
            </a:r>
            <a:r>
              <a:rPr lang="es-ES" dirty="0"/>
              <a:t>, la Mediana corresponderá al promedio de los dos valores centrales (los valores centrales se suman y se dividen por 2).</a:t>
            </a:r>
          </a:p>
        </p:txBody>
      </p:sp>
      <p:graphicFrame>
        <p:nvGraphicFramePr>
          <p:cNvPr id="4" name="Tabla 3"/>
          <p:cNvGraphicFramePr>
            <a:graphicFrameLocks noGrp="1"/>
          </p:cNvGraphicFramePr>
          <p:nvPr>
            <p:extLst>
              <p:ext uri="{D42A27DB-BD31-4B8C-83A1-F6EECF244321}">
                <p14:modId xmlns:p14="http://schemas.microsoft.com/office/powerpoint/2010/main" val="1008472386"/>
              </p:ext>
            </p:extLst>
          </p:nvPr>
        </p:nvGraphicFramePr>
        <p:xfrm>
          <a:off x="1346200" y="2608625"/>
          <a:ext cx="8128000" cy="37084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812800">
                  <a:extLst>
                    <a:ext uri="{9D8B030D-6E8A-4147-A177-3AD203B41FA5}">
                      <a16:colId xmlns:a16="http://schemas.microsoft.com/office/drawing/2014/main" val="20002"/>
                    </a:ext>
                  </a:extLst>
                </a:gridCol>
                <a:gridCol w="812800">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gridCol w="812800">
                  <a:extLst>
                    <a:ext uri="{9D8B030D-6E8A-4147-A177-3AD203B41FA5}">
                      <a16:colId xmlns:a16="http://schemas.microsoft.com/office/drawing/2014/main" val="20005"/>
                    </a:ext>
                  </a:extLst>
                </a:gridCol>
                <a:gridCol w="812800">
                  <a:extLst>
                    <a:ext uri="{9D8B030D-6E8A-4147-A177-3AD203B41FA5}">
                      <a16:colId xmlns:a16="http://schemas.microsoft.com/office/drawing/2014/main" val="20006"/>
                    </a:ext>
                  </a:extLst>
                </a:gridCol>
                <a:gridCol w="812800">
                  <a:extLst>
                    <a:ext uri="{9D8B030D-6E8A-4147-A177-3AD203B41FA5}">
                      <a16:colId xmlns:a16="http://schemas.microsoft.com/office/drawing/2014/main" val="20007"/>
                    </a:ext>
                  </a:extLst>
                </a:gridCol>
                <a:gridCol w="812800">
                  <a:extLst>
                    <a:ext uri="{9D8B030D-6E8A-4147-A177-3AD203B41FA5}">
                      <a16:colId xmlns:a16="http://schemas.microsoft.com/office/drawing/2014/main" val="20008"/>
                    </a:ext>
                  </a:extLst>
                </a:gridCol>
                <a:gridCol w="812800">
                  <a:extLst>
                    <a:ext uri="{9D8B030D-6E8A-4147-A177-3AD203B41FA5}">
                      <a16:colId xmlns:a16="http://schemas.microsoft.com/office/drawing/2014/main" val="20009"/>
                    </a:ext>
                  </a:extLst>
                </a:gridCol>
              </a:tblGrid>
              <a:tr h="370840">
                <a:tc>
                  <a:txBody>
                    <a:bodyPr/>
                    <a:lstStyle/>
                    <a:p>
                      <a:r>
                        <a:rPr lang="es-ES" dirty="0"/>
                        <a:t>15</a:t>
                      </a:r>
                    </a:p>
                  </a:txBody>
                  <a:tcPr/>
                </a:tc>
                <a:tc>
                  <a:txBody>
                    <a:bodyPr/>
                    <a:lstStyle/>
                    <a:p>
                      <a:r>
                        <a:rPr lang="es-ES" dirty="0"/>
                        <a:t>23</a:t>
                      </a:r>
                    </a:p>
                  </a:txBody>
                  <a:tcPr/>
                </a:tc>
                <a:tc>
                  <a:txBody>
                    <a:bodyPr/>
                    <a:lstStyle/>
                    <a:p>
                      <a:r>
                        <a:rPr lang="es-ES" dirty="0"/>
                        <a:t>27</a:t>
                      </a:r>
                    </a:p>
                  </a:txBody>
                  <a:tcPr/>
                </a:tc>
                <a:tc>
                  <a:txBody>
                    <a:bodyPr/>
                    <a:lstStyle/>
                    <a:p>
                      <a:r>
                        <a:rPr lang="es-ES" dirty="0"/>
                        <a:t>30</a:t>
                      </a:r>
                    </a:p>
                  </a:txBody>
                  <a:tcPr/>
                </a:tc>
                <a:tc>
                  <a:txBody>
                    <a:bodyPr/>
                    <a:lstStyle/>
                    <a:p>
                      <a:r>
                        <a:rPr lang="es-ES" dirty="0"/>
                        <a:t>32</a:t>
                      </a:r>
                    </a:p>
                  </a:txBody>
                  <a:tcPr/>
                </a:tc>
                <a:tc>
                  <a:txBody>
                    <a:bodyPr/>
                    <a:lstStyle/>
                    <a:p>
                      <a:r>
                        <a:rPr lang="es-ES" dirty="0"/>
                        <a:t>35</a:t>
                      </a:r>
                    </a:p>
                  </a:txBody>
                  <a:tcPr/>
                </a:tc>
                <a:tc>
                  <a:txBody>
                    <a:bodyPr/>
                    <a:lstStyle/>
                    <a:p>
                      <a:r>
                        <a:rPr lang="es-ES" dirty="0"/>
                        <a:t>38</a:t>
                      </a:r>
                    </a:p>
                  </a:txBody>
                  <a:tcPr/>
                </a:tc>
                <a:tc>
                  <a:txBody>
                    <a:bodyPr/>
                    <a:lstStyle/>
                    <a:p>
                      <a:r>
                        <a:rPr lang="es-ES" dirty="0"/>
                        <a:t>40</a:t>
                      </a:r>
                    </a:p>
                  </a:txBody>
                  <a:tcPr/>
                </a:tc>
                <a:tc>
                  <a:txBody>
                    <a:bodyPr/>
                    <a:lstStyle/>
                    <a:p>
                      <a:r>
                        <a:rPr lang="es-ES" dirty="0"/>
                        <a:t>42</a:t>
                      </a:r>
                    </a:p>
                  </a:txBody>
                  <a:tcPr/>
                </a:tc>
                <a:tc>
                  <a:txBody>
                    <a:bodyPr/>
                    <a:lstStyle/>
                    <a:p>
                      <a:r>
                        <a:rPr lang="es-ES" dirty="0"/>
                        <a:t>45</a:t>
                      </a:r>
                    </a:p>
                  </a:txBody>
                  <a:tcPr/>
                </a:tc>
                <a:extLst>
                  <a:ext uri="{0D108BD9-81ED-4DB2-BD59-A6C34878D82A}">
                    <a16:rowId xmlns:a16="http://schemas.microsoft.com/office/drawing/2014/main" val="10000"/>
                  </a:ext>
                </a:extLst>
              </a:tr>
            </a:tbl>
          </a:graphicData>
        </a:graphic>
      </p:graphicFrame>
      <p:sp>
        <p:nvSpPr>
          <p:cNvPr id="5" name="CuadroTexto 4"/>
          <p:cNvSpPr txBox="1"/>
          <p:nvPr/>
        </p:nvSpPr>
        <p:spPr>
          <a:xfrm>
            <a:off x="1227221" y="1852863"/>
            <a:ext cx="9023684" cy="369332"/>
          </a:xfrm>
          <a:prstGeom prst="rect">
            <a:avLst/>
          </a:prstGeom>
          <a:noFill/>
        </p:spPr>
        <p:txBody>
          <a:bodyPr wrap="square" rtlCol="0">
            <a:spAutoFit/>
          </a:bodyPr>
          <a:lstStyle/>
          <a:p>
            <a:r>
              <a:rPr lang="es-ES" b="1" dirty="0"/>
              <a:t>Número de estudiantes de una muestra aleatoria de 10 cursos de la universidad</a:t>
            </a:r>
          </a:p>
        </p:txBody>
      </p:sp>
      <mc:AlternateContent xmlns:mc="http://schemas.openxmlformats.org/markup-compatibility/2006" xmlns:a14="http://schemas.microsoft.com/office/drawing/2010/main">
        <mc:Choice Requires="a14">
          <p:sp>
            <p:nvSpPr>
              <p:cNvPr id="7" name="CuadroTexto 6"/>
              <p:cNvSpPr txBox="1"/>
              <p:nvPr/>
            </p:nvSpPr>
            <p:spPr>
              <a:xfrm>
                <a:off x="4108783" y="3392905"/>
                <a:ext cx="2213748" cy="524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1" i="1" smtClean="0">
                          <a:latin typeface="Cambria Math" panose="02040503050406030204" pitchFamily="18" charset="0"/>
                        </a:rPr>
                        <m:t>𝑴𝒆</m:t>
                      </m:r>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32+35</m:t>
                          </m:r>
                        </m:num>
                        <m:den>
                          <m:r>
                            <a:rPr lang="es-ES" b="0" i="1" smtClean="0">
                              <a:latin typeface="Cambria Math" panose="02040503050406030204" pitchFamily="18" charset="0"/>
                            </a:rPr>
                            <m:t>2</m:t>
                          </m:r>
                        </m:den>
                      </m:f>
                      <m:r>
                        <a:rPr lang="es-ES" b="0" i="1" smtClean="0">
                          <a:latin typeface="Cambria Math" panose="02040503050406030204" pitchFamily="18" charset="0"/>
                        </a:rPr>
                        <m:t>=33.5</m:t>
                      </m:r>
                    </m:oMath>
                  </m:oMathPara>
                </a14:m>
                <a:endParaRPr lang="es-ES" dirty="0"/>
              </a:p>
            </p:txBody>
          </p:sp>
        </mc:Choice>
        <mc:Fallback xmlns="">
          <p:sp>
            <p:nvSpPr>
              <p:cNvPr id="7" name="CuadroTexto 6"/>
              <p:cNvSpPr txBox="1">
                <a:spLocks noRot="1" noChangeAspect="1" noMove="1" noResize="1" noEditPoints="1" noAdjustHandles="1" noChangeArrowheads="1" noChangeShapeType="1" noTextEdit="1"/>
              </p:cNvSpPr>
              <p:nvPr/>
            </p:nvSpPr>
            <p:spPr>
              <a:xfrm>
                <a:off x="4108783" y="3392905"/>
                <a:ext cx="2213748" cy="524182"/>
              </a:xfrm>
              <a:prstGeom prst="rect">
                <a:avLst/>
              </a:prstGeom>
              <a:blipFill rotWithShape="0">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7750968" y="3400425"/>
                <a:ext cx="2578894" cy="637034"/>
              </a:xfrm>
              <a:prstGeom prst="rect">
                <a:avLst/>
              </a:prstGeom>
              <a:pattFill prst="pct5">
                <a:fgClr>
                  <a:schemeClr val="accent1"/>
                </a:fgClr>
                <a:bgClr>
                  <a:schemeClr val="bg1"/>
                </a:bgClr>
              </a:pattFill>
              <a:effectLst>
                <a:glow rad="127000">
                  <a:schemeClr val="accent1"/>
                </a:glow>
              </a:effectLst>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𝑀𝑒</m:t>
                      </m:r>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𝑋</m:t>
                              </m:r>
                            </m:e>
                            <m:sub>
                              <m:d>
                                <m:dPr>
                                  <m:ctrlPr>
                                    <a:rPr lang="es-ES" b="0" i="1" smtClean="0">
                                      <a:latin typeface="Cambria Math" panose="02040503050406030204" pitchFamily="18" charset="0"/>
                                    </a:rPr>
                                  </m:ctrlPr>
                                </m:dPr>
                                <m:e>
                                  <m:f>
                                    <m:fPr>
                                      <m:ctrlPr>
                                        <a:rPr lang="es-ES" b="0" i="1" smtClean="0">
                                          <a:latin typeface="Cambria Math" panose="02040503050406030204" pitchFamily="18" charset="0"/>
                                        </a:rPr>
                                      </m:ctrlPr>
                                    </m:fPr>
                                    <m:num>
                                      <m:r>
                                        <a:rPr lang="es-ES" b="0" i="1" smtClean="0">
                                          <a:latin typeface="Cambria Math" panose="02040503050406030204" pitchFamily="18" charset="0"/>
                                        </a:rPr>
                                        <m:t>𝑛</m:t>
                                      </m:r>
                                    </m:num>
                                    <m:den>
                                      <m:r>
                                        <a:rPr lang="es-ES" b="0" i="1" smtClean="0">
                                          <a:latin typeface="Cambria Math" panose="02040503050406030204" pitchFamily="18" charset="0"/>
                                        </a:rPr>
                                        <m:t>2</m:t>
                                      </m:r>
                                    </m:den>
                                  </m:f>
                                </m:e>
                              </m:d>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𝑋</m:t>
                              </m:r>
                            </m:e>
                            <m:sub>
                              <m:d>
                                <m:dPr>
                                  <m:ctrlPr>
                                    <a:rPr lang="es-ES" b="0" i="1" smtClean="0">
                                      <a:latin typeface="Cambria Math" panose="02040503050406030204" pitchFamily="18" charset="0"/>
                                    </a:rPr>
                                  </m:ctrlPr>
                                </m:dPr>
                                <m:e>
                                  <m:f>
                                    <m:fPr>
                                      <m:ctrlPr>
                                        <a:rPr lang="es-ES" b="0" i="1" smtClean="0">
                                          <a:latin typeface="Cambria Math" panose="02040503050406030204" pitchFamily="18" charset="0"/>
                                        </a:rPr>
                                      </m:ctrlPr>
                                    </m:fPr>
                                    <m:num>
                                      <m:r>
                                        <a:rPr lang="es-ES" b="0" i="1" smtClean="0">
                                          <a:latin typeface="Cambria Math" panose="02040503050406030204" pitchFamily="18" charset="0"/>
                                        </a:rPr>
                                        <m:t>𝑛</m:t>
                                      </m:r>
                                    </m:num>
                                    <m:den>
                                      <m:r>
                                        <a:rPr lang="es-ES" b="0" i="1" smtClean="0">
                                          <a:latin typeface="Cambria Math" panose="02040503050406030204" pitchFamily="18" charset="0"/>
                                        </a:rPr>
                                        <m:t>2</m:t>
                                      </m:r>
                                    </m:den>
                                  </m:f>
                                  <m:r>
                                    <a:rPr lang="es-ES" b="0" i="1" smtClean="0">
                                      <a:latin typeface="Cambria Math" panose="02040503050406030204" pitchFamily="18" charset="0"/>
                                    </a:rPr>
                                    <m:t>+1</m:t>
                                  </m:r>
                                </m:e>
                              </m:d>
                            </m:sub>
                          </m:sSub>
                        </m:num>
                        <m:den>
                          <m:r>
                            <a:rPr lang="es-ES" b="0" i="1" smtClean="0">
                              <a:latin typeface="Cambria Math" panose="02040503050406030204" pitchFamily="18" charset="0"/>
                            </a:rPr>
                            <m:t>2</m:t>
                          </m:r>
                        </m:den>
                      </m:f>
                    </m:oMath>
                  </m:oMathPara>
                </a14:m>
                <a:endParaRPr lang="es-ES" dirty="0"/>
              </a:p>
            </p:txBody>
          </p:sp>
        </mc:Choice>
        <mc:Fallback xmlns="">
          <p:sp>
            <p:nvSpPr>
              <p:cNvPr id="9" name="CuadroTexto 8"/>
              <p:cNvSpPr txBox="1">
                <a:spLocks noRot="1" noChangeAspect="1" noMove="1" noResize="1" noEditPoints="1" noAdjustHandles="1" noChangeArrowheads="1" noChangeShapeType="1" noTextEdit="1"/>
              </p:cNvSpPr>
              <p:nvPr/>
            </p:nvSpPr>
            <p:spPr>
              <a:xfrm>
                <a:off x="7750968" y="3400425"/>
                <a:ext cx="2578894" cy="637034"/>
              </a:xfrm>
              <a:prstGeom prst="rect">
                <a:avLst/>
              </a:prstGeom>
              <a:blipFill rotWithShape="0">
                <a:blip r:embed="rId3"/>
                <a:stretch>
                  <a:fillRect/>
                </a:stretch>
              </a:blipFill>
              <a:effectLst>
                <a:glow rad="127000">
                  <a:schemeClr val="accent1"/>
                </a:glow>
              </a:effectLst>
            </p:spPr>
            <p:txBody>
              <a:bodyPr/>
              <a:lstStyle/>
              <a:p>
                <a:r>
                  <a:rPr lang="es-ES">
                    <a:noFill/>
                  </a:rPr>
                  <a:t> </a:t>
                </a:r>
              </a:p>
            </p:txBody>
          </p:sp>
        </mc:Fallback>
      </mc:AlternateContent>
    </p:spTree>
    <p:extLst>
      <p:ext uri="{BB962C8B-B14F-4D97-AF65-F5344CB8AC3E}">
        <p14:creationId xmlns:p14="http://schemas.microsoft.com/office/powerpoint/2010/main" val="1181326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57274" y="571498"/>
            <a:ext cx="1496525" cy="1628776"/>
          </a:xfrm>
          <a:prstGeom prst="rect">
            <a:avLst/>
          </a:prstGeom>
        </p:spPr>
      </p:pic>
      <p:pic>
        <p:nvPicPr>
          <p:cNvPr id="3" name="Imagen 2"/>
          <p:cNvPicPr>
            <a:picLocks noChangeAspect="1"/>
          </p:cNvPicPr>
          <p:nvPr/>
        </p:nvPicPr>
        <p:blipFill>
          <a:blip r:embed="rId3"/>
          <a:stretch>
            <a:fillRect/>
          </a:stretch>
        </p:blipFill>
        <p:spPr>
          <a:xfrm>
            <a:off x="1243012" y="2419351"/>
            <a:ext cx="1257301" cy="1568386"/>
          </a:xfrm>
          <a:prstGeom prst="rect">
            <a:avLst/>
          </a:prstGeom>
        </p:spPr>
      </p:pic>
      <p:pic>
        <p:nvPicPr>
          <p:cNvPr id="4" name="Imagen 3"/>
          <p:cNvPicPr>
            <a:picLocks noChangeAspect="1"/>
          </p:cNvPicPr>
          <p:nvPr/>
        </p:nvPicPr>
        <p:blipFill>
          <a:blip r:embed="rId4"/>
          <a:stretch>
            <a:fillRect/>
          </a:stretch>
        </p:blipFill>
        <p:spPr>
          <a:xfrm>
            <a:off x="1300162" y="4376736"/>
            <a:ext cx="1510234" cy="1695451"/>
          </a:xfrm>
          <a:prstGeom prst="rect">
            <a:avLst/>
          </a:prstGeom>
        </p:spPr>
      </p:pic>
      <mc:AlternateContent xmlns:mc="http://schemas.openxmlformats.org/markup-compatibility/2006" xmlns:a14="http://schemas.microsoft.com/office/drawing/2010/main">
        <mc:Choice Requires="a14">
          <p:sp>
            <p:nvSpPr>
              <p:cNvPr id="9" name="CuadroTexto 8"/>
              <p:cNvSpPr txBox="1"/>
              <p:nvPr/>
            </p:nvSpPr>
            <p:spPr>
              <a:xfrm>
                <a:off x="6122194" y="1714500"/>
                <a:ext cx="158158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2000" i="1" smtClean="0">
                              <a:latin typeface="Cambria Math" panose="02040503050406030204" pitchFamily="18" charset="0"/>
                            </a:rPr>
                          </m:ctrlPr>
                        </m:accPr>
                        <m:e>
                          <m:r>
                            <a:rPr lang="es-ES" sz="2000" b="0" i="1" smtClean="0">
                              <a:latin typeface="Cambria Math" panose="02040503050406030204" pitchFamily="18" charset="0"/>
                            </a:rPr>
                            <m:t>𝑥</m:t>
                          </m:r>
                        </m:e>
                      </m:acc>
                      <m:r>
                        <a:rPr lang="es-ES" sz="200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𝑀𝑒</m:t>
                      </m:r>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𝑀𝑜</m:t>
                      </m:r>
                    </m:oMath>
                  </m:oMathPara>
                </a14:m>
                <a:endParaRPr lang="es-ES" sz="2000" dirty="0"/>
              </a:p>
            </p:txBody>
          </p:sp>
        </mc:Choice>
        <mc:Fallback xmlns="">
          <p:sp>
            <p:nvSpPr>
              <p:cNvPr id="9" name="CuadroTexto 8"/>
              <p:cNvSpPr txBox="1">
                <a:spLocks noRot="1" noChangeAspect="1" noMove="1" noResize="1" noEditPoints="1" noAdjustHandles="1" noChangeArrowheads="1" noChangeShapeType="1" noTextEdit="1"/>
              </p:cNvSpPr>
              <p:nvPr/>
            </p:nvSpPr>
            <p:spPr>
              <a:xfrm>
                <a:off x="6122194" y="1714500"/>
                <a:ext cx="1581587" cy="307777"/>
              </a:xfrm>
              <a:prstGeom prst="rect">
                <a:avLst/>
              </a:prstGeom>
              <a:blipFill rotWithShape="0">
                <a:blip r:embed="rId5"/>
                <a:stretch>
                  <a:fillRect l="-1538" r="-3077"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6160294" y="3881438"/>
                <a:ext cx="158158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2000" i="1" smtClean="0">
                              <a:latin typeface="Cambria Math" panose="02040503050406030204" pitchFamily="18" charset="0"/>
                            </a:rPr>
                          </m:ctrlPr>
                        </m:accPr>
                        <m:e>
                          <m:r>
                            <a:rPr lang="es-ES" sz="2000" b="0" i="1" smtClean="0">
                              <a:latin typeface="Cambria Math" panose="02040503050406030204" pitchFamily="18" charset="0"/>
                            </a:rPr>
                            <m:t>𝑥</m:t>
                          </m:r>
                        </m:e>
                      </m:acc>
                      <m:r>
                        <a:rPr lang="es-ES" sz="2000" b="0" i="1" smtClean="0">
                          <a:latin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𝑀𝑒</m:t>
                      </m:r>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𝑀𝑜</m:t>
                      </m:r>
                    </m:oMath>
                  </m:oMathPara>
                </a14:m>
                <a:endParaRPr lang="es-ES" sz="2000"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6160294" y="3881438"/>
                <a:ext cx="1581587" cy="307777"/>
              </a:xfrm>
              <a:prstGeom prst="rect">
                <a:avLst/>
              </a:prstGeom>
              <a:blipFill rotWithShape="0">
                <a:blip r:embed="rId6"/>
                <a:stretch>
                  <a:fillRect l="-1931" r="-3089" b="-6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5960270" y="5667375"/>
                <a:ext cx="158158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2000" i="1" smtClean="0">
                              <a:latin typeface="Cambria Math" panose="02040503050406030204" pitchFamily="18" charset="0"/>
                            </a:rPr>
                          </m:ctrlPr>
                        </m:accPr>
                        <m:e>
                          <m:r>
                            <a:rPr lang="es-ES" sz="2000" b="0" i="1" smtClean="0">
                              <a:latin typeface="Cambria Math" panose="02040503050406030204" pitchFamily="18" charset="0"/>
                            </a:rPr>
                            <m:t>𝑥</m:t>
                          </m:r>
                        </m:e>
                      </m:acc>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𝑀𝑒</m:t>
                      </m:r>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𝑀𝑜</m:t>
                      </m:r>
                    </m:oMath>
                  </m:oMathPara>
                </a14:m>
                <a:endParaRPr lang="es-ES" sz="2000"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5960270" y="5667375"/>
                <a:ext cx="1581587" cy="307777"/>
              </a:xfrm>
              <a:prstGeom prst="rect">
                <a:avLst/>
              </a:prstGeom>
              <a:blipFill rotWithShape="0">
                <a:blip r:embed="rId7"/>
                <a:stretch>
                  <a:fillRect l="-1931" r="-3089" b="-14000"/>
                </a:stretch>
              </a:blipFill>
            </p:spPr>
            <p:txBody>
              <a:bodyPr/>
              <a:lstStyle/>
              <a:p>
                <a:r>
                  <a:rPr lang="en-US">
                    <a:noFill/>
                  </a:rPr>
                  <a:t> </a:t>
                </a:r>
              </a:p>
            </p:txBody>
          </p:sp>
        </mc:Fallback>
      </mc:AlternateContent>
      <p:sp>
        <p:nvSpPr>
          <p:cNvPr id="14" name="CuadroTexto 13"/>
          <p:cNvSpPr txBox="1"/>
          <p:nvPr/>
        </p:nvSpPr>
        <p:spPr>
          <a:xfrm>
            <a:off x="3271838" y="2514601"/>
            <a:ext cx="7429500" cy="923330"/>
          </a:xfrm>
          <a:prstGeom prst="rect">
            <a:avLst/>
          </a:prstGeom>
          <a:noFill/>
        </p:spPr>
        <p:txBody>
          <a:bodyPr wrap="square" rtlCol="0">
            <a:spAutoFit/>
          </a:bodyPr>
          <a:lstStyle/>
          <a:p>
            <a:pPr algn="just"/>
            <a:r>
              <a:rPr lang="es-ES" dirty="0"/>
              <a:t>En una distribución simétrica, la moda, la mediana y la media aritmética coinciden, es decir, valen lo mismo. En este caso, cualquiera de esas medidas resulta igualmente adecuada para caracterizar los datos.</a:t>
            </a:r>
          </a:p>
        </p:txBody>
      </p:sp>
      <p:sp>
        <p:nvSpPr>
          <p:cNvPr id="15" name="CuadroTexto 14"/>
          <p:cNvSpPr txBox="1"/>
          <p:nvPr/>
        </p:nvSpPr>
        <p:spPr>
          <a:xfrm>
            <a:off x="3343275" y="4929188"/>
            <a:ext cx="7800975" cy="646331"/>
          </a:xfrm>
          <a:prstGeom prst="rect">
            <a:avLst/>
          </a:prstGeom>
          <a:noFill/>
        </p:spPr>
        <p:txBody>
          <a:bodyPr wrap="square" rtlCol="0">
            <a:spAutoFit/>
          </a:bodyPr>
          <a:lstStyle/>
          <a:p>
            <a:r>
              <a:rPr lang="es-ES" dirty="0"/>
              <a:t>Asimetría Positiva. Cola más larga hacia la derecha. La distribución tiene valores extremos grandes.</a:t>
            </a:r>
          </a:p>
        </p:txBody>
      </p:sp>
      <p:sp>
        <p:nvSpPr>
          <p:cNvPr id="16" name="CuadroTexto 15"/>
          <p:cNvSpPr txBox="1"/>
          <p:nvPr/>
        </p:nvSpPr>
        <p:spPr>
          <a:xfrm>
            <a:off x="3257550" y="771525"/>
            <a:ext cx="7900988" cy="646331"/>
          </a:xfrm>
          <a:prstGeom prst="rect">
            <a:avLst/>
          </a:prstGeom>
          <a:noFill/>
        </p:spPr>
        <p:txBody>
          <a:bodyPr wrap="square" rtlCol="0">
            <a:spAutoFit/>
          </a:bodyPr>
          <a:lstStyle/>
          <a:p>
            <a:r>
              <a:rPr lang="es-ES" dirty="0"/>
              <a:t>Asimetría Negativa. Cola más larga hacia la izquierda. La distribución tiene valores extremos pequeños.</a:t>
            </a:r>
          </a:p>
        </p:txBody>
      </p:sp>
    </p:spTree>
    <p:extLst>
      <p:ext uri="{BB962C8B-B14F-4D97-AF65-F5344CB8AC3E}">
        <p14:creationId xmlns:p14="http://schemas.microsoft.com/office/powerpoint/2010/main" val="882882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658858" y="2629517"/>
            <a:ext cx="1902862" cy="369332"/>
          </a:xfrm>
          <a:prstGeom prst="rect">
            <a:avLst/>
          </a:prstGeom>
        </p:spPr>
        <p:txBody>
          <a:bodyPr wrap="square">
            <a:spAutoFit/>
          </a:bodyPr>
          <a:lstStyle/>
          <a:p>
            <a:pPr algn="just"/>
            <a:r>
              <a:rPr lang="es-ES" b="1" dirty="0">
                <a:effectLst>
                  <a:outerShdw blurRad="38100" dist="38100" dir="2700000" algn="tl">
                    <a:srgbClr val="000000">
                      <a:alpha val="43137"/>
                    </a:srgbClr>
                  </a:outerShdw>
                </a:effectLst>
                <a:latin typeface="Arial" panose="020B0604020202020204" pitchFamily="34" charset="0"/>
              </a:rPr>
              <a:t>Percentiles</a:t>
            </a:r>
            <a:endParaRPr lang="es-ES" dirty="0">
              <a:effectLst>
                <a:outerShdw blurRad="38100" dist="38100" dir="2700000" algn="tl">
                  <a:srgbClr val="000000">
                    <a:alpha val="43137"/>
                  </a:srgbClr>
                </a:outerShdw>
              </a:effectLst>
              <a:latin typeface="Arial" panose="020B0604020202020204" pitchFamily="34" charset="0"/>
            </a:endParaRPr>
          </a:p>
        </p:txBody>
      </p:sp>
      <p:sp>
        <p:nvSpPr>
          <p:cNvPr id="5" name="Rectángulo 4"/>
          <p:cNvSpPr/>
          <p:nvPr/>
        </p:nvSpPr>
        <p:spPr>
          <a:xfrm>
            <a:off x="823104" y="716165"/>
            <a:ext cx="2095445" cy="400110"/>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sz="20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Segoe UI Black" panose="020B0A02040204020203" pitchFamily="34" charset="0"/>
                <a:cs typeface="Segoe UI Black" panose="020B0A02040204020203" pitchFamily="34" charset="0"/>
              </a:rPr>
              <a:t>Los Cuantilos</a:t>
            </a:r>
            <a:endParaRPr lang="es-ES" sz="20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Segoe UI Black" panose="020B0A02040204020203" pitchFamily="34" charset="0"/>
              <a:cs typeface="Segoe UI Black" panose="020B0A02040204020203" pitchFamily="34" charset="0"/>
            </a:endParaRPr>
          </a:p>
        </p:txBody>
      </p:sp>
      <p:sp>
        <p:nvSpPr>
          <p:cNvPr id="2" name="Rectángulo 1"/>
          <p:cNvSpPr/>
          <p:nvPr/>
        </p:nvSpPr>
        <p:spPr>
          <a:xfrm>
            <a:off x="3048000" y="3105835"/>
            <a:ext cx="6096000" cy="369332"/>
          </a:xfrm>
          <a:prstGeom prst="rect">
            <a:avLst/>
          </a:prstGeom>
        </p:spPr>
        <p:txBody>
          <a:bodyPr>
            <a:spAutoFit/>
          </a:bodyPr>
          <a:lstStyle/>
          <a:p>
            <a:endParaRPr lang="es-ES" dirty="0"/>
          </a:p>
        </p:txBody>
      </p:sp>
      <p:pic>
        <p:nvPicPr>
          <p:cNvPr id="3" name="Picture 2">
            <a:extLst>
              <a:ext uri="{FF2B5EF4-FFF2-40B4-BE49-F238E27FC236}">
                <a16:creationId xmlns:a16="http://schemas.microsoft.com/office/drawing/2014/main" id="{BE5896FB-02A7-49D9-A9D9-1A02133C9BB6}"/>
              </a:ext>
            </a:extLst>
          </p:cNvPr>
          <p:cNvPicPr>
            <a:picLocks noChangeAspect="1"/>
          </p:cNvPicPr>
          <p:nvPr/>
        </p:nvPicPr>
        <p:blipFill>
          <a:blip r:embed="rId2"/>
          <a:stretch>
            <a:fillRect/>
          </a:stretch>
        </p:blipFill>
        <p:spPr>
          <a:xfrm>
            <a:off x="2630280" y="2819222"/>
            <a:ext cx="2067555" cy="1490695"/>
          </a:xfrm>
          <a:prstGeom prst="rect">
            <a:avLst/>
          </a:prstGeom>
        </p:spPr>
      </p:pic>
      <p:sp>
        <p:nvSpPr>
          <p:cNvPr id="6" name="Rectangle 5">
            <a:extLst>
              <a:ext uri="{FF2B5EF4-FFF2-40B4-BE49-F238E27FC236}">
                <a16:creationId xmlns:a16="http://schemas.microsoft.com/office/drawing/2014/main" id="{63B9C14F-688F-4D43-9FA8-7C294F0A1276}"/>
              </a:ext>
            </a:extLst>
          </p:cNvPr>
          <p:cNvSpPr/>
          <p:nvPr/>
        </p:nvSpPr>
        <p:spPr>
          <a:xfrm>
            <a:off x="816528" y="1328887"/>
            <a:ext cx="10802224" cy="877613"/>
          </a:xfrm>
          <a:prstGeom prst="rect">
            <a:avLst/>
          </a:prstGeom>
        </p:spPr>
        <p:txBody>
          <a:bodyPr wrap="square">
            <a:spAutoFit/>
          </a:bodyPr>
          <a:lstStyle/>
          <a:p>
            <a:pPr>
              <a:lnSpc>
                <a:spcPct val="150000"/>
              </a:lnSpc>
            </a:pPr>
            <a:r>
              <a:rPr lang="es-ES" dirty="0">
                <a:latin typeface="verdana,geneva"/>
              </a:rPr>
              <a:t>Un Cuantil se define como una puntuación que deja por bajo una proporción (o porcentaje) conocida (</a:t>
            </a:r>
            <a:r>
              <a:rPr lang="es-ES" b="1" dirty="0">
                <a:latin typeface="verdana,geneva"/>
              </a:rPr>
              <a:t>m</a:t>
            </a:r>
            <a:r>
              <a:rPr lang="es-ES" dirty="0">
                <a:latin typeface="verdana,geneva"/>
              </a:rPr>
              <a:t>) de valores.</a:t>
            </a:r>
            <a:endParaRPr lang="es-ES" dirty="0"/>
          </a:p>
        </p:txBody>
      </p:sp>
      <p:sp>
        <p:nvSpPr>
          <p:cNvPr id="7" name="Rectangle 6">
            <a:extLst>
              <a:ext uri="{FF2B5EF4-FFF2-40B4-BE49-F238E27FC236}">
                <a16:creationId xmlns:a16="http://schemas.microsoft.com/office/drawing/2014/main" id="{C317D31E-3271-4EF0-89EF-EA98A7063B1B}"/>
              </a:ext>
            </a:extLst>
          </p:cNvPr>
          <p:cNvSpPr/>
          <p:nvPr/>
        </p:nvSpPr>
        <p:spPr>
          <a:xfrm>
            <a:off x="816528" y="3053861"/>
            <a:ext cx="1691780" cy="369332"/>
          </a:xfrm>
          <a:prstGeom prst="rect">
            <a:avLst/>
          </a:prstGeom>
        </p:spPr>
        <p:txBody>
          <a:bodyPr wrap="square">
            <a:spAutoFit/>
          </a:bodyPr>
          <a:lstStyle/>
          <a:p>
            <a:pPr algn="just"/>
            <a:r>
              <a:rPr lang="es-ES" b="1" dirty="0">
                <a:effectLst>
                  <a:outerShdw blurRad="38100" dist="38100" dir="2700000" algn="tl">
                    <a:srgbClr val="000000">
                      <a:alpha val="43137"/>
                    </a:srgbClr>
                  </a:outerShdw>
                </a:effectLst>
                <a:latin typeface="Arial" panose="020B0604020202020204" pitchFamily="34" charset="0"/>
              </a:rPr>
              <a:t>Cuartiles</a:t>
            </a:r>
          </a:p>
        </p:txBody>
      </p:sp>
      <p:sp>
        <p:nvSpPr>
          <p:cNvPr id="8" name="Rectangle 7">
            <a:extLst>
              <a:ext uri="{FF2B5EF4-FFF2-40B4-BE49-F238E27FC236}">
                <a16:creationId xmlns:a16="http://schemas.microsoft.com/office/drawing/2014/main" id="{5580419B-BBA8-4CC1-8AC0-FA23FC59D6A0}"/>
              </a:ext>
            </a:extLst>
          </p:cNvPr>
          <p:cNvSpPr/>
          <p:nvPr/>
        </p:nvSpPr>
        <p:spPr>
          <a:xfrm>
            <a:off x="910263" y="5014412"/>
            <a:ext cx="992579" cy="369332"/>
          </a:xfrm>
          <a:prstGeom prst="rect">
            <a:avLst/>
          </a:prstGeom>
        </p:spPr>
        <p:txBody>
          <a:bodyPr wrap="none">
            <a:spAutoFit/>
          </a:bodyPr>
          <a:lstStyle/>
          <a:p>
            <a:pPr algn="just"/>
            <a:r>
              <a:rPr lang="es-ES" b="1" dirty="0">
                <a:effectLst>
                  <a:outerShdw blurRad="38100" dist="38100" dir="2700000" algn="tl">
                    <a:srgbClr val="000000">
                      <a:alpha val="43137"/>
                    </a:srgbClr>
                  </a:outerShdw>
                </a:effectLst>
                <a:latin typeface="Arial" panose="020B0604020202020204" pitchFamily="34" charset="0"/>
              </a:rPr>
              <a:t>Deciles</a:t>
            </a:r>
          </a:p>
        </p:txBody>
      </p:sp>
      <p:pic>
        <p:nvPicPr>
          <p:cNvPr id="9" name="Picture 8">
            <a:extLst>
              <a:ext uri="{FF2B5EF4-FFF2-40B4-BE49-F238E27FC236}">
                <a16:creationId xmlns:a16="http://schemas.microsoft.com/office/drawing/2014/main" id="{8BA1A2FB-7499-4BB9-A6D8-103212C1D957}"/>
              </a:ext>
            </a:extLst>
          </p:cNvPr>
          <p:cNvPicPr>
            <a:picLocks noChangeAspect="1"/>
          </p:cNvPicPr>
          <p:nvPr/>
        </p:nvPicPr>
        <p:blipFill>
          <a:blip r:embed="rId3"/>
          <a:stretch>
            <a:fillRect/>
          </a:stretch>
        </p:blipFill>
        <p:spPr>
          <a:xfrm>
            <a:off x="2475193" y="4783765"/>
            <a:ext cx="3237928" cy="1490695"/>
          </a:xfrm>
          <a:prstGeom prst="rect">
            <a:avLst/>
          </a:prstGeom>
        </p:spPr>
      </p:pic>
      <p:pic>
        <p:nvPicPr>
          <p:cNvPr id="10" name="Picture 9">
            <a:extLst>
              <a:ext uri="{FF2B5EF4-FFF2-40B4-BE49-F238E27FC236}">
                <a16:creationId xmlns:a16="http://schemas.microsoft.com/office/drawing/2014/main" id="{5B2CE4C7-2CEE-433A-926C-42361F1366A5}"/>
              </a:ext>
            </a:extLst>
          </p:cNvPr>
          <p:cNvPicPr>
            <a:picLocks noChangeAspect="1"/>
          </p:cNvPicPr>
          <p:nvPr/>
        </p:nvPicPr>
        <p:blipFill>
          <a:blip r:embed="rId4"/>
          <a:stretch>
            <a:fillRect/>
          </a:stretch>
        </p:blipFill>
        <p:spPr>
          <a:xfrm>
            <a:off x="6761548" y="3294336"/>
            <a:ext cx="3372334" cy="1856276"/>
          </a:xfrm>
          <a:prstGeom prst="rect">
            <a:avLst/>
          </a:prstGeom>
        </p:spPr>
      </p:pic>
    </p:spTree>
    <p:extLst>
      <p:ext uri="{BB962C8B-B14F-4D97-AF65-F5344CB8AC3E}">
        <p14:creationId xmlns:p14="http://schemas.microsoft.com/office/powerpoint/2010/main" val="3878658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253067" y="796563"/>
            <a:ext cx="1780552" cy="400110"/>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sz="20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Segoe UI Black" panose="020B0A02040204020203" pitchFamily="34" charset="0"/>
                <a:cs typeface="Segoe UI Black" panose="020B0A02040204020203" pitchFamily="34" charset="0"/>
              </a:rPr>
              <a:t>Percentiles</a:t>
            </a:r>
            <a:endParaRPr lang="es-ES" sz="20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Segoe UI Black" panose="020B0A02040204020203" pitchFamily="34" charset="0"/>
              <a:cs typeface="Segoe UI Black" panose="020B0A02040204020203" pitchFamily="34" charset="0"/>
            </a:endParaRPr>
          </a:p>
        </p:txBody>
      </p:sp>
      <p:pic>
        <p:nvPicPr>
          <p:cNvPr id="6" name="Imagen 5"/>
          <p:cNvPicPr>
            <a:picLocks noChangeAspect="1"/>
          </p:cNvPicPr>
          <p:nvPr/>
        </p:nvPicPr>
        <p:blipFill>
          <a:blip r:embed="rId2"/>
          <a:stretch>
            <a:fillRect/>
          </a:stretch>
        </p:blipFill>
        <p:spPr>
          <a:xfrm>
            <a:off x="8289237" y="188344"/>
            <a:ext cx="2852896" cy="1528021"/>
          </a:xfrm>
          <a:prstGeom prst="rect">
            <a:avLst/>
          </a:prstGeom>
        </p:spPr>
      </p:pic>
      <mc:AlternateContent xmlns:mc="http://schemas.openxmlformats.org/markup-compatibility/2006" xmlns:a14="http://schemas.microsoft.com/office/drawing/2010/main">
        <mc:Choice Requires="a14">
          <p:sp>
            <p:nvSpPr>
              <p:cNvPr id="4" name="CuadroTexto 3"/>
              <p:cNvSpPr txBox="1"/>
              <p:nvPr/>
            </p:nvSpPr>
            <p:spPr>
              <a:xfrm>
                <a:off x="4075288" y="3056912"/>
                <a:ext cx="1854931" cy="4557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000" i="1" smtClean="0">
                              <a:latin typeface="Cambria Math" panose="02040503050406030204" pitchFamily="18" charset="0"/>
                            </a:rPr>
                          </m:ctrlPr>
                        </m:sSubPr>
                        <m:e>
                          <m:r>
                            <a:rPr lang="es-ES" sz="2000" b="0" i="1" smtClean="0">
                              <a:latin typeface="Cambria Math" panose="02040503050406030204" pitchFamily="18" charset="0"/>
                            </a:rPr>
                            <m:t>𝑃</m:t>
                          </m:r>
                        </m:e>
                        <m:sub>
                          <m:r>
                            <a:rPr lang="es-ES" sz="2000" b="0" i="1" smtClean="0">
                              <a:latin typeface="Cambria Math" panose="02040503050406030204" pitchFamily="18" charset="0"/>
                            </a:rPr>
                            <m:t>𝑚</m:t>
                          </m:r>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𝑋</m:t>
                          </m:r>
                        </m:e>
                        <m:sub>
                          <m:d>
                            <m:dPr>
                              <m:begChr m:val="["/>
                              <m:endChr m:val="]"/>
                              <m:ctrlPr>
                                <a:rPr lang="es-ES" sz="2000" b="0" i="1" smtClean="0">
                                  <a:latin typeface="Cambria Math" panose="02040503050406030204" pitchFamily="18" charset="0"/>
                                </a:rPr>
                              </m:ctrlPr>
                            </m:dPr>
                            <m:e>
                              <m:f>
                                <m:fPr>
                                  <m:ctrlPr>
                                    <a:rPr lang="es-ES" sz="2000" b="0" i="1" smtClean="0">
                                      <a:latin typeface="Cambria Math" panose="02040503050406030204" pitchFamily="18" charset="0"/>
                                    </a:rPr>
                                  </m:ctrlPr>
                                </m:fPr>
                                <m:num>
                                  <m:r>
                                    <a:rPr lang="es-ES" sz="2000" b="0" i="1" smtClean="0">
                                      <a:latin typeface="Cambria Math" panose="02040503050406030204" pitchFamily="18" charset="0"/>
                                    </a:rPr>
                                    <m:t>𝑚</m:t>
                                  </m:r>
                                </m:num>
                                <m:den>
                                  <m:r>
                                    <a:rPr lang="es-ES" sz="2000" b="0" i="1" smtClean="0">
                                      <a:latin typeface="Cambria Math" panose="02040503050406030204" pitchFamily="18" charset="0"/>
                                    </a:rPr>
                                    <m:t>100</m:t>
                                  </m:r>
                                </m:den>
                              </m:f>
                              <m:d>
                                <m:dPr>
                                  <m:ctrlPr>
                                    <a:rPr lang="es-ES" sz="2000" b="0" i="1" smtClean="0">
                                      <a:latin typeface="Cambria Math" panose="02040503050406030204" pitchFamily="18" charset="0"/>
                                    </a:rPr>
                                  </m:ctrlPr>
                                </m:dPr>
                                <m:e>
                                  <m:r>
                                    <a:rPr lang="es-ES" sz="2000" b="0" i="1" smtClean="0">
                                      <a:latin typeface="Cambria Math" panose="02040503050406030204" pitchFamily="18" charset="0"/>
                                    </a:rPr>
                                    <m:t>𝑛</m:t>
                                  </m:r>
                                  <m:r>
                                    <a:rPr lang="es-ES" sz="2000" b="0" i="1" smtClean="0">
                                      <a:latin typeface="Cambria Math" panose="02040503050406030204" pitchFamily="18" charset="0"/>
                                    </a:rPr>
                                    <m:t>+1</m:t>
                                  </m:r>
                                </m:e>
                              </m:d>
                            </m:e>
                          </m:d>
                        </m:sub>
                      </m:sSub>
                    </m:oMath>
                  </m:oMathPara>
                </a14:m>
                <a:endParaRPr lang="es-ES" sz="2000" dirty="0"/>
              </a:p>
            </p:txBody>
          </p:sp>
        </mc:Choice>
        <mc:Fallback xmlns="">
          <p:sp>
            <p:nvSpPr>
              <p:cNvPr id="4" name="CuadroTexto 3"/>
              <p:cNvSpPr txBox="1">
                <a:spLocks noRot="1" noChangeAspect="1" noMove="1" noResize="1" noEditPoints="1" noAdjustHandles="1" noChangeArrowheads="1" noChangeShapeType="1" noTextEdit="1"/>
              </p:cNvSpPr>
              <p:nvPr/>
            </p:nvSpPr>
            <p:spPr>
              <a:xfrm>
                <a:off x="4075288" y="3056912"/>
                <a:ext cx="1854931" cy="455702"/>
              </a:xfrm>
              <a:prstGeom prst="rect">
                <a:avLst/>
              </a:prstGeom>
              <a:blipFill rotWithShape="0">
                <a:blip r:embed="rId3"/>
                <a:stretch>
                  <a:fillRect l="-2961" b="-12000"/>
                </a:stretch>
              </a:blipFill>
            </p:spPr>
            <p:txBody>
              <a:bodyPr/>
              <a:lstStyle/>
              <a:p>
                <a:r>
                  <a:rPr lang="en-US">
                    <a:noFill/>
                  </a:rPr>
                  <a:t> </a:t>
                </a:r>
              </a:p>
            </p:txBody>
          </p:sp>
        </mc:Fallback>
      </mc:AlternateContent>
      <p:sp>
        <p:nvSpPr>
          <p:cNvPr id="5" name="Rectángulo 4"/>
          <p:cNvSpPr/>
          <p:nvPr/>
        </p:nvSpPr>
        <p:spPr>
          <a:xfrm>
            <a:off x="1253067" y="1603572"/>
            <a:ext cx="9911645" cy="830997"/>
          </a:xfrm>
          <a:prstGeom prst="rect">
            <a:avLst/>
          </a:prstGeom>
        </p:spPr>
        <p:txBody>
          <a:bodyPr wrap="square">
            <a:spAutoFit/>
          </a:bodyPr>
          <a:lstStyle/>
          <a:p>
            <a:pPr>
              <a:lnSpc>
                <a:spcPct val="150000"/>
              </a:lnSpc>
            </a:pPr>
            <a:r>
              <a:rPr lang="es-ES" sz="1600" dirty="0">
                <a:latin typeface="verdana,geneva"/>
              </a:rPr>
              <a:t>Percentil </a:t>
            </a:r>
            <a:r>
              <a:rPr lang="es-ES" sz="1600" b="1" dirty="0">
                <a:latin typeface="verdana,geneva"/>
              </a:rPr>
              <a:t>m</a:t>
            </a:r>
            <a:r>
              <a:rPr lang="es-ES" sz="1600" dirty="0">
                <a:latin typeface="verdana,geneva"/>
              </a:rPr>
              <a:t> es la puntuación que deja por bajo el </a:t>
            </a:r>
            <a:r>
              <a:rPr lang="es-ES" sz="1600" b="1" dirty="0">
                <a:latin typeface="verdana,geneva"/>
              </a:rPr>
              <a:t>m</a:t>
            </a:r>
            <a:r>
              <a:rPr lang="es-ES" sz="1600" dirty="0">
                <a:latin typeface="verdana,geneva"/>
              </a:rPr>
              <a:t> por ciento de las puntuaciones de una distribución. </a:t>
            </a:r>
            <a:r>
              <a:rPr lang="es-ES" sz="1600" dirty="0"/>
              <a:t>Los </a:t>
            </a:r>
            <a:r>
              <a:rPr lang="es-ES" sz="1600" b="1" dirty="0"/>
              <a:t>percentiles</a:t>
            </a:r>
            <a:r>
              <a:rPr lang="es-ES" sz="1600" dirty="0"/>
              <a:t> dan los valores correspondientes al 1%, al 2%... y al 99% de los datos</a:t>
            </a:r>
          </a:p>
        </p:txBody>
      </p:sp>
      <p:sp>
        <p:nvSpPr>
          <p:cNvPr id="11" name="CuadroTexto 10"/>
          <p:cNvSpPr txBox="1"/>
          <p:nvPr/>
        </p:nvSpPr>
        <p:spPr>
          <a:xfrm>
            <a:off x="1253067" y="3958383"/>
            <a:ext cx="9990667" cy="880369"/>
          </a:xfrm>
          <a:prstGeom prst="rect">
            <a:avLst/>
          </a:prstGeom>
          <a:noFill/>
        </p:spPr>
        <p:txBody>
          <a:bodyPr wrap="square" rtlCol="0">
            <a:spAutoFit/>
          </a:bodyPr>
          <a:lstStyle/>
          <a:p>
            <a:pPr>
              <a:lnSpc>
                <a:spcPct val="150000"/>
              </a:lnSpc>
            </a:pPr>
            <a:r>
              <a:rPr lang="es-ES" dirty="0"/>
              <a:t>Los datos siguientes corresponden a los tiempos de reacción de una muestra aleatoria de 33 personas, medidas en centésimas de segundo. </a:t>
            </a:r>
            <a:r>
              <a:rPr lang="es-ES" b="1" dirty="0"/>
              <a:t>Calcular e interpretar el percentil 55</a:t>
            </a:r>
            <a:r>
              <a:rPr lang="es-ES" dirty="0"/>
              <a:t>.</a:t>
            </a:r>
          </a:p>
        </p:txBody>
      </p:sp>
      <p:sp>
        <p:nvSpPr>
          <p:cNvPr id="12" name="CuadroTexto 11"/>
          <p:cNvSpPr txBox="1"/>
          <p:nvPr/>
        </p:nvSpPr>
        <p:spPr>
          <a:xfrm>
            <a:off x="1253067" y="5379156"/>
            <a:ext cx="10306755" cy="338554"/>
          </a:xfrm>
          <a:prstGeom prst="rect">
            <a:avLst/>
          </a:prstGeom>
          <a:noFill/>
        </p:spPr>
        <p:txBody>
          <a:bodyPr wrap="square" rtlCol="0">
            <a:spAutoFit/>
          </a:bodyPr>
          <a:lstStyle/>
          <a:p>
            <a:r>
              <a:rPr lang="es-ES" sz="1600" dirty="0"/>
              <a:t>55, 51, 60, 56, 64, 56, 63, 63, 61, 57, 62, 50, 49, 70, 72, 54, 48, 53, 58, 66, 68, 45, 74, 65, 58, 61, 62, 59, 64, 57, 63, 52, 67</a:t>
            </a:r>
          </a:p>
        </p:txBody>
      </p:sp>
    </p:spTree>
    <p:extLst>
      <p:ext uri="{BB962C8B-B14F-4D97-AF65-F5344CB8AC3E}">
        <p14:creationId xmlns:p14="http://schemas.microsoft.com/office/powerpoint/2010/main" val="3760730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34912" y="4734287"/>
            <a:ext cx="8963378" cy="369332"/>
          </a:xfrm>
          <a:prstGeom prst="rect">
            <a:avLst/>
          </a:prstGeom>
          <a:noFill/>
        </p:spPr>
        <p:txBody>
          <a:bodyPr wrap="square" rtlCol="0">
            <a:spAutoFit/>
          </a:bodyPr>
          <a:lstStyle/>
          <a:p>
            <a:r>
              <a:rPr lang="es-ES" b="1" i="1" dirty="0"/>
              <a:t>El 0.55 de los tiempos de reacción de las personas son inferiores 61 centésimas de segundo. </a:t>
            </a:r>
          </a:p>
        </p:txBody>
      </p:sp>
      <mc:AlternateContent xmlns:mc="http://schemas.openxmlformats.org/markup-compatibility/2006" xmlns:a14="http://schemas.microsoft.com/office/drawing/2010/main">
        <mc:Choice Requires="a14">
          <p:sp>
            <p:nvSpPr>
              <p:cNvPr id="3" name="CuadroTexto 15"/>
              <p:cNvSpPr txBox="1"/>
              <p:nvPr/>
            </p:nvSpPr>
            <p:spPr>
              <a:xfrm>
                <a:off x="1069621" y="3476319"/>
                <a:ext cx="3489481" cy="4811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000" i="1" smtClean="0">
                              <a:latin typeface="Cambria Math" panose="02040503050406030204" pitchFamily="18" charset="0"/>
                            </a:rPr>
                          </m:ctrlPr>
                        </m:sSubPr>
                        <m:e>
                          <m:r>
                            <a:rPr lang="es-ES" sz="2000" b="0" i="1" smtClean="0">
                              <a:latin typeface="Cambria Math" panose="02040503050406030204" pitchFamily="18" charset="0"/>
                            </a:rPr>
                            <m:t>𝑃</m:t>
                          </m:r>
                        </m:e>
                        <m:sub>
                          <m:r>
                            <a:rPr lang="es-ES" sz="2000" b="0" i="1" smtClean="0">
                              <a:latin typeface="Cambria Math" panose="02040503050406030204" pitchFamily="18" charset="0"/>
                            </a:rPr>
                            <m:t>55</m:t>
                          </m:r>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𝑋</m:t>
                          </m:r>
                        </m:e>
                        <m:sub>
                          <m:d>
                            <m:dPr>
                              <m:begChr m:val="["/>
                              <m:endChr m:val="]"/>
                              <m:ctrlPr>
                                <a:rPr lang="es-ES" sz="2000" b="0" i="1" smtClean="0">
                                  <a:latin typeface="Cambria Math" panose="02040503050406030204" pitchFamily="18" charset="0"/>
                                </a:rPr>
                              </m:ctrlPr>
                            </m:dPr>
                            <m:e>
                              <m:f>
                                <m:fPr>
                                  <m:ctrlPr>
                                    <a:rPr lang="es-ES" sz="2000" b="0" i="1" smtClean="0">
                                      <a:latin typeface="Cambria Math" panose="02040503050406030204" pitchFamily="18" charset="0"/>
                                    </a:rPr>
                                  </m:ctrlPr>
                                </m:fPr>
                                <m:num>
                                  <m:r>
                                    <a:rPr lang="es-ES" sz="2000" b="0" i="1" smtClean="0">
                                      <a:latin typeface="Cambria Math" panose="02040503050406030204" pitchFamily="18" charset="0"/>
                                    </a:rPr>
                                    <m:t>55</m:t>
                                  </m:r>
                                </m:num>
                                <m:den>
                                  <m:r>
                                    <a:rPr lang="es-ES" sz="2000" b="0" i="1" smtClean="0">
                                      <a:latin typeface="Cambria Math" panose="02040503050406030204" pitchFamily="18" charset="0"/>
                                    </a:rPr>
                                    <m:t>100</m:t>
                                  </m:r>
                                </m:den>
                              </m:f>
                              <m:d>
                                <m:dPr>
                                  <m:ctrlPr>
                                    <a:rPr lang="es-ES" sz="2000" b="0" i="1" smtClean="0">
                                      <a:latin typeface="Cambria Math" panose="02040503050406030204" pitchFamily="18" charset="0"/>
                                    </a:rPr>
                                  </m:ctrlPr>
                                </m:dPr>
                                <m:e>
                                  <m:r>
                                    <a:rPr lang="es-ES" sz="2000" b="0" i="1" smtClean="0">
                                      <a:latin typeface="Cambria Math" panose="02040503050406030204" pitchFamily="18" charset="0"/>
                                    </a:rPr>
                                    <m:t>33+1</m:t>
                                  </m:r>
                                </m:e>
                              </m:d>
                            </m:e>
                          </m:d>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𝑋</m:t>
                          </m:r>
                        </m:e>
                        <m:sub>
                          <m:r>
                            <a:rPr lang="es-ES" sz="2000" b="0" i="1" smtClean="0">
                              <a:latin typeface="Cambria Math" panose="02040503050406030204" pitchFamily="18" charset="0"/>
                            </a:rPr>
                            <m:t>18.7</m:t>
                          </m:r>
                        </m:sub>
                      </m:sSub>
                      <m:r>
                        <a:rPr lang="es-ES" sz="2000" b="0" i="1" smtClean="0">
                          <a:latin typeface="Cambria Math" panose="02040503050406030204" pitchFamily="18" charset="0"/>
                        </a:rPr>
                        <m:t>=61</m:t>
                      </m:r>
                    </m:oMath>
                  </m:oMathPara>
                </a14:m>
                <a:endParaRPr lang="es-ES" sz="2000" dirty="0"/>
              </a:p>
            </p:txBody>
          </p:sp>
        </mc:Choice>
        <mc:Fallback xmlns="">
          <p:sp>
            <p:nvSpPr>
              <p:cNvPr id="3" name="CuadroTexto 15"/>
              <p:cNvSpPr txBox="1">
                <a:spLocks noRot="1" noChangeAspect="1" noMove="1" noResize="1" noEditPoints="1" noAdjustHandles="1" noChangeArrowheads="1" noChangeShapeType="1" noTextEdit="1"/>
              </p:cNvSpPr>
              <p:nvPr/>
            </p:nvSpPr>
            <p:spPr>
              <a:xfrm>
                <a:off x="1069621" y="3476319"/>
                <a:ext cx="3489481" cy="481157"/>
              </a:xfrm>
              <a:prstGeom prst="rect">
                <a:avLst/>
              </a:prstGeom>
              <a:blipFill rotWithShape="0">
                <a:blip r:embed="rId2"/>
                <a:stretch>
                  <a:fillRect l="-1222" r="-1222" b="-113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uadroTexto 17"/>
              <p:cNvSpPr txBox="1"/>
              <p:nvPr/>
            </p:nvSpPr>
            <p:spPr>
              <a:xfrm>
                <a:off x="6132688" y="3657714"/>
                <a:ext cx="810030" cy="276999"/>
              </a:xfrm>
              <a:prstGeom prst="rect">
                <a:avLst/>
              </a:prstGeom>
              <a:noFill/>
            </p:spPr>
            <p:txBody>
              <a:bodyPr wrap="none" lIns="0" tIns="0" rIns="0" bIns="0" rtlCol="0">
                <a:spAutoFit/>
              </a:bodyPr>
              <a:lstStyle/>
              <a:p>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𝑋</m:t>
                        </m:r>
                      </m:e>
                      <m:sub>
                        <m:r>
                          <a:rPr lang="es-ES" b="0" i="1" smtClean="0">
                            <a:latin typeface="Cambria Math" panose="02040503050406030204" pitchFamily="18" charset="0"/>
                          </a:rPr>
                          <m:t>18</m:t>
                        </m:r>
                      </m:sub>
                    </m:sSub>
                    <m:r>
                      <a:rPr lang="es-ES" b="0" i="1" smtClean="0">
                        <a:latin typeface="Cambria Math" panose="02040503050406030204" pitchFamily="18" charset="0"/>
                      </a:rPr>
                      <m:t>=</m:t>
                    </m:r>
                  </m:oMath>
                </a14:m>
                <a:r>
                  <a:rPr lang="es-ES" dirty="0"/>
                  <a:t>61</a:t>
                </a:r>
              </a:p>
            </p:txBody>
          </p:sp>
        </mc:Choice>
        <mc:Fallback xmlns="">
          <p:sp>
            <p:nvSpPr>
              <p:cNvPr id="4" name="CuadroTexto 17"/>
              <p:cNvSpPr txBox="1">
                <a:spLocks noRot="1" noChangeAspect="1" noMove="1" noResize="1" noEditPoints="1" noAdjustHandles="1" noChangeArrowheads="1" noChangeShapeType="1" noTextEdit="1"/>
              </p:cNvSpPr>
              <p:nvPr/>
            </p:nvSpPr>
            <p:spPr>
              <a:xfrm>
                <a:off x="6132688" y="3657714"/>
                <a:ext cx="810030" cy="276999"/>
              </a:xfrm>
              <a:prstGeom prst="rect">
                <a:avLst/>
              </a:prstGeom>
              <a:blipFill rotWithShape="0">
                <a:blip r:embed="rId3"/>
                <a:stretch>
                  <a:fillRect l="-9774" t="-28889" r="-17293" b="-5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uadroTexto 18"/>
              <p:cNvSpPr txBox="1"/>
              <p:nvPr/>
            </p:nvSpPr>
            <p:spPr>
              <a:xfrm>
                <a:off x="8113694" y="3632257"/>
                <a:ext cx="805220" cy="276999"/>
              </a:xfrm>
              <a:prstGeom prst="rect">
                <a:avLst/>
              </a:prstGeom>
              <a:noFill/>
            </p:spPr>
            <p:txBody>
              <a:bodyPr wrap="none" lIns="0" tIns="0" rIns="0" bIns="0" rtlCol="0">
                <a:spAutoFit/>
              </a:bodyPr>
              <a:lstStyle/>
              <a:p>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𝑋</m:t>
                        </m:r>
                      </m:e>
                      <m:sub>
                        <m:r>
                          <a:rPr lang="es-ES" b="0" i="1" smtClean="0">
                            <a:latin typeface="Cambria Math" panose="02040503050406030204" pitchFamily="18" charset="0"/>
                          </a:rPr>
                          <m:t>19</m:t>
                        </m:r>
                      </m:sub>
                    </m:sSub>
                    <m:r>
                      <a:rPr lang="es-ES" b="0" i="1" smtClean="0">
                        <a:latin typeface="Cambria Math" panose="02040503050406030204" pitchFamily="18" charset="0"/>
                      </a:rPr>
                      <m:t>=</m:t>
                    </m:r>
                  </m:oMath>
                </a14:m>
                <a:r>
                  <a:rPr lang="es-ES" dirty="0"/>
                  <a:t>61</a:t>
                </a:r>
              </a:p>
            </p:txBody>
          </p:sp>
        </mc:Choice>
        <mc:Fallback xmlns="">
          <p:sp>
            <p:nvSpPr>
              <p:cNvPr id="5" name="CuadroTexto 18"/>
              <p:cNvSpPr txBox="1">
                <a:spLocks noRot="1" noChangeAspect="1" noMove="1" noResize="1" noEditPoints="1" noAdjustHandles="1" noChangeArrowheads="1" noChangeShapeType="1" noTextEdit="1"/>
              </p:cNvSpPr>
              <p:nvPr/>
            </p:nvSpPr>
            <p:spPr>
              <a:xfrm>
                <a:off x="8113694" y="3632257"/>
                <a:ext cx="805220" cy="276999"/>
              </a:xfrm>
              <a:prstGeom prst="rect">
                <a:avLst/>
              </a:prstGeom>
              <a:blipFill rotWithShape="0">
                <a:blip r:embed="rId4"/>
                <a:stretch>
                  <a:fillRect l="-10606" t="-28889" r="-16667" b="-51111"/>
                </a:stretch>
              </a:blipFill>
            </p:spPr>
            <p:txBody>
              <a:bodyPr/>
              <a:lstStyle/>
              <a:p>
                <a:r>
                  <a:rPr lang="en-US">
                    <a:noFill/>
                  </a:rPr>
                  <a:t> </a:t>
                </a:r>
              </a:p>
            </p:txBody>
          </p:sp>
        </mc:Fallback>
      </mc:AlternateContent>
      <p:sp>
        <p:nvSpPr>
          <p:cNvPr id="6" name="CuadroTexto 13"/>
          <p:cNvSpPr txBox="1"/>
          <p:nvPr/>
        </p:nvSpPr>
        <p:spPr>
          <a:xfrm>
            <a:off x="1069621" y="2176288"/>
            <a:ext cx="10126134" cy="338554"/>
          </a:xfrm>
          <a:prstGeom prst="rect">
            <a:avLst/>
          </a:prstGeom>
          <a:noFill/>
        </p:spPr>
        <p:txBody>
          <a:bodyPr wrap="square" rtlCol="0">
            <a:spAutoFit/>
          </a:bodyPr>
          <a:lstStyle/>
          <a:p>
            <a:r>
              <a:rPr lang="es-ES" sz="1600" dirty="0"/>
              <a:t>45, 48, 49, 50, 51, 52, 53, 54, 55, 56, 56, 57, 57, 58, 58, 59, 60, 61, 61, 62, 62, 63, 63, 63, 64, 64, 65, 66, 67, 68, 70, 72, 74</a:t>
            </a:r>
          </a:p>
        </p:txBody>
      </p:sp>
      <p:sp>
        <p:nvSpPr>
          <p:cNvPr id="7" name="CuadroTexto 14"/>
          <p:cNvSpPr txBox="1"/>
          <p:nvPr/>
        </p:nvSpPr>
        <p:spPr>
          <a:xfrm>
            <a:off x="987778" y="947559"/>
            <a:ext cx="9223022" cy="369332"/>
          </a:xfrm>
          <a:prstGeom prst="rect">
            <a:avLst/>
          </a:prstGeom>
          <a:noFill/>
        </p:spPr>
        <p:txBody>
          <a:bodyPr wrap="square" rtlCol="0">
            <a:spAutoFit/>
          </a:bodyPr>
          <a:lstStyle/>
          <a:p>
            <a:r>
              <a:rPr lang="es-ES" b="1" dirty="0"/>
              <a:t>Primero paso, ordenamiento de los datos en forma ascendente (de menor a mayor)</a:t>
            </a:r>
          </a:p>
        </p:txBody>
      </p:sp>
    </p:spTree>
    <p:extLst>
      <p:ext uri="{BB962C8B-B14F-4D97-AF65-F5344CB8AC3E}">
        <p14:creationId xmlns:p14="http://schemas.microsoft.com/office/powerpoint/2010/main" val="124280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40177" y="959081"/>
            <a:ext cx="1225015" cy="400110"/>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sz="20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Segoe UI Black" panose="020B0A02040204020203" pitchFamily="34" charset="0"/>
                <a:cs typeface="Segoe UI Black" panose="020B0A02040204020203" pitchFamily="34" charset="0"/>
              </a:rPr>
              <a:t>Deciles</a:t>
            </a:r>
            <a:endParaRPr lang="es-ES" sz="20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Segoe UI Black" panose="020B0A02040204020203" pitchFamily="34" charset="0"/>
              <a:cs typeface="Segoe UI Black" panose="020B0A02040204020203" pitchFamily="34" charset="0"/>
            </a:endParaRPr>
          </a:p>
        </p:txBody>
      </p:sp>
      <p:sp>
        <p:nvSpPr>
          <p:cNvPr id="4" name="Rectángulo 3"/>
          <p:cNvSpPr/>
          <p:nvPr/>
        </p:nvSpPr>
        <p:spPr>
          <a:xfrm>
            <a:off x="1140177" y="1590437"/>
            <a:ext cx="9911645" cy="923330"/>
          </a:xfrm>
          <a:prstGeom prst="rect">
            <a:avLst/>
          </a:prstGeom>
        </p:spPr>
        <p:txBody>
          <a:bodyPr wrap="square">
            <a:spAutoFit/>
          </a:bodyPr>
          <a:lstStyle/>
          <a:p>
            <a:pPr>
              <a:lnSpc>
                <a:spcPct val="150000"/>
              </a:lnSpc>
            </a:pPr>
            <a:r>
              <a:rPr lang="es-ES" dirty="0"/>
              <a:t>Un </a:t>
            </a:r>
            <a:r>
              <a:rPr lang="es-ES" b="1" dirty="0"/>
              <a:t>decil</a:t>
            </a:r>
            <a:r>
              <a:rPr lang="es-ES" dirty="0"/>
              <a:t> es cada uno de los 9 valores que dividen un grupo de datos (clasificados con una relación de orden) en diez partes iguales, y de manera que cada parte representa un décimo de la población. </a:t>
            </a:r>
          </a:p>
        </p:txBody>
      </p:sp>
      <p:pic>
        <p:nvPicPr>
          <p:cNvPr id="16" name="Imagen 15"/>
          <p:cNvPicPr>
            <a:picLocks noChangeAspect="1"/>
          </p:cNvPicPr>
          <p:nvPr/>
        </p:nvPicPr>
        <p:blipFill>
          <a:blip r:embed="rId2"/>
          <a:stretch>
            <a:fillRect/>
          </a:stretch>
        </p:blipFill>
        <p:spPr>
          <a:xfrm>
            <a:off x="2842862" y="2823201"/>
            <a:ext cx="5553075" cy="895350"/>
          </a:xfrm>
          <a:prstGeom prst="rect">
            <a:avLst/>
          </a:prstGeom>
        </p:spPr>
      </p:pic>
      <p:sp>
        <p:nvSpPr>
          <p:cNvPr id="3" name="Rectangle 2"/>
          <p:cNvSpPr/>
          <p:nvPr/>
        </p:nvSpPr>
        <p:spPr>
          <a:xfrm>
            <a:off x="1142535" y="3873268"/>
            <a:ext cx="9787931" cy="507831"/>
          </a:xfrm>
          <a:prstGeom prst="rect">
            <a:avLst/>
          </a:prstGeom>
        </p:spPr>
        <p:txBody>
          <a:bodyPr wrap="square">
            <a:spAutoFit/>
          </a:bodyPr>
          <a:lstStyle/>
          <a:p>
            <a:pPr>
              <a:lnSpc>
                <a:spcPct val="150000"/>
              </a:lnSpc>
            </a:pPr>
            <a:r>
              <a:rPr lang="es-ES" dirty="0"/>
              <a:t>Los </a:t>
            </a:r>
            <a:r>
              <a:rPr lang="es-ES" b="1" dirty="0" err="1"/>
              <a:t>deciles</a:t>
            </a:r>
            <a:r>
              <a:rPr lang="es-ES" dirty="0"/>
              <a:t> dan los valores correspondientes al 10%, al 20%... y al 90% de los datos</a:t>
            </a:r>
          </a:p>
        </p:txBody>
      </p:sp>
      <p:pic>
        <p:nvPicPr>
          <p:cNvPr id="12" name="Picture 11"/>
          <p:cNvPicPr>
            <a:picLocks noChangeAspect="1"/>
          </p:cNvPicPr>
          <p:nvPr/>
        </p:nvPicPr>
        <p:blipFill>
          <a:blip r:embed="rId3"/>
          <a:stretch>
            <a:fillRect/>
          </a:stretch>
        </p:blipFill>
        <p:spPr>
          <a:xfrm>
            <a:off x="2954337" y="4690533"/>
            <a:ext cx="5724525" cy="1981200"/>
          </a:xfrm>
          <a:prstGeom prst="rect">
            <a:avLst/>
          </a:prstGeom>
        </p:spPr>
      </p:pic>
    </p:spTree>
    <p:extLst>
      <p:ext uri="{BB962C8B-B14F-4D97-AF65-F5344CB8AC3E}">
        <p14:creationId xmlns:p14="http://schemas.microsoft.com/office/powerpoint/2010/main" val="4227982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4"/>
          <p:cNvSpPr txBox="1"/>
          <p:nvPr/>
        </p:nvSpPr>
        <p:spPr>
          <a:xfrm>
            <a:off x="4549424" y="5858259"/>
            <a:ext cx="5904087" cy="369332"/>
          </a:xfrm>
          <a:prstGeom prst="rect">
            <a:avLst/>
          </a:prstGeom>
          <a:noFill/>
        </p:spPr>
        <p:txBody>
          <a:bodyPr wrap="square" rtlCol="0">
            <a:spAutoFit/>
          </a:bodyPr>
          <a:lstStyle/>
          <a:p>
            <a:r>
              <a:rPr lang="es-ES" b="1" i="1" dirty="0"/>
              <a:t>El 0.70 de las personas tienen una edad inferior a 30.5 años. </a:t>
            </a:r>
          </a:p>
        </p:txBody>
      </p:sp>
      <mc:AlternateContent xmlns:mc="http://schemas.openxmlformats.org/markup-compatibility/2006" xmlns:a14="http://schemas.microsoft.com/office/drawing/2010/main">
        <mc:Choice Requires="a14">
          <p:sp>
            <p:nvSpPr>
              <p:cNvPr id="3" name="CuadroTexto 16"/>
              <p:cNvSpPr txBox="1"/>
              <p:nvPr/>
            </p:nvSpPr>
            <p:spPr>
              <a:xfrm>
                <a:off x="1117600" y="5037668"/>
                <a:ext cx="2494845" cy="923330"/>
              </a:xfrm>
              <a:prstGeom prst="rect">
                <a:avLst/>
              </a:prstGeom>
              <a:noFill/>
            </p:spPr>
            <p:txBody>
              <a:bodyPr wrap="square" rtlCol="0">
                <a:spAutoFit/>
              </a:bodyPr>
              <a:lstStyle/>
              <a:p>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𝐷</m:t>
                        </m:r>
                      </m:e>
                      <m:sub>
                        <m:r>
                          <a:rPr lang="es-ES" b="0" i="1" smtClean="0">
                            <a:latin typeface="Cambria Math" panose="02040503050406030204" pitchFamily="18" charset="0"/>
                          </a:rPr>
                          <m:t>7</m:t>
                        </m:r>
                      </m:sub>
                    </m:sSub>
                    <m:r>
                      <a:rPr lang="es-ES" i="1">
                        <a:latin typeface="Cambria Math" panose="02040503050406030204" pitchFamily="18" charset="0"/>
                      </a:rPr>
                      <m:t>=</m:t>
                    </m:r>
                    <m:r>
                      <a:rPr lang="es-ES" b="0" i="0" smtClean="0">
                        <a:latin typeface="Cambria Math" panose="02040503050406030204" pitchFamily="18" charset="0"/>
                      </a:rPr>
                      <m:t>30</m:t>
                    </m:r>
                  </m:oMath>
                </a14:m>
                <a:r>
                  <a:rPr lang="es-ES" dirty="0"/>
                  <a:t>+0.5(31-30)</a:t>
                </a:r>
              </a:p>
              <a:p>
                <a:r>
                  <a:rPr lang="es-ES" dirty="0"/>
                  <a:t>      = 30+0.5(1)</a:t>
                </a:r>
              </a:p>
              <a:p>
                <a:r>
                  <a:rPr lang="es-ES" dirty="0"/>
                  <a:t>       = 30.5</a:t>
                </a:r>
              </a:p>
            </p:txBody>
          </p:sp>
        </mc:Choice>
        <mc:Fallback xmlns="">
          <p:sp>
            <p:nvSpPr>
              <p:cNvPr id="3" name="CuadroTexto 16"/>
              <p:cNvSpPr txBox="1">
                <a:spLocks noRot="1" noChangeAspect="1" noMove="1" noResize="1" noEditPoints="1" noAdjustHandles="1" noChangeArrowheads="1" noChangeShapeType="1" noTextEdit="1"/>
              </p:cNvSpPr>
              <p:nvPr/>
            </p:nvSpPr>
            <p:spPr>
              <a:xfrm>
                <a:off x="1117600" y="5037668"/>
                <a:ext cx="2494845" cy="923330"/>
              </a:xfrm>
              <a:prstGeom prst="rect">
                <a:avLst/>
              </a:prstGeom>
              <a:blipFill rotWithShape="0">
                <a:blip r:embed="rId2"/>
                <a:stretch>
                  <a:fillRect t="-3289"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uadroTexto 10"/>
              <p:cNvSpPr txBox="1"/>
              <p:nvPr/>
            </p:nvSpPr>
            <p:spPr>
              <a:xfrm>
                <a:off x="1117600" y="4070691"/>
                <a:ext cx="4358565" cy="4767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000" i="1" smtClean="0">
                              <a:latin typeface="Cambria Math" panose="02040503050406030204" pitchFamily="18" charset="0"/>
                            </a:rPr>
                          </m:ctrlPr>
                        </m:sSubPr>
                        <m:e>
                          <m:r>
                            <a:rPr lang="es-ES" sz="2000" b="0" i="1" smtClean="0">
                              <a:latin typeface="Cambria Math" panose="02040503050406030204" pitchFamily="18" charset="0"/>
                            </a:rPr>
                            <m:t>𝐷</m:t>
                          </m:r>
                        </m:e>
                        <m:sub>
                          <m:r>
                            <a:rPr lang="es-ES" sz="2000" b="0" i="1" smtClean="0">
                              <a:latin typeface="Cambria Math" panose="02040503050406030204" pitchFamily="18" charset="0"/>
                            </a:rPr>
                            <m:t>7</m:t>
                          </m:r>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𝑃</m:t>
                          </m:r>
                        </m:e>
                        <m:sub>
                          <m:r>
                            <a:rPr lang="es-ES" sz="2000" b="0" i="1" smtClean="0">
                              <a:latin typeface="Cambria Math" panose="02040503050406030204" pitchFamily="18" charset="0"/>
                            </a:rPr>
                            <m:t>70</m:t>
                          </m:r>
                        </m:sub>
                      </m:sSub>
                      <m:r>
                        <a:rPr lang="es-ES" sz="2000" b="0" i="1" smtClean="0">
                          <a:latin typeface="Cambria Math" panose="02040503050406030204" pitchFamily="18" charset="0"/>
                        </a:rPr>
                        <m:t> =</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𝑋</m:t>
                          </m:r>
                        </m:e>
                        <m:sub>
                          <m:d>
                            <m:dPr>
                              <m:begChr m:val="["/>
                              <m:endChr m:val="]"/>
                              <m:ctrlPr>
                                <a:rPr lang="es-ES" sz="2000" b="0" i="1" smtClean="0">
                                  <a:latin typeface="Cambria Math" panose="02040503050406030204" pitchFamily="18" charset="0"/>
                                </a:rPr>
                              </m:ctrlPr>
                            </m:dPr>
                            <m:e>
                              <m:f>
                                <m:fPr>
                                  <m:ctrlPr>
                                    <a:rPr lang="es-ES" sz="2000" b="0" i="1" smtClean="0">
                                      <a:latin typeface="Cambria Math" panose="02040503050406030204" pitchFamily="18" charset="0"/>
                                    </a:rPr>
                                  </m:ctrlPr>
                                </m:fPr>
                                <m:num>
                                  <m:r>
                                    <a:rPr lang="es-ES" sz="2000" b="0" i="1" smtClean="0">
                                      <a:latin typeface="Cambria Math" panose="02040503050406030204" pitchFamily="18" charset="0"/>
                                    </a:rPr>
                                    <m:t>70</m:t>
                                  </m:r>
                                </m:num>
                                <m:den>
                                  <m:r>
                                    <a:rPr lang="es-ES" sz="2000" b="0" i="1" smtClean="0">
                                      <a:latin typeface="Cambria Math" panose="02040503050406030204" pitchFamily="18" charset="0"/>
                                    </a:rPr>
                                    <m:t>100</m:t>
                                  </m:r>
                                </m:den>
                              </m:f>
                              <m:d>
                                <m:dPr>
                                  <m:ctrlPr>
                                    <a:rPr lang="es-ES" sz="2000" b="0" i="1" smtClean="0">
                                      <a:latin typeface="Cambria Math" panose="02040503050406030204" pitchFamily="18" charset="0"/>
                                    </a:rPr>
                                  </m:ctrlPr>
                                </m:dPr>
                                <m:e>
                                  <m:r>
                                    <a:rPr lang="es-ES" sz="2000" b="0" i="1" smtClean="0">
                                      <a:latin typeface="Cambria Math" panose="02040503050406030204" pitchFamily="18" charset="0"/>
                                    </a:rPr>
                                    <m:t>14+1</m:t>
                                  </m:r>
                                </m:e>
                              </m:d>
                            </m:e>
                          </m:d>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𝑋</m:t>
                          </m:r>
                        </m:e>
                        <m:sub>
                          <m:r>
                            <a:rPr lang="es-ES" sz="2000" b="0" i="1" smtClean="0">
                              <a:latin typeface="Cambria Math" panose="02040503050406030204" pitchFamily="18" charset="0"/>
                            </a:rPr>
                            <m:t>10.5</m:t>
                          </m:r>
                        </m:sub>
                      </m:sSub>
                      <m:r>
                        <a:rPr lang="es-ES" sz="2000" b="0" i="1" smtClean="0">
                          <a:latin typeface="Cambria Math" panose="02040503050406030204" pitchFamily="18" charset="0"/>
                        </a:rPr>
                        <m:t>=30.5</m:t>
                      </m:r>
                    </m:oMath>
                  </m:oMathPara>
                </a14:m>
                <a:endParaRPr lang="es-ES" sz="2000" dirty="0"/>
              </a:p>
            </p:txBody>
          </p:sp>
        </mc:Choice>
        <mc:Fallback xmlns="">
          <p:sp>
            <p:nvSpPr>
              <p:cNvPr id="4" name="CuadroTexto 10"/>
              <p:cNvSpPr txBox="1">
                <a:spLocks noRot="1" noChangeAspect="1" noMove="1" noResize="1" noEditPoints="1" noAdjustHandles="1" noChangeArrowheads="1" noChangeShapeType="1" noTextEdit="1"/>
              </p:cNvSpPr>
              <p:nvPr/>
            </p:nvSpPr>
            <p:spPr>
              <a:xfrm>
                <a:off x="1117600" y="4070691"/>
                <a:ext cx="4358565" cy="476734"/>
              </a:xfrm>
              <a:prstGeom prst="rect">
                <a:avLst/>
              </a:prstGeom>
              <a:blipFill rotWithShape="0">
                <a:blip r:embed="rId3"/>
                <a:stretch>
                  <a:fillRect l="-839" r="-979" b="-102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uadroTexto 12"/>
              <p:cNvSpPr txBox="1"/>
              <p:nvPr/>
            </p:nvSpPr>
            <p:spPr>
              <a:xfrm>
                <a:off x="6366470" y="4170559"/>
                <a:ext cx="810030" cy="276999"/>
              </a:xfrm>
              <a:prstGeom prst="rect">
                <a:avLst/>
              </a:prstGeom>
              <a:noFill/>
            </p:spPr>
            <p:txBody>
              <a:bodyPr wrap="none" lIns="0" tIns="0" rIns="0" bIns="0" rtlCol="0">
                <a:spAutoFit/>
              </a:bodyPr>
              <a:lstStyle/>
              <a:p>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𝑋</m:t>
                        </m:r>
                      </m:e>
                      <m:sub>
                        <m:r>
                          <a:rPr lang="es-ES" b="0" i="1" smtClean="0">
                            <a:latin typeface="Cambria Math" panose="02040503050406030204" pitchFamily="18" charset="0"/>
                          </a:rPr>
                          <m:t>10</m:t>
                        </m:r>
                      </m:sub>
                    </m:sSub>
                    <m:r>
                      <a:rPr lang="es-ES" b="0" i="1" smtClean="0">
                        <a:latin typeface="Cambria Math" panose="02040503050406030204" pitchFamily="18" charset="0"/>
                      </a:rPr>
                      <m:t>=</m:t>
                    </m:r>
                  </m:oMath>
                </a14:m>
                <a:r>
                  <a:rPr lang="es-ES" dirty="0"/>
                  <a:t>30</a:t>
                </a:r>
              </a:p>
            </p:txBody>
          </p:sp>
        </mc:Choice>
        <mc:Fallback xmlns="">
          <p:sp>
            <p:nvSpPr>
              <p:cNvPr id="5" name="CuadroTexto 12"/>
              <p:cNvSpPr txBox="1">
                <a:spLocks noRot="1" noChangeAspect="1" noMove="1" noResize="1" noEditPoints="1" noAdjustHandles="1" noChangeArrowheads="1" noChangeShapeType="1" noTextEdit="1"/>
              </p:cNvSpPr>
              <p:nvPr/>
            </p:nvSpPr>
            <p:spPr>
              <a:xfrm>
                <a:off x="6366470" y="4170559"/>
                <a:ext cx="810030" cy="276999"/>
              </a:xfrm>
              <a:prstGeom prst="rect">
                <a:avLst/>
              </a:prstGeom>
              <a:blipFill rotWithShape="0">
                <a:blip r:embed="rId4"/>
                <a:stretch>
                  <a:fillRect l="-9774" t="-28261" r="-17293"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uadroTexto 13"/>
              <p:cNvSpPr txBox="1"/>
              <p:nvPr/>
            </p:nvSpPr>
            <p:spPr>
              <a:xfrm>
                <a:off x="8341560" y="4170559"/>
                <a:ext cx="885371" cy="276999"/>
              </a:xfrm>
              <a:prstGeom prst="rect">
                <a:avLst/>
              </a:prstGeom>
              <a:noFill/>
            </p:spPr>
            <p:txBody>
              <a:bodyPr wrap="none" lIns="0" tIns="0" rIns="0" bIns="0" rtlCol="0">
                <a:spAutoFit/>
              </a:bodyPr>
              <a:lstStyle/>
              <a:p>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𝑋</m:t>
                        </m:r>
                      </m:e>
                      <m:sub>
                        <m:r>
                          <a:rPr lang="es-ES" b="0" i="1" smtClean="0">
                            <a:latin typeface="Cambria Math" panose="02040503050406030204" pitchFamily="18" charset="0"/>
                          </a:rPr>
                          <m:t>11</m:t>
                        </m:r>
                      </m:sub>
                    </m:sSub>
                    <m:r>
                      <a:rPr lang="es-ES" b="0" i="1" smtClean="0">
                        <a:latin typeface="Cambria Math" panose="02040503050406030204" pitchFamily="18" charset="0"/>
                      </a:rPr>
                      <m:t>=</m:t>
                    </m:r>
                    <m:r>
                      <a:rPr lang="es-ES" b="0" i="0" smtClean="0">
                        <a:latin typeface="Cambria Math" panose="02040503050406030204" pitchFamily="18" charset="0"/>
                      </a:rPr>
                      <m:t>3</m:t>
                    </m:r>
                  </m:oMath>
                </a14:m>
                <a:r>
                  <a:rPr lang="es-ES" dirty="0"/>
                  <a:t>1</a:t>
                </a:r>
              </a:p>
            </p:txBody>
          </p:sp>
        </mc:Choice>
        <mc:Fallback xmlns="">
          <p:sp>
            <p:nvSpPr>
              <p:cNvPr id="6" name="CuadroTexto 13"/>
              <p:cNvSpPr txBox="1">
                <a:spLocks noRot="1" noChangeAspect="1" noMove="1" noResize="1" noEditPoints="1" noAdjustHandles="1" noChangeArrowheads="1" noChangeShapeType="1" noTextEdit="1"/>
              </p:cNvSpPr>
              <p:nvPr/>
            </p:nvSpPr>
            <p:spPr>
              <a:xfrm>
                <a:off x="8341560" y="4170559"/>
                <a:ext cx="885371" cy="276999"/>
              </a:xfrm>
              <a:prstGeom prst="rect">
                <a:avLst/>
              </a:prstGeom>
              <a:blipFill rotWithShape="0">
                <a:blip r:embed="rId5"/>
                <a:stretch>
                  <a:fillRect l="-8904" t="-28261" r="-15068" b="-50000"/>
                </a:stretch>
              </a:blipFill>
            </p:spPr>
            <p:txBody>
              <a:bodyPr/>
              <a:lstStyle/>
              <a:p>
                <a:r>
                  <a:rPr lang="en-US">
                    <a:noFill/>
                  </a:rPr>
                  <a:t> </a:t>
                </a:r>
              </a:p>
            </p:txBody>
          </p:sp>
        </mc:Fallback>
      </mc:AlternateContent>
      <p:graphicFrame>
        <p:nvGraphicFramePr>
          <p:cNvPr id="7" name="Tabla 9"/>
          <p:cNvGraphicFramePr>
            <a:graphicFrameLocks noGrp="1"/>
          </p:cNvGraphicFramePr>
          <p:nvPr>
            <p:extLst>
              <p:ext uri="{D42A27DB-BD31-4B8C-83A1-F6EECF244321}">
                <p14:modId xmlns:p14="http://schemas.microsoft.com/office/powerpoint/2010/main" val="3273038660"/>
              </p:ext>
            </p:extLst>
          </p:nvPr>
        </p:nvGraphicFramePr>
        <p:xfrm>
          <a:off x="1584276" y="3048704"/>
          <a:ext cx="8356600" cy="370840"/>
        </p:xfrm>
        <a:graphic>
          <a:graphicData uri="http://schemas.openxmlformats.org/drawingml/2006/table">
            <a:tbl>
              <a:tblPr firstRow="1" bandRow="1">
                <a:tableStyleId>{2D5ABB26-0587-4C30-8999-92F81FD0307C}</a:tableStyleId>
              </a:tblPr>
              <a:tblGrid>
                <a:gridCol w="596900">
                  <a:extLst>
                    <a:ext uri="{9D8B030D-6E8A-4147-A177-3AD203B41FA5}">
                      <a16:colId xmlns:a16="http://schemas.microsoft.com/office/drawing/2014/main" val="20000"/>
                    </a:ext>
                  </a:extLst>
                </a:gridCol>
                <a:gridCol w="596900">
                  <a:extLst>
                    <a:ext uri="{9D8B030D-6E8A-4147-A177-3AD203B41FA5}">
                      <a16:colId xmlns:a16="http://schemas.microsoft.com/office/drawing/2014/main" val="20001"/>
                    </a:ext>
                  </a:extLst>
                </a:gridCol>
                <a:gridCol w="596900">
                  <a:extLst>
                    <a:ext uri="{9D8B030D-6E8A-4147-A177-3AD203B41FA5}">
                      <a16:colId xmlns:a16="http://schemas.microsoft.com/office/drawing/2014/main" val="20002"/>
                    </a:ext>
                  </a:extLst>
                </a:gridCol>
                <a:gridCol w="596900">
                  <a:extLst>
                    <a:ext uri="{9D8B030D-6E8A-4147-A177-3AD203B41FA5}">
                      <a16:colId xmlns:a16="http://schemas.microsoft.com/office/drawing/2014/main" val="20003"/>
                    </a:ext>
                  </a:extLst>
                </a:gridCol>
                <a:gridCol w="596900">
                  <a:extLst>
                    <a:ext uri="{9D8B030D-6E8A-4147-A177-3AD203B41FA5}">
                      <a16:colId xmlns:a16="http://schemas.microsoft.com/office/drawing/2014/main" val="20004"/>
                    </a:ext>
                  </a:extLst>
                </a:gridCol>
                <a:gridCol w="596900">
                  <a:extLst>
                    <a:ext uri="{9D8B030D-6E8A-4147-A177-3AD203B41FA5}">
                      <a16:colId xmlns:a16="http://schemas.microsoft.com/office/drawing/2014/main" val="20005"/>
                    </a:ext>
                  </a:extLst>
                </a:gridCol>
                <a:gridCol w="554125">
                  <a:extLst>
                    <a:ext uri="{9D8B030D-6E8A-4147-A177-3AD203B41FA5}">
                      <a16:colId xmlns:a16="http://schemas.microsoft.com/office/drawing/2014/main" val="20006"/>
                    </a:ext>
                  </a:extLst>
                </a:gridCol>
                <a:gridCol w="639675">
                  <a:extLst>
                    <a:ext uri="{9D8B030D-6E8A-4147-A177-3AD203B41FA5}">
                      <a16:colId xmlns:a16="http://schemas.microsoft.com/office/drawing/2014/main" val="20007"/>
                    </a:ext>
                  </a:extLst>
                </a:gridCol>
                <a:gridCol w="596900">
                  <a:extLst>
                    <a:ext uri="{9D8B030D-6E8A-4147-A177-3AD203B41FA5}">
                      <a16:colId xmlns:a16="http://schemas.microsoft.com/office/drawing/2014/main" val="20008"/>
                    </a:ext>
                  </a:extLst>
                </a:gridCol>
                <a:gridCol w="596900">
                  <a:extLst>
                    <a:ext uri="{9D8B030D-6E8A-4147-A177-3AD203B41FA5}">
                      <a16:colId xmlns:a16="http://schemas.microsoft.com/office/drawing/2014/main" val="20009"/>
                    </a:ext>
                  </a:extLst>
                </a:gridCol>
                <a:gridCol w="596900">
                  <a:extLst>
                    <a:ext uri="{9D8B030D-6E8A-4147-A177-3AD203B41FA5}">
                      <a16:colId xmlns:a16="http://schemas.microsoft.com/office/drawing/2014/main" val="20010"/>
                    </a:ext>
                  </a:extLst>
                </a:gridCol>
                <a:gridCol w="596900">
                  <a:extLst>
                    <a:ext uri="{9D8B030D-6E8A-4147-A177-3AD203B41FA5}">
                      <a16:colId xmlns:a16="http://schemas.microsoft.com/office/drawing/2014/main" val="20011"/>
                    </a:ext>
                  </a:extLst>
                </a:gridCol>
                <a:gridCol w="596900">
                  <a:extLst>
                    <a:ext uri="{9D8B030D-6E8A-4147-A177-3AD203B41FA5}">
                      <a16:colId xmlns:a16="http://schemas.microsoft.com/office/drawing/2014/main" val="20012"/>
                    </a:ext>
                  </a:extLst>
                </a:gridCol>
                <a:gridCol w="596900">
                  <a:extLst>
                    <a:ext uri="{9D8B030D-6E8A-4147-A177-3AD203B41FA5}">
                      <a16:colId xmlns:a16="http://schemas.microsoft.com/office/drawing/2014/main" val="20013"/>
                    </a:ext>
                  </a:extLst>
                </a:gridCol>
              </a:tblGrid>
              <a:tr h="370840">
                <a:tc>
                  <a:txBody>
                    <a:bodyPr/>
                    <a:lstStyle/>
                    <a:p>
                      <a:pPr algn="ctr"/>
                      <a:r>
                        <a:rPr lang="es-ES" sz="1800" dirty="0"/>
                        <a:t>10</a:t>
                      </a:r>
                    </a:p>
                  </a:txBody>
                  <a:tcPr/>
                </a:tc>
                <a:tc>
                  <a:txBody>
                    <a:bodyPr/>
                    <a:lstStyle/>
                    <a:p>
                      <a:pPr algn="ctr"/>
                      <a:r>
                        <a:rPr lang="es-ES" sz="1800" dirty="0"/>
                        <a:t>14</a:t>
                      </a:r>
                    </a:p>
                  </a:txBody>
                  <a:tcPr/>
                </a:tc>
                <a:tc>
                  <a:txBody>
                    <a:bodyPr/>
                    <a:lstStyle/>
                    <a:p>
                      <a:pPr algn="ctr"/>
                      <a:r>
                        <a:rPr lang="es-ES" sz="1800" dirty="0"/>
                        <a:t>15</a:t>
                      </a:r>
                    </a:p>
                  </a:txBody>
                  <a:tcPr/>
                </a:tc>
                <a:tc>
                  <a:txBody>
                    <a:bodyPr/>
                    <a:lstStyle/>
                    <a:p>
                      <a:pPr algn="ctr"/>
                      <a:r>
                        <a:rPr lang="es-ES" sz="1800" dirty="0"/>
                        <a:t>18</a:t>
                      </a:r>
                    </a:p>
                  </a:txBody>
                  <a:tcPr/>
                </a:tc>
                <a:tc>
                  <a:txBody>
                    <a:bodyPr/>
                    <a:lstStyle/>
                    <a:p>
                      <a:pPr algn="ctr"/>
                      <a:r>
                        <a:rPr lang="es-ES" sz="1800" dirty="0"/>
                        <a:t>20</a:t>
                      </a:r>
                    </a:p>
                  </a:txBody>
                  <a:tcPr/>
                </a:tc>
                <a:tc>
                  <a:txBody>
                    <a:bodyPr/>
                    <a:lstStyle/>
                    <a:p>
                      <a:pPr algn="ctr"/>
                      <a:r>
                        <a:rPr lang="es-ES" sz="1800" dirty="0"/>
                        <a:t>22</a:t>
                      </a:r>
                    </a:p>
                  </a:txBody>
                  <a:tcPr/>
                </a:tc>
                <a:tc>
                  <a:txBody>
                    <a:bodyPr/>
                    <a:lstStyle/>
                    <a:p>
                      <a:pPr algn="ctr"/>
                      <a:r>
                        <a:rPr lang="es-ES" sz="1800" dirty="0"/>
                        <a:t>22</a:t>
                      </a:r>
                    </a:p>
                  </a:txBody>
                  <a:tcPr/>
                </a:tc>
                <a:tc>
                  <a:txBody>
                    <a:bodyPr/>
                    <a:lstStyle/>
                    <a:p>
                      <a:pPr algn="ctr"/>
                      <a:r>
                        <a:rPr lang="es-ES" sz="1800" dirty="0"/>
                        <a:t>26</a:t>
                      </a:r>
                    </a:p>
                  </a:txBody>
                  <a:tcPr/>
                </a:tc>
                <a:tc>
                  <a:txBody>
                    <a:bodyPr/>
                    <a:lstStyle/>
                    <a:p>
                      <a:pPr algn="ctr"/>
                      <a:r>
                        <a:rPr lang="es-ES" sz="1800" dirty="0"/>
                        <a:t>27</a:t>
                      </a:r>
                    </a:p>
                  </a:txBody>
                  <a:tcPr/>
                </a:tc>
                <a:tc>
                  <a:txBody>
                    <a:bodyPr/>
                    <a:lstStyle/>
                    <a:p>
                      <a:pPr algn="ctr"/>
                      <a:r>
                        <a:rPr lang="es-ES" sz="1800" dirty="0"/>
                        <a:t>30</a:t>
                      </a:r>
                    </a:p>
                  </a:txBody>
                  <a:tcPr/>
                </a:tc>
                <a:tc>
                  <a:txBody>
                    <a:bodyPr/>
                    <a:lstStyle/>
                    <a:p>
                      <a:pPr algn="ctr"/>
                      <a:r>
                        <a:rPr lang="es-ES" sz="1800" dirty="0"/>
                        <a:t>31</a:t>
                      </a:r>
                    </a:p>
                  </a:txBody>
                  <a:tcPr/>
                </a:tc>
                <a:tc>
                  <a:txBody>
                    <a:bodyPr/>
                    <a:lstStyle/>
                    <a:p>
                      <a:pPr algn="ctr"/>
                      <a:r>
                        <a:rPr lang="es-ES" sz="1800" dirty="0"/>
                        <a:t>35</a:t>
                      </a:r>
                    </a:p>
                  </a:txBody>
                  <a:tcPr/>
                </a:tc>
                <a:tc>
                  <a:txBody>
                    <a:bodyPr/>
                    <a:lstStyle/>
                    <a:p>
                      <a:pPr algn="ctr"/>
                      <a:r>
                        <a:rPr lang="es-ES" sz="1800" dirty="0"/>
                        <a:t>40</a:t>
                      </a:r>
                    </a:p>
                  </a:txBody>
                  <a:tcPr/>
                </a:tc>
                <a:tc>
                  <a:txBody>
                    <a:bodyPr/>
                    <a:lstStyle/>
                    <a:p>
                      <a:pPr algn="ctr"/>
                      <a:r>
                        <a:rPr lang="es-ES" sz="1800" dirty="0"/>
                        <a:t>40</a:t>
                      </a:r>
                    </a:p>
                  </a:txBody>
                  <a:tcPr/>
                </a:tc>
                <a:extLst>
                  <a:ext uri="{0D108BD9-81ED-4DB2-BD59-A6C34878D82A}">
                    <a16:rowId xmlns:a16="http://schemas.microsoft.com/office/drawing/2014/main" val="10000"/>
                  </a:ext>
                </a:extLst>
              </a:tr>
            </a:tbl>
          </a:graphicData>
        </a:graphic>
      </p:graphicFrame>
      <p:sp>
        <p:nvSpPr>
          <p:cNvPr id="8" name="CuadroTexto 8"/>
          <p:cNvSpPr txBox="1"/>
          <p:nvPr/>
        </p:nvSpPr>
        <p:spPr>
          <a:xfrm>
            <a:off x="1040451" y="2390526"/>
            <a:ext cx="9444250" cy="369332"/>
          </a:xfrm>
          <a:prstGeom prst="rect">
            <a:avLst/>
          </a:prstGeom>
          <a:noFill/>
        </p:spPr>
        <p:txBody>
          <a:bodyPr wrap="square" rtlCol="0">
            <a:spAutoFit/>
          </a:bodyPr>
          <a:lstStyle/>
          <a:p>
            <a:r>
              <a:rPr lang="es-ES" b="1" dirty="0"/>
              <a:t>Calcular e interpretar el decil 7. </a:t>
            </a:r>
          </a:p>
        </p:txBody>
      </p:sp>
      <p:graphicFrame>
        <p:nvGraphicFramePr>
          <p:cNvPr id="9" name="Tabla 7"/>
          <p:cNvGraphicFramePr>
            <a:graphicFrameLocks noGrp="1"/>
          </p:cNvGraphicFramePr>
          <p:nvPr>
            <p:extLst>
              <p:ext uri="{D42A27DB-BD31-4B8C-83A1-F6EECF244321}">
                <p14:modId xmlns:p14="http://schemas.microsoft.com/office/powerpoint/2010/main" val="1571779272"/>
              </p:ext>
            </p:extLst>
          </p:nvPr>
        </p:nvGraphicFramePr>
        <p:xfrm>
          <a:off x="1660582" y="1637356"/>
          <a:ext cx="8356600" cy="370840"/>
        </p:xfrm>
        <a:graphic>
          <a:graphicData uri="http://schemas.openxmlformats.org/drawingml/2006/table">
            <a:tbl>
              <a:tblPr firstRow="1" bandRow="1">
                <a:tableStyleId>{2D5ABB26-0587-4C30-8999-92F81FD0307C}</a:tableStyleId>
              </a:tblPr>
              <a:tblGrid>
                <a:gridCol w="596900">
                  <a:extLst>
                    <a:ext uri="{9D8B030D-6E8A-4147-A177-3AD203B41FA5}">
                      <a16:colId xmlns:a16="http://schemas.microsoft.com/office/drawing/2014/main" val="20000"/>
                    </a:ext>
                  </a:extLst>
                </a:gridCol>
                <a:gridCol w="596900">
                  <a:extLst>
                    <a:ext uri="{9D8B030D-6E8A-4147-A177-3AD203B41FA5}">
                      <a16:colId xmlns:a16="http://schemas.microsoft.com/office/drawing/2014/main" val="20001"/>
                    </a:ext>
                  </a:extLst>
                </a:gridCol>
                <a:gridCol w="596900">
                  <a:extLst>
                    <a:ext uri="{9D8B030D-6E8A-4147-A177-3AD203B41FA5}">
                      <a16:colId xmlns:a16="http://schemas.microsoft.com/office/drawing/2014/main" val="20002"/>
                    </a:ext>
                  </a:extLst>
                </a:gridCol>
                <a:gridCol w="596900">
                  <a:extLst>
                    <a:ext uri="{9D8B030D-6E8A-4147-A177-3AD203B41FA5}">
                      <a16:colId xmlns:a16="http://schemas.microsoft.com/office/drawing/2014/main" val="20003"/>
                    </a:ext>
                  </a:extLst>
                </a:gridCol>
                <a:gridCol w="596900">
                  <a:extLst>
                    <a:ext uri="{9D8B030D-6E8A-4147-A177-3AD203B41FA5}">
                      <a16:colId xmlns:a16="http://schemas.microsoft.com/office/drawing/2014/main" val="20004"/>
                    </a:ext>
                  </a:extLst>
                </a:gridCol>
                <a:gridCol w="596900">
                  <a:extLst>
                    <a:ext uri="{9D8B030D-6E8A-4147-A177-3AD203B41FA5}">
                      <a16:colId xmlns:a16="http://schemas.microsoft.com/office/drawing/2014/main" val="20005"/>
                    </a:ext>
                  </a:extLst>
                </a:gridCol>
                <a:gridCol w="596900">
                  <a:extLst>
                    <a:ext uri="{9D8B030D-6E8A-4147-A177-3AD203B41FA5}">
                      <a16:colId xmlns:a16="http://schemas.microsoft.com/office/drawing/2014/main" val="20006"/>
                    </a:ext>
                  </a:extLst>
                </a:gridCol>
                <a:gridCol w="596900">
                  <a:extLst>
                    <a:ext uri="{9D8B030D-6E8A-4147-A177-3AD203B41FA5}">
                      <a16:colId xmlns:a16="http://schemas.microsoft.com/office/drawing/2014/main" val="20007"/>
                    </a:ext>
                  </a:extLst>
                </a:gridCol>
                <a:gridCol w="596900">
                  <a:extLst>
                    <a:ext uri="{9D8B030D-6E8A-4147-A177-3AD203B41FA5}">
                      <a16:colId xmlns:a16="http://schemas.microsoft.com/office/drawing/2014/main" val="20008"/>
                    </a:ext>
                  </a:extLst>
                </a:gridCol>
                <a:gridCol w="596900">
                  <a:extLst>
                    <a:ext uri="{9D8B030D-6E8A-4147-A177-3AD203B41FA5}">
                      <a16:colId xmlns:a16="http://schemas.microsoft.com/office/drawing/2014/main" val="20009"/>
                    </a:ext>
                  </a:extLst>
                </a:gridCol>
                <a:gridCol w="596900">
                  <a:extLst>
                    <a:ext uri="{9D8B030D-6E8A-4147-A177-3AD203B41FA5}">
                      <a16:colId xmlns:a16="http://schemas.microsoft.com/office/drawing/2014/main" val="20010"/>
                    </a:ext>
                  </a:extLst>
                </a:gridCol>
                <a:gridCol w="596900">
                  <a:extLst>
                    <a:ext uri="{9D8B030D-6E8A-4147-A177-3AD203B41FA5}">
                      <a16:colId xmlns:a16="http://schemas.microsoft.com/office/drawing/2014/main" val="20011"/>
                    </a:ext>
                  </a:extLst>
                </a:gridCol>
                <a:gridCol w="596900">
                  <a:extLst>
                    <a:ext uri="{9D8B030D-6E8A-4147-A177-3AD203B41FA5}">
                      <a16:colId xmlns:a16="http://schemas.microsoft.com/office/drawing/2014/main" val="20012"/>
                    </a:ext>
                  </a:extLst>
                </a:gridCol>
                <a:gridCol w="596900">
                  <a:extLst>
                    <a:ext uri="{9D8B030D-6E8A-4147-A177-3AD203B41FA5}">
                      <a16:colId xmlns:a16="http://schemas.microsoft.com/office/drawing/2014/main" val="20013"/>
                    </a:ext>
                  </a:extLst>
                </a:gridCol>
              </a:tblGrid>
              <a:tr h="370840">
                <a:tc>
                  <a:txBody>
                    <a:bodyPr/>
                    <a:lstStyle/>
                    <a:p>
                      <a:pPr algn="ctr"/>
                      <a:r>
                        <a:rPr lang="es-ES" sz="1800" dirty="0"/>
                        <a:t>20</a:t>
                      </a:r>
                    </a:p>
                  </a:txBody>
                  <a:tcPr/>
                </a:tc>
                <a:tc>
                  <a:txBody>
                    <a:bodyPr/>
                    <a:lstStyle/>
                    <a:p>
                      <a:pPr algn="ctr"/>
                      <a:r>
                        <a:rPr lang="es-ES" sz="1800" dirty="0"/>
                        <a:t>31</a:t>
                      </a:r>
                    </a:p>
                  </a:txBody>
                  <a:tcPr/>
                </a:tc>
                <a:tc>
                  <a:txBody>
                    <a:bodyPr/>
                    <a:lstStyle/>
                    <a:p>
                      <a:pPr algn="ctr"/>
                      <a:r>
                        <a:rPr lang="es-ES" sz="1800" dirty="0"/>
                        <a:t>15</a:t>
                      </a:r>
                    </a:p>
                  </a:txBody>
                  <a:tcPr/>
                </a:tc>
                <a:tc>
                  <a:txBody>
                    <a:bodyPr/>
                    <a:lstStyle/>
                    <a:p>
                      <a:pPr algn="ctr"/>
                      <a:r>
                        <a:rPr lang="es-ES" sz="1800" dirty="0"/>
                        <a:t>40</a:t>
                      </a:r>
                    </a:p>
                  </a:txBody>
                  <a:tcPr/>
                </a:tc>
                <a:tc>
                  <a:txBody>
                    <a:bodyPr/>
                    <a:lstStyle/>
                    <a:p>
                      <a:pPr algn="ctr"/>
                      <a:r>
                        <a:rPr lang="es-ES" sz="1800" dirty="0"/>
                        <a:t>14</a:t>
                      </a:r>
                    </a:p>
                  </a:txBody>
                  <a:tcPr/>
                </a:tc>
                <a:tc>
                  <a:txBody>
                    <a:bodyPr/>
                    <a:lstStyle/>
                    <a:p>
                      <a:pPr algn="ctr"/>
                      <a:r>
                        <a:rPr lang="es-ES" sz="1800" dirty="0"/>
                        <a:t>40</a:t>
                      </a:r>
                    </a:p>
                  </a:txBody>
                  <a:tcPr/>
                </a:tc>
                <a:tc>
                  <a:txBody>
                    <a:bodyPr/>
                    <a:lstStyle/>
                    <a:p>
                      <a:pPr algn="ctr"/>
                      <a:r>
                        <a:rPr lang="es-ES" sz="1800" dirty="0"/>
                        <a:t>26</a:t>
                      </a:r>
                    </a:p>
                  </a:txBody>
                  <a:tcPr/>
                </a:tc>
                <a:tc>
                  <a:txBody>
                    <a:bodyPr/>
                    <a:lstStyle/>
                    <a:p>
                      <a:pPr algn="ctr"/>
                      <a:r>
                        <a:rPr lang="es-ES" sz="1800" dirty="0"/>
                        <a:t>30</a:t>
                      </a:r>
                    </a:p>
                  </a:txBody>
                  <a:tcPr/>
                </a:tc>
                <a:tc>
                  <a:txBody>
                    <a:bodyPr/>
                    <a:lstStyle/>
                    <a:p>
                      <a:pPr algn="ctr"/>
                      <a:r>
                        <a:rPr lang="es-ES" sz="1800" dirty="0"/>
                        <a:t>22</a:t>
                      </a:r>
                    </a:p>
                  </a:txBody>
                  <a:tcPr/>
                </a:tc>
                <a:tc>
                  <a:txBody>
                    <a:bodyPr/>
                    <a:lstStyle/>
                    <a:p>
                      <a:pPr algn="ctr"/>
                      <a:r>
                        <a:rPr lang="es-ES" sz="1800" dirty="0"/>
                        <a:t>27</a:t>
                      </a:r>
                    </a:p>
                  </a:txBody>
                  <a:tcPr/>
                </a:tc>
                <a:tc>
                  <a:txBody>
                    <a:bodyPr/>
                    <a:lstStyle/>
                    <a:p>
                      <a:pPr algn="ctr"/>
                      <a:r>
                        <a:rPr lang="es-ES" sz="1800" dirty="0"/>
                        <a:t>22</a:t>
                      </a:r>
                    </a:p>
                  </a:txBody>
                  <a:tcPr/>
                </a:tc>
                <a:tc>
                  <a:txBody>
                    <a:bodyPr/>
                    <a:lstStyle/>
                    <a:p>
                      <a:pPr algn="ctr"/>
                      <a:r>
                        <a:rPr lang="es-ES" sz="1800" dirty="0"/>
                        <a:t>10</a:t>
                      </a:r>
                    </a:p>
                  </a:txBody>
                  <a:tcPr/>
                </a:tc>
                <a:tc>
                  <a:txBody>
                    <a:bodyPr/>
                    <a:lstStyle/>
                    <a:p>
                      <a:pPr algn="ctr"/>
                      <a:r>
                        <a:rPr lang="es-ES" sz="1800" dirty="0"/>
                        <a:t>18</a:t>
                      </a:r>
                    </a:p>
                  </a:txBody>
                  <a:tcPr/>
                </a:tc>
                <a:tc>
                  <a:txBody>
                    <a:bodyPr/>
                    <a:lstStyle/>
                    <a:p>
                      <a:pPr algn="ctr"/>
                      <a:r>
                        <a:rPr lang="es-ES" sz="1800" dirty="0"/>
                        <a:t>35</a:t>
                      </a:r>
                    </a:p>
                  </a:txBody>
                  <a:tcPr/>
                </a:tc>
                <a:extLst>
                  <a:ext uri="{0D108BD9-81ED-4DB2-BD59-A6C34878D82A}">
                    <a16:rowId xmlns:a16="http://schemas.microsoft.com/office/drawing/2014/main" val="10000"/>
                  </a:ext>
                </a:extLst>
              </a:tr>
            </a:tbl>
          </a:graphicData>
        </a:graphic>
      </p:graphicFrame>
      <p:sp>
        <p:nvSpPr>
          <p:cNvPr id="10" name="Rectángulo 6"/>
          <p:cNvSpPr/>
          <p:nvPr/>
        </p:nvSpPr>
        <p:spPr>
          <a:xfrm>
            <a:off x="1035248" y="652944"/>
            <a:ext cx="9880644" cy="369332"/>
          </a:xfrm>
          <a:prstGeom prst="rect">
            <a:avLst/>
          </a:prstGeom>
        </p:spPr>
        <p:txBody>
          <a:bodyPr wrap="square">
            <a:spAutoFit/>
          </a:bodyPr>
          <a:lstStyle/>
          <a:p>
            <a:r>
              <a:rPr lang="es-ES_tradnl" dirty="0">
                <a:latin typeface="Times New Roman" panose="02020603050405020304" pitchFamily="18" charset="0"/>
                <a:ea typeface="Times New Roman" panose="02020603050405020304" pitchFamily="18" charset="0"/>
              </a:rPr>
              <a:t>Se tienen los siguientes datos sobre la edad (en años cumplidos) de una muestra aleatoria de 14 personas:</a:t>
            </a:r>
            <a:endParaRPr lang="es-ES" dirty="0"/>
          </a:p>
        </p:txBody>
      </p:sp>
    </p:spTree>
    <p:extLst>
      <p:ext uri="{BB962C8B-B14F-4D97-AF65-F5344CB8AC3E}">
        <p14:creationId xmlns:p14="http://schemas.microsoft.com/office/powerpoint/2010/main" val="198812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65928" y="1757225"/>
            <a:ext cx="9405259" cy="1711366"/>
          </a:xfrm>
          <a:prstGeom prst="rect">
            <a:avLst/>
          </a:prstGeom>
        </p:spPr>
        <p:txBody>
          <a:bodyPr wrap="square">
            <a:spAutoFit/>
          </a:bodyPr>
          <a:lstStyle/>
          <a:p>
            <a:pPr algn="just">
              <a:lnSpc>
                <a:spcPct val="150000"/>
              </a:lnSpc>
            </a:pPr>
            <a:r>
              <a:rPr lang="es-ES" dirty="0"/>
              <a:t>Las características globales de un conjunto de datos estadísticos pueden resumirse mediante una serie de cantidades numéricas llamadas parámetros estadísticos. Entre ellas, las medidas de tendencia central, como la media aritmética, la moda o la mediana, ayudan a conocer de forma aproximada el comportamiento de una distribución estadística. </a:t>
            </a:r>
          </a:p>
        </p:txBody>
      </p:sp>
      <p:sp>
        <p:nvSpPr>
          <p:cNvPr id="3" name="Rectángulo 2"/>
          <p:cNvSpPr/>
          <p:nvPr/>
        </p:nvSpPr>
        <p:spPr>
          <a:xfrm>
            <a:off x="3504017" y="989781"/>
            <a:ext cx="3938001" cy="369332"/>
          </a:xfrm>
          <a:prstGeom prst="rect">
            <a:avLst/>
          </a:prstGeom>
          <a:effectLst>
            <a:outerShdw blurRad="50800" dist="38100" dir="18900000" algn="bl" rotWithShape="0">
              <a:prstClr val="black">
                <a:alpha val="40000"/>
              </a:prstClr>
            </a:outerShdw>
          </a:effectLst>
        </p:spPr>
        <p:txBody>
          <a:bodyPr wrap="none">
            <a:spAutoFit/>
          </a:bodyPr>
          <a:lstStyle/>
          <a:p>
            <a:r>
              <a:rPr lang="es-ES_tradnl" dirty="0">
                <a:latin typeface="Franklin Gothic Demi" panose="020B0703020102020204" pitchFamily="34" charset="0"/>
                <a:ea typeface="Times New Roman" panose="02020603050405020304" pitchFamily="18" charset="0"/>
                <a:cs typeface="Times New Roman" panose="02020603050405020304" pitchFamily="18" charset="0"/>
              </a:rPr>
              <a:t>Propósito de las medidas de posición</a:t>
            </a:r>
            <a:endParaRPr lang="es-ES" dirty="0">
              <a:latin typeface="Franklin Gothic Demi" panose="020B0703020102020204" pitchFamily="34" charset="0"/>
            </a:endParaRPr>
          </a:p>
        </p:txBody>
      </p:sp>
      <p:sp>
        <p:nvSpPr>
          <p:cNvPr id="4" name="Rectángulo 3"/>
          <p:cNvSpPr/>
          <p:nvPr/>
        </p:nvSpPr>
        <p:spPr>
          <a:xfrm>
            <a:off x="1582056" y="3575707"/>
            <a:ext cx="9281562" cy="2126864"/>
          </a:xfrm>
          <a:prstGeom prst="rect">
            <a:avLst/>
          </a:prstGeom>
        </p:spPr>
        <p:txBody>
          <a:bodyPr wrap="square">
            <a:spAutoFit/>
          </a:bodyPr>
          <a:lstStyle/>
          <a:p>
            <a:pPr marL="285750" indent="-285750">
              <a:lnSpc>
                <a:spcPct val="150000"/>
              </a:lnSpc>
              <a:buFont typeface="Wingdings" panose="05000000000000000000" pitchFamily="2" charset="2"/>
              <a:buChar char="q"/>
            </a:pPr>
            <a:r>
              <a:rPr lang="es-ES"/>
              <a:t>Las </a:t>
            </a:r>
            <a:r>
              <a:rPr lang="es-ES" b="1" dirty="0"/>
              <a:t>medidas de posición centrales</a:t>
            </a:r>
            <a:r>
              <a:rPr lang="es-ES" dirty="0"/>
              <a:t>: media aritmética (simple, ponderada y  geométrica), mediana y moda. </a:t>
            </a:r>
          </a:p>
          <a:p>
            <a:pPr>
              <a:lnSpc>
                <a:spcPct val="150000"/>
              </a:lnSpc>
            </a:pPr>
            <a:endParaRPr lang="es-ES" dirty="0"/>
          </a:p>
          <a:p>
            <a:pPr marL="285750" indent="-285750">
              <a:lnSpc>
                <a:spcPct val="150000"/>
              </a:lnSpc>
              <a:buFont typeface="Wingdings" panose="05000000000000000000" pitchFamily="2" charset="2"/>
              <a:buChar char="q"/>
            </a:pPr>
            <a:r>
              <a:rPr lang="es-ES" dirty="0"/>
              <a:t>Las </a:t>
            </a:r>
            <a:r>
              <a:rPr lang="es-ES" b="1" dirty="0"/>
              <a:t>medidas de posición no centrales</a:t>
            </a:r>
            <a:r>
              <a:rPr lang="es-ES" dirty="0"/>
              <a:t>: entre las que destacan especialmente los percentiles, </a:t>
            </a:r>
            <a:r>
              <a:rPr lang="es-ES" dirty="0" err="1"/>
              <a:t>deciles</a:t>
            </a:r>
            <a:r>
              <a:rPr lang="es-ES" dirty="0"/>
              <a:t> y  cuartiles</a:t>
            </a:r>
          </a:p>
        </p:txBody>
      </p:sp>
      <p:pic>
        <p:nvPicPr>
          <p:cNvPr id="6" name="Imagen 5"/>
          <p:cNvPicPr>
            <a:picLocks noChangeAspect="1"/>
          </p:cNvPicPr>
          <p:nvPr/>
        </p:nvPicPr>
        <p:blipFill>
          <a:blip r:embed="rId2"/>
          <a:stretch>
            <a:fillRect/>
          </a:stretch>
        </p:blipFill>
        <p:spPr>
          <a:xfrm>
            <a:off x="8460846" y="279223"/>
            <a:ext cx="2314575" cy="1400175"/>
          </a:xfrm>
          <a:prstGeom prst="rect">
            <a:avLst/>
          </a:prstGeom>
        </p:spPr>
      </p:pic>
    </p:spTree>
    <p:extLst>
      <p:ext uri="{BB962C8B-B14F-4D97-AF65-F5344CB8AC3E}">
        <p14:creationId xmlns:p14="http://schemas.microsoft.com/office/powerpoint/2010/main" val="1106021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21985" y="634008"/>
            <a:ext cx="1465401" cy="400110"/>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sz="20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Segoe UI Black" panose="020B0A02040204020203" pitchFamily="34" charset="0"/>
                <a:cs typeface="Segoe UI Black" panose="020B0A02040204020203" pitchFamily="34" charset="0"/>
              </a:rPr>
              <a:t>Cuartiles</a:t>
            </a:r>
            <a:endParaRPr lang="es-ES" sz="20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a typeface="Segoe UI Black" panose="020B0A02040204020203" pitchFamily="34" charset="0"/>
              <a:cs typeface="Segoe UI Black" panose="020B0A02040204020203" pitchFamily="34" charset="0"/>
            </a:endParaRPr>
          </a:p>
        </p:txBody>
      </p:sp>
      <p:sp>
        <p:nvSpPr>
          <p:cNvPr id="5" name="Rectángulo 4"/>
          <p:cNvSpPr/>
          <p:nvPr/>
        </p:nvSpPr>
        <p:spPr>
          <a:xfrm>
            <a:off x="1235855" y="1165993"/>
            <a:ext cx="9985829" cy="923330"/>
          </a:xfrm>
          <a:prstGeom prst="rect">
            <a:avLst/>
          </a:prstGeom>
        </p:spPr>
        <p:txBody>
          <a:bodyPr wrap="square">
            <a:spAutoFit/>
          </a:bodyPr>
          <a:lstStyle/>
          <a:p>
            <a:pPr>
              <a:lnSpc>
                <a:spcPct val="150000"/>
              </a:lnSpc>
            </a:pPr>
            <a:r>
              <a:rPr lang="es-ES" dirty="0">
                <a:effectLst/>
              </a:rPr>
              <a:t>Los cuartiles son los tres valores que dividen al conjunto de datos ordenados en cuatro partes iguales, son un caso particular de los percentiles.</a:t>
            </a:r>
            <a:endParaRPr lang="es-ES" dirty="0"/>
          </a:p>
        </p:txBody>
      </p:sp>
      <p:pic>
        <p:nvPicPr>
          <p:cNvPr id="3" name="Imagen 2"/>
          <p:cNvPicPr>
            <a:picLocks noChangeAspect="1"/>
          </p:cNvPicPr>
          <p:nvPr/>
        </p:nvPicPr>
        <p:blipFill>
          <a:blip r:embed="rId2"/>
          <a:stretch>
            <a:fillRect/>
          </a:stretch>
        </p:blipFill>
        <p:spPr>
          <a:xfrm>
            <a:off x="3627952" y="2436642"/>
            <a:ext cx="4472694" cy="871420"/>
          </a:xfrm>
          <a:prstGeom prst="rect">
            <a:avLst/>
          </a:prstGeom>
        </p:spPr>
      </p:pic>
      <p:sp>
        <p:nvSpPr>
          <p:cNvPr id="7" name="Rectángulo 6"/>
          <p:cNvSpPr/>
          <p:nvPr/>
        </p:nvSpPr>
        <p:spPr>
          <a:xfrm>
            <a:off x="1235855" y="3715363"/>
            <a:ext cx="9256889" cy="369332"/>
          </a:xfrm>
          <a:prstGeom prst="rect">
            <a:avLst/>
          </a:prstGeom>
        </p:spPr>
        <p:txBody>
          <a:bodyPr wrap="square">
            <a:spAutoFit/>
          </a:bodyPr>
          <a:lstStyle/>
          <a:p>
            <a:r>
              <a:rPr lang="es-ES" b="1" dirty="0"/>
              <a:t>Q</a:t>
            </a:r>
            <a:r>
              <a:rPr lang="es-ES" b="1" baseline="-25000" dirty="0"/>
              <a:t>1</a:t>
            </a:r>
            <a:r>
              <a:rPr lang="es-ES" b="1" dirty="0"/>
              <a:t>, Q</a:t>
            </a:r>
            <a:r>
              <a:rPr lang="es-ES" b="1" baseline="-25000" dirty="0"/>
              <a:t>2</a:t>
            </a:r>
            <a:r>
              <a:rPr lang="es-ES" b="1" dirty="0"/>
              <a:t> y Q</a:t>
            </a:r>
            <a:r>
              <a:rPr lang="es-ES" b="1" baseline="-25000" dirty="0"/>
              <a:t>3</a:t>
            </a:r>
            <a:r>
              <a:rPr lang="es-ES" dirty="0"/>
              <a:t> determinan los valores correspondientes al </a:t>
            </a:r>
            <a:r>
              <a:rPr lang="es-ES" b="1" dirty="0"/>
              <a:t>25%, al 50% y al 75%</a:t>
            </a:r>
            <a:r>
              <a:rPr lang="es-ES" dirty="0"/>
              <a:t> de los </a:t>
            </a:r>
            <a:r>
              <a:rPr lang="es-ES" b="1" dirty="0"/>
              <a:t>datos</a:t>
            </a:r>
            <a:r>
              <a:rPr lang="es-ES" dirty="0"/>
              <a:t>.</a:t>
            </a:r>
          </a:p>
        </p:txBody>
      </p:sp>
      <p:sp>
        <p:nvSpPr>
          <p:cNvPr id="8" name="Rectángulo 7"/>
          <p:cNvSpPr/>
          <p:nvPr/>
        </p:nvSpPr>
        <p:spPr>
          <a:xfrm>
            <a:off x="1144676" y="4711468"/>
            <a:ext cx="9493956" cy="880369"/>
          </a:xfrm>
          <a:prstGeom prst="rect">
            <a:avLst/>
          </a:prstGeom>
        </p:spPr>
        <p:txBody>
          <a:bodyPr wrap="square">
            <a:spAutoFit/>
          </a:bodyPr>
          <a:lstStyle/>
          <a:p>
            <a:pPr>
              <a:lnSpc>
                <a:spcPct val="150000"/>
              </a:lnSpc>
            </a:pPr>
            <a:r>
              <a:rPr lang="es-ES" dirty="0"/>
              <a:t>Por ejemplo, el cuartil 3, nos indica que el valor obtenido representa bajo sí el 75 % de la distribución de los datos y sobre sí, se encuentra el 25 % de la distribución de datos.</a:t>
            </a:r>
          </a:p>
        </p:txBody>
      </p:sp>
    </p:spTree>
    <p:extLst>
      <p:ext uri="{BB962C8B-B14F-4D97-AF65-F5344CB8AC3E}">
        <p14:creationId xmlns:p14="http://schemas.microsoft.com/office/powerpoint/2010/main" val="933832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34031" y="2060388"/>
            <a:ext cx="4423262" cy="369332"/>
          </a:xfrm>
          <a:prstGeom prst="rect">
            <a:avLst/>
          </a:prstGeom>
        </p:spPr>
        <p:txBody>
          <a:bodyPr wrap="none">
            <a:spAutoFit/>
          </a:bodyPr>
          <a:lstStyle/>
          <a:p>
            <a:r>
              <a:rPr lang="es-ES" b="1" dirty="0"/>
              <a:t>Paso 1</a:t>
            </a:r>
            <a:r>
              <a:rPr lang="es-ES" dirty="0"/>
              <a:t>: Ordenar los datos de menor a mayor:</a:t>
            </a:r>
            <a:endParaRPr lang="es-ES" dirty="0">
              <a:effectLst/>
            </a:endParaRPr>
          </a:p>
        </p:txBody>
      </p:sp>
      <p:sp>
        <p:nvSpPr>
          <p:cNvPr id="3" name="Rectángulo 2"/>
          <p:cNvSpPr/>
          <p:nvPr/>
        </p:nvSpPr>
        <p:spPr>
          <a:xfrm>
            <a:off x="1309512" y="2644610"/>
            <a:ext cx="8048978" cy="369332"/>
          </a:xfrm>
          <a:prstGeom prst="rect">
            <a:avLst/>
          </a:prstGeom>
        </p:spPr>
        <p:txBody>
          <a:bodyPr wrap="square">
            <a:spAutoFit/>
          </a:bodyPr>
          <a:lstStyle/>
          <a:p>
            <a:r>
              <a:rPr lang="es-ES" dirty="0"/>
              <a:t>165, 165, 166, 167, 168, 169, 170, 170, 171, 172, 172, 174, 175, 176, 177, 178, 181</a:t>
            </a:r>
          </a:p>
        </p:txBody>
      </p:sp>
      <p:sp>
        <p:nvSpPr>
          <p:cNvPr id="4" name="Rectángulo 3"/>
          <p:cNvSpPr/>
          <p:nvPr/>
        </p:nvSpPr>
        <p:spPr>
          <a:xfrm>
            <a:off x="634031" y="3296586"/>
            <a:ext cx="8161867" cy="369332"/>
          </a:xfrm>
          <a:prstGeom prst="rect">
            <a:avLst/>
          </a:prstGeom>
        </p:spPr>
        <p:txBody>
          <a:bodyPr wrap="square">
            <a:spAutoFit/>
          </a:bodyPr>
          <a:lstStyle/>
          <a:p>
            <a:r>
              <a:rPr lang="es-ES" b="1" dirty="0"/>
              <a:t>Paso 2</a:t>
            </a:r>
            <a:r>
              <a:rPr lang="es-ES" dirty="0"/>
              <a:t>: Calculamos la posición del Q</a:t>
            </a:r>
            <a:r>
              <a:rPr lang="es-ES" baseline="-25000" dirty="0"/>
              <a:t>1</a:t>
            </a:r>
            <a:r>
              <a:rPr lang="es-ES" dirty="0"/>
              <a:t> que representa el 25 % de la serie de datos</a:t>
            </a:r>
          </a:p>
        </p:txBody>
      </p:sp>
      <mc:AlternateContent xmlns:mc="http://schemas.openxmlformats.org/markup-compatibility/2006" xmlns:a14="http://schemas.microsoft.com/office/drawing/2010/main">
        <mc:Choice Requires="a14">
          <p:sp>
            <p:nvSpPr>
              <p:cNvPr id="5" name="CuadroTexto 4"/>
              <p:cNvSpPr txBox="1"/>
              <p:nvPr/>
            </p:nvSpPr>
            <p:spPr>
              <a:xfrm>
                <a:off x="711199" y="4075200"/>
                <a:ext cx="3435877" cy="4811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000" i="1" smtClean="0">
                              <a:latin typeface="Cambria Math" panose="02040503050406030204" pitchFamily="18" charset="0"/>
                            </a:rPr>
                          </m:ctrlPr>
                        </m:sSubPr>
                        <m:e>
                          <m:r>
                            <a:rPr lang="es-ES" sz="2000" b="0" i="1" smtClean="0">
                              <a:latin typeface="Cambria Math" panose="02040503050406030204" pitchFamily="18" charset="0"/>
                            </a:rPr>
                            <m:t>𝑄</m:t>
                          </m:r>
                        </m:e>
                        <m:sub>
                          <m:r>
                            <a:rPr lang="es-ES" sz="2000" b="0" i="1" smtClean="0">
                              <a:latin typeface="Cambria Math" panose="02040503050406030204" pitchFamily="18" charset="0"/>
                            </a:rPr>
                            <m:t>1</m:t>
                          </m:r>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𝑃</m:t>
                          </m:r>
                        </m:e>
                        <m:sub>
                          <m:r>
                            <a:rPr lang="es-ES" sz="2000" b="0" i="1" smtClean="0">
                              <a:latin typeface="Cambria Math" panose="02040503050406030204" pitchFamily="18" charset="0"/>
                            </a:rPr>
                            <m:t>25</m:t>
                          </m:r>
                        </m:sub>
                      </m:sSub>
                      <m:r>
                        <a:rPr lang="es-ES" sz="2000" b="0" i="1" smtClean="0">
                          <a:latin typeface="Cambria Math" panose="02040503050406030204" pitchFamily="18" charset="0"/>
                        </a:rPr>
                        <m:t> =</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𝑋</m:t>
                          </m:r>
                        </m:e>
                        <m:sub>
                          <m:d>
                            <m:dPr>
                              <m:begChr m:val="["/>
                              <m:endChr m:val="]"/>
                              <m:ctrlPr>
                                <a:rPr lang="es-ES" sz="2000" b="0" i="1" smtClean="0">
                                  <a:latin typeface="Cambria Math" panose="02040503050406030204" pitchFamily="18" charset="0"/>
                                </a:rPr>
                              </m:ctrlPr>
                            </m:dPr>
                            <m:e>
                              <m:f>
                                <m:fPr>
                                  <m:ctrlPr>
                                    <a:rPr lang="es-ES" sz="2000" b="0" i="1" smtClean="0">
                                      <a:latin typeface="Cambria Math" panose="02040503050406030204" pitchFamily="18" charset="0"/>
                                    </a:rPr>
                                  </m:ctrlPr>
                                </m:fPr>
                                <m:num>
                                  <m:r>
                                    <a:rPr lang="es-ES" sz="2000" b="0" i="1" smtClean="0">
                                      <a:latin typeface="Cambria Math" panose="02040503050406030204" pitchFamily="18" charset="0"/>
                                    </a:rPr>
                                    <m:t>25</m:t>
                                  </m:r>
                                </m:num>
                                <m:den>
                                  <m:r>
                                    <a:rPr lang="es-ES" sz="2000" b="0" i="1" smtClean="0">
                                      <a:latin typeface="Cambria Math" panose="02040503050406030204" pitchFamily="18" charset="0"/>
                                    </a:rPr>
                                    <m:t>100</m:t>
                                  </m:r>
                                </m:den>
                              </m:f>
                              <m:d>
                                <m:dPr>
                                  <m:ctrlPr>
                                    <a:rPr lang="es-ES" sz="2000" b="0" i="1" smtClean="0">
                                      <a:latin typeface="Cambria Math" panose="02040503050406030204" pitchFamily="18" charset="0"/>
                                    </a:rPr>
                                  </m:ctrlPr>
                                </m:dPr>
                                <m:e>
                                  <m:r>
                                    <a:rPr lang="es-ES" sz="2000" b="0" i="1" smtClean="0">
                                      <a:latin typeface="Cambria Math" panose="02040503050406030204" pitchFamily="18" charset="0"/>
                                    </a:rPr>
                                    <m:t>17+1</m:t>
                                  </m:r>
                                </m:e>
                              </m:d>
                            </m:e>
                          </m:d>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𝑋</m:t>
                          </m:r>
                        </m:e>
                        <m:sub>
                          <m:r>
                            <a:rPr lang="es-ES" sz="2000" b="0" i="1" smtClean="0">
                              <a:latin typeface="Cambria Math" panose="02040503050406030204" pitchFamily="18" charset="0"/>
                            </a:rPr>
                            <m:t>4.5</m:t>
                          </m:r>
                        </m:sub>
                      </m:sSub>
                    </m:oMath>
                  </m:oMathPara>
                </a14:m>
                <a:endParaRPr lang="es-ES" sz="2000" dirty="0"/>
              </a:p>
            </p:txBody>
          </p:sp>
        </mc:Choice>
        <mc:Fallback xmlns="">
          <p:sp>
            <p:nvSpPr>
              <p:cNvPr id="5" name="CuadroTexto 4"/>
              <p:cNvSpPr txBox="1">
                <a:spLocks noRot="1" noChangeAspect="1" noMove="1" noResize="1" noEditPoints="1" noAdjustHandles="1" noChangeArrowheads="1" noChangeShapeType="1" noTextEdit="1"/>
              </p:cNvSpPr>
              <p:nvPr/>
            </p:nvSpPr>
            <p:spPr>
              <a:xfrm>
                <a:off x="711199" y="4075200"/>
                <a:ext cx="3435877" cy="481157"/>
              </a:xfrm>
              <a:prstGeom prst="rect">
                <a:avLst/>
              </a:prstGeom>
              <a:blipFill rotWithShape="0">
                <a:blip r:embed="rId2"/>
                <a:stretch>
                  <a:fillRect l="-1954" r="-355"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634031" y="4918762"/>
                <a:ext cx="2494845" cy="923330"/>
              </a:xfrm>
              <a:prstGeom prst="rect">
                <a:avLst/>
              </a:prstGeom>
              <a:noFill/>
            </p:spPr>
            <p:txBody>
              <a:bodyPr wrap="square" rtlCol="0">
                <a:spAutoFit/>
              </a:bodyPr>
              <a:lstStyle/>
              <a:p>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𝑄</m:t>
                        </m:r>
                      </m:e>
                      <m:sub>
                        <m:r>
                          <a:rPr lang="es-ES" i="1">
                            <a:latin typeface="Cambria Math" panose="02040503050406030204" pitchFamily="18" charset="0"/>
                          </a:rPr>
                          <m:t>1</m:t>
                        </m:r>
                      </m:sub>
                    </m:sSub>
                    <m:r>
                      <a:rPr lang="es-ES" i="1">
                        <a:latin typeface="Cambria Math" panose="02040503050406030204" pitchFamily="18" charset="0"/>
                      </a:rPr>
                      <m:t>=</m:t>
                    </m:r>
                  </m:oMath>
                </a14:m>
                <a:r>
                  <a:rPr lang="es-ES" dirty="0"/>
                  <a:t>167+0.5(168-167)</a:t>
                </a:r>
              </a:p>
              <a:p>
                <a:r>
                  <a:rPr lang="es-ES" dirty="0"/>
                  <a:t>      = 167+0.5(1)</a:t>
                </a:r>
              </a:p>
              <a:p>
                <a:r>
                  <a:rPr lang="es-ES" dirty="0"/>
                  <a:t>       = 167.5</a:t>
                </a:r>
              </a:p>
            </p:txBody>
          </p:sp>
        </mc:Choice>
        <mc:Fallback xmlns="">
          <p:sp>
            <p:nvSpPr>
              <p:cNvPr id="8" name="CuadroTexto 7"/>
              <p:cNvSpPr txBox="1">
                <a:spLocks noRot="1" noChangeAspect="1" noMove="1" noResize="1" noEditPoints="1" noAdjustHandles="1" noChangeArrowheads="1" noChangeShapeType="1" noTextEdit="1"/>
              </p:cNvSpPr>
              <p:nvPr/>
            </p:nvSpPr>
            <p:spPr>
              <a:xfrm>
                <a:off x="634031" y="4918762"/>
                <a:ext cx="2494845" cy="923330"/>
              </a:xfrm>
              <a:prstGeom prst="rect">
                <a:avLst/>
              </a:prstGeom>
              <a:blipFill rotWithShape="0">
                <a:blip r:embed="rId3"/>
                <a:stretch>
                  <a:fillRect l="-489" t="-3974"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5488396" y="4075200"/>
                <a:ext cx="897425" cy="369332"/>
              </a:xfrm>
              <a:prstGeom prst="rect">
                <a:avLst/>
              </a:prstGeom>
            </p:spPr>
            <p:txBody>
              <a:bodyPr wrap="none">
                <a:spAutoFit/>
              </a:bodyPr>
              <a:lstStyle/>
              <a:p>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𝑋</m:t>
                        </m:r>
                      </m:e>
                      <m:sub>
                        <m:r>
                          <a:rPr lang="es-ES" i="1">
                            <a:latin typeface="Cambria Math" panose="02040503050406030204" pitchFamily="18" charset="0"/>
                          </a:rPr>
                          <m:t>4</m:t>
                        </m:r>
                      </m:sub>
                    </m:sSub>
                  </m:oMath>
                </a14:m>
                <a:r>
                  <a:rPr lang="es-ES" dirty="0"/>
                  <a:t>=167</a:t>
                </a:r>
              </a:p>
            </p:txBody>
          </p:sp>
        </mc:Choice>
        <mc:Fallback xmlns="">
          <p:sp>
            <p:nvSpPr>
              <p:cNvPr id="9" name="Rectángulo 8"/>
              <p:cNvSpPr>
                <a:spLocks noRot="1" noChangeAspect="1" noMove="1" noResize="1" noEditPoints="1" noAdjustHandles="1" noChangeArrowheads="1" noChangeShapeType="1" noTextEdit="1"/>
              </p:cNvSpPr>
              <p:nvPr/>
            </p:nvSpPr>
            <p:spPr>
              <a:xfrm>
                <a:off x="5488396" y="4075200"/>
                <a:ext cx="897425" cy="369332"/>
              </a:xfrm>
              <a:prstGeom prst="rect">
                <a:avLst/>
              </a:prstGeom>
              <a:blipFill rotWithShape="0">
                <a:blip r:embed="rId4"/>
                <a:stretch>
                  <a:fillRect t="-10000" r="-473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7150683" y="4075200"/>
                <a:ext cx="897425" cy="369332"/>
              </a:xfrm>
              <a:prstGeom prst="rect">
                <a:avLst/>
              </a:prstGeom>
            </p:spPr>
            <p:txBody>
              <a:bodyPr wrap="none">
                <a:spAutoFit/>
              </a:bodyPr>
              <a:lstStyle/>
              <a:p>
                <a14:m>
                  <m:oMath xmlns:m="http://schemas.openxmlformats.org/officeDocument/2006/math">
                    <m:sSub>
                      <m:sSubPr>
                        <m:ctrlPr>
                          <a:rPr lang="es-ES" i="1" smtClean="0">
                            <a:latin typeface="Cambria Math" panose="02040503050406030204" pitchFamily="18" charset="0"/>
                          </a:rPr>
                        </m:ctrlPr>
                      </m:sSubPr>
                      <m:e>
                        <m:r>
                          <a:rPr lang="es-ES" i="1">
                            <a:latin typeface="Cambria Math" panose="02040503050406030204" pitchFamily="18" charset="0"/>
                          </a:rPr>
                          <m:t>𝑋</m:t>
                        </m:r>
                      </m:e>
                      <m:sub>
                        <m:r>
                          <a:rPr lang="es-ES" b="0" i="1" smtClean="0">
                            <a:latin typeface="Cambria Math" panose="02040503050406030204" pitchFamily="18" charset="0"/>
                          </a:rPr>
                          <m:t>5</m:t>
                        </m:r>
                      </m:sub>
                    </m:sSub>
                  </m:oMath>
                </a14:m>
                <a:r>
                  <a:rPr lang="es-ES" dirty="0"/>
                  <a:t>=168</a:t>
                </a:r>
              </a:p>
            </p:txBody>
          </p:sp>
        </mc:Choice>
        <mc:Fallback xmlns="">
          <p:sp>
            <p:nvSpPr>
              <p:cNvPr id="11" name="Rectángulo 10"/>
              <p:cNvSpPr>
                <a:spLocks noRot="1" noChangeAspect="1" noMove="1" noResize="1" noEditPoints="1" noAdjustHandles="1" noChangeArrowheads="1" noChangeShapeType="1" noTextEdit="1"/>
              </p:cNvSpPr>
              <p:nvPr/>
            </p:nvSpPr>
            <p:spPr>
              <a:xfrm>
                <a:off x="7150683" y="4075200"/>
                <a:ext cx="897425" cy="369332"/>
              </a:xfrm>
              <a:prstGeom prst="rect">
                <a:avLst/>
              </a:prstGeom>
              <a:blipFill rotWithShape="0">
                <a:blip r:embed="rId5"/>
                <a:stretch>
                  <a:fillRect t="-10000" r="-5442" b="-26667"/>
                </a:stretch>
              </a:blipFill>
            </p:spPr>
            <p:txBody>
              <a:bodyPr/>
              <a:lstStyle/>
              <a:p>
                <a:r>
                  <a:rPr lang="en-US">
                    <a:noFill/>
                  </a:rPr>
                  <a:t> </a:t>
                </a:r>
              </a:p>
            </p:txBody>
          </p:sp>
        </mc:Fallback>
      </mc:AlternateContent>
      <p:sp>
        <p:nvSpPr>
          <p:cNvPr id="15" name="CuadroTexto 14"/>
          <p:cNvSpPr txBox="1"/>
          <p:nvPr/>
        </p:nvSpPr>
        <p:spPr>
          <a:xfrm>
            <a:off x="634031" y="6038048"/>
            <a:ext cx="9038187" cy="369332"/>
          </a:xfrm>
          <a:prstGeom prst="rect">
            <a:avLst/>
          </a:prstGeom>
          <a:noFill/>
        </p:spPr>
        <p:txBody>
          <a:bodyPr wrap="square" rtlCol="0">
            <a:spAutoFit/>
          </a:bodyPr>
          <a:lstStyle/>
          <a:p>
            <a:r>
              <a:rPr lang="es-ES" b="1" i="1" dirty="0"/>
              <a:t>El 0.25 de los jugadores del equipo de futbol tienen una estatura inferior a 167.5 centímetros. </a:t>
            </a:r>
          </a:p>
        </p:txBody>
      </p:sp>
      <p:sp>
        <p:nvSpPr>
          <p:cNvPr id="12" name="Rectángulo 8"/>
          <p:cNvSpPr/>
          <p:nvPr/>
        </p:nvSpPr>
        <p:spPr>
          <a:xfrm>
            <a:off x="711199" y="270193"/>
            <a:ext cx="9939868" cy="923330"/>
          </a:xfrm>
          <a:prstGeom prst="rect">
            <a:avLst/>
          </a:prstGeom>
        </p:spPr>
        <p:txBody>
          <a:bodyPr wrap="square">
            <a:spAutoFit/>
          </a:bodyPr>
          <a:lstStyle/>
          <a:p>
            <a:pPr>
              <a:lnSpc>
                <a:spcPct val="150000"/>
              </a:lnSpc>
            </a:pPr>
            <a:r>
              <a:rPr lang="es-ES" dirty="0"/>
              <a:t>La estatura en centímetros de los integrantes de los 17 jugadores de un equipo de fútbol es:</a:t>
            </a:r>
          </a:p>
          <a:p>
            <a:pPr>
              <a:lnSpc>
                <a:spcPct val="150000"/>
              </a:lnSpc>
            </a:pPr>
            <a:r>
              <a:rPr lang="es-ES" dirty="0"/>
              <a:t>175, 168, 171, 178, 181, 176, 174, 165, 169, 170, 172, 172, 167, 166, 170, 165, 177.</a:t>
            </a:r>
          </a:p>
        </p:txBody>
      </p:sp>
      <p:sp>
        <p:nvSpPr>
          <p:cNvPr id="14" name="CuadroTexto 5"/>
          <p:cNvSpPr txBox="1"/>
          <p:nvPr/>
        </p:nvSpPr>
        <p:spPr>
          <a:xfrm>
            <a:off x="711199" y="1464190"/>
            <a:ext cx="6050844" cy="369332"/>
          </a:xfrm>
          <a:prstGeom prst="rect">
            <a:avLst/>
          </a:prstGeom>
          <a:noFill/>
        </p:spPr>
        <p:txBody>
          <a:bodyPr wrap="square" rtlCol="0">
            <a:spAutoFit/>
          </a:bodyPr>
          <a:lstStyle/>
          <a:p>
            <a:r>
              <a:rPr lang="es-ES" b="1" dirty="0"/>
              <a:t>Calcular e interpretar el cuartil 1.</a:t>
            </a:r>
          </a:p>
        </p:txBody>
      </p:sp>
    </p:spTree>
    <p:extLst>
      <p:ext uri="{BB962C8B-B14F-4D97-AF65-F5344CB8AC3E}">
        <p14:creationId xmlns:p14="http://schemas.microsoft.com/office/powerpoint/2010/main" val="425666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9" grpId="0"/>
      <p:bldP spid="11"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64115" y="1717800"/>
            <a:ext cx="9671762" cy="1160511"/>
          </a:xfrm>
          <a:prstGeom prst="rect">
            <a:avLst/>
          </a:prstGeom>
        </p:spPr>
        <p:txBody>
          <a:bodyPr wrap="square">
            <a:spAutoFit/>
          </a:bodyPr>
          <a:lstStyle/>
          <a:p>
            <a:pPr algn="just">
              <a:lnSpc>
                <a:spcPct val="150000"/>
              </a:lnSpc>
            </a:pPr>
            <a:r>
              <a:rPr lang="es-ES" sz="1600" dirty="0">
                <a:effectLst/>
                <a:latin typeface="Arial" panose="020B0604020202020204" pitchFamily="34" charset="0"/>
              </a:rPr>
              <a:t>Las medidas de dispersión cuantifican la separación, la variabilidad de los valores de la distribución respecto al valor central. Distinguimos entre medidas de dispersión absolutas, que no son comparables entre diferentes muestras y las relativas que nos permitirán comparar varias muestras.</a:t>
            </a:r>
            <a:endParaRPr lang="es-ES" sz="1600" dirty="0">
              <a:effectLst/>
            </a:endParaRPr>
          </a:p>
        </p:txBody>
      </p:sp>
      <p:sp>
        <p:nvSpPr>
          <p:cNvPr id="3" name="Rectángulo 2"/>
          <p:cNvSpPr/>
          <p:nvPr/>
        </p:nvSpPr>
        <p:spPr>
          <a:xfrm>
            <a:off x="1364115" y="962186"/>
            <a:ext cx="5073825" cy="400110"/>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sz="2000" dirty="0">
                <a:solidFill>
                  <a:schemeClr val="accent5">
                    <a:lumMod val="75000"/>
                  </a:schemeClr>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Medidas de Variabilidad (o dispersión)</a:t>
            </a:r>
            <a:endParaRPr lang="es-ES" sz="2000" b="1" dirty="0">
              <a:solidFill>
                <a:schemeClr val="accent5">
                  <a:lumMod val="75000"/>
                </a:schemeClr>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6" name="Imagen 5"/>
          <p:cNvPicPr>
            <a:picLocks noChangeAspect="1"/>
          </p:cNvPicPr>
          <p:nvPr/>
        </p:nvPicPr>
        <p:blipFill>
          <a:blip r:embed="rId2"/>
          <a:stretch>
            <a:fillRect/>
          </a:stretch>
        </p:blipFill>
        <p:spPr>
          <a:xfrm>
            <a:off x="9143754" y="3869436"/>
            <a:ext cx="1892123" cy="1293311"/>
          </a:xfrm>
          <a:prstGeom prst="rect">
            <a:avLst/>
          </a:prstGeom>
        </p:spPr>
      </p:pic>
      <p:pic>
        <p:nvPicPr>
          <p:cNvPr id="7" name="Picture 6">
            <a:extLst>
              <a:ext uri="{FF2B5EF4-FFF2-40B4-BE49-F238E27FC236}">
                <a16:creationId xmlns:a16="http://schemas.microsoft.com/office/drawing/2014/main" id="{604C731F-A6FE-478A-B579-8EA00389E8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2182" y="3287460"/>
            <a:ext cx="4110182" cy="3082637"/>
          </a:xfrm>
          <a:prstGeom prst="rect">
            <a:avLst/>
          </a:prstGeom>
        </p:spPr>
      </p:pic>
    </p:spTree>
    <p:extLst>
      <p:ext uri="{BB962C8B-B14F-4D97-AF65-F5344CB8AC3E}">
        <p14:creationId xmlns:p14="http://schemas.microsoft.com/office/powerpoint/2010/main" val="1912600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30300" y="979164"/>
            <a:ext cx="2973891" cy="400110"/>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sz="2000" dirty="0">
                <a:solidFill>
                  <a:schemeClr val="accent5">
                    <a:lumMod val="75000"/>
                  </a:schemeClr>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El Recorrido (o rango)</a:t>
            </a:r>
            <a:endParaRPr lang="es-ES" sz="2000" b="1" dirty="0">
              <a:solidFill>
                <a:schemeClr val="accent5">
                  <a:lumMod val="75000"/>
                </a:schemeClr>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3" name="Rectángulo 2"/>
          <p:cNvSpPr/>
          <p:nvPr/>
        </p:nvSpPr>
        <p:spPr>
          <a:xfrm>
            <a:off x="1196622" y="1824123"/>
            <a:ext cx="9042400" cy="1338828"/>
          </a:xfrm>
          <a:prstGeom prst="rect">
            <a:avLst/>
          </a:prstGeom>
        </p:spPr>
        <p:txBody>
          <a:bodyPr wrap="square">
            <a:spAutoFit/>
          </a:bodyPr>
          <a:lstStyle/>
          <a:p>
            <a:pPr algn="just">
              <a:lnSpc>
                <a:spcPct val="150000"/>
              </a:lnSpc>
            </a:pPr>
            <a:r>
              <a:rPr lang="es-ES" dirty="0"/>
              <a:t>El recorrido (o rango) se suele definir como la diferencia entre los dos valores extremos que toma la variable. Es la medida de dispersión más sencilla y también, por tanto, la que proporciona menos información. </a:t>
            </a:r>
          </a:p>
        </p:txBody>
      </p:sp>
      <mc:AlternateContent xmlns:mc="http://schemas.openxmlformats.org/markup-compatibility/2006" xmlns:a14="http://schemas.microsoft.com/office/drawing/2010/main">
        <mc:Choice Requires="a14">
          <p:sp>
            <p:nvSpPr>
              <p:cNvPr id="5" name="CuadroTexto 4"/>
              <p:cNvSpPr txBox="1"/>
              <p:nvPr/>
            </p:nvSpPr>
            <p:spPr>
              <a:xfrm>
                <a:off x="4442178" y="3143954"/>
                <a:ext cx="253870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000" i="1" smtClean="0">
                          <a:ln w="0"/>
                          <a:effectLst>
                            <a:outerShdw blurRad="38100" dist="19050" dir="2700000" algn="tl" rotWithShape="0">
                              <a:schemeClr val="dk1">
                                <a:alpha val="40000"/>
                              </a:schemeClr>
                            </a:outerShdw>
                          </a:effectLst>
                          <a:latin typeface="Cambria Math" panose="02040503050406030204" pitchFamily="18" charset="0"/>
                        </a:rPr>
                        <m:t>𝑅</m:t>
                      </m:r>
                      <m:r>
                        <a:rPr lang="es-ES" sz="2000" i="1" smtClean="0">
                          <a:ln w="0"/>
                          <a:effectLst>
                            <a:outerShdw blurRad="38100" dist="19050" dir="2700000" algn="tl" rotWithShape="0">
                              <a:schemeClr val="dk1">
                                <a:alpha val="40000"/>
                              </a:schemeClr>
                            </a:outerShdw>
                          </a:effectLst>
                          <a:latin typeface="Cambria Math" panose="02040503050406030204" pitchFamily="18" charset="0"/>
                        </a:rPr>
                        <m:t>=</m:t>
                      </m:r>
                      <m:r>
                        <a:rPr lang="es-ES" sz="2000" i="1" smtClean="0">
                          <a:ln w="0"/>
                          <a:effectLst>
                            <a:outerShdw blurRad="38100" dist="19050" dir="2700000" algn="tl" rotWithShape="0">
                              <a:schemeClr val="dk1">
                                <a:alpha val="40000"/>
                              </a:schemeClr>
                            </a:outerShdw>
                          </a:effectLst>
                          <a:latin typeface="Cambria Math" panose="02040503050406030204" pitchFamily="18" charset="0"/>
                        </a:rPr>
                        <m:t>𝑀𝑎𝑥</m:t>
                      </m:r>
                      <m:d>
                        <m:dPr>
                          <m:ctrlPr>
                            <a:rPr lang="es-ES" sz="2000" i="1" smtClean="0">
                              <a:ln w="0"/>
                              <a:effectLst>
                                <a:outerShdw blurRad="38100" dist="19050" dir="2700000" algn="tl" rotWithShape="0">
                                  <a:schemeClr val="dk1">
                                    <a:alpha val="40000"/>
                                  </a:schemeClr>
                                </a:outerShdw>
                              </a:effectLst>
                              <a:latin typeface="Cambria Math" panose="02040503050406030204" pitchFamily="18" charset="0"/>
                            </a:rPr>
                          </m:ctrlPr>
                        </m:dPr>
                        <m:e>
                          <m:r>
                            <a:rPr lang="es-ES" sz="2000" i="1" smtClean="0">
                              <a:ln w="0"/>
                              <a:effectLst>
                                <a:outerShdw blurRad="38100" dist="19050" dir="2700000" algn="tl" rotWithShape="0">
                                  <a:schemeClr val="dk1">
                                    <a:alpha val="40000"/>
                                  </a:schemeClr>
                                </a:outerShdw>
                              </a:effectLst>
                              <a:latin typeface="Cambria Math" panose="02040503050406030204" pitchFamily="18" charset="0"/>
                            </a:rPr>
                            <m:t>𝑥</m:t>
                          </m:r>
                        </m:e>
                      </m:d>
                      <m:r>
                        <a:rPr lang="es-ES" sz="2000" i="1" smtClean="0">
                          <a:ln w="0"/>
                          <a:effectLst>
                            <a:outerShdw blurRad="38100" dist="19050" dir="2700000" algn="tl" rotWithShape="0">
                              <a:schemeClr val="dk1">
                                <a:alpha val="40000"/>
                              </a:schemeClr>
                            </a:outerShdw>
                          </a:effectLst>
                          <a:latin typeface="Cambria Math" panose="02040503050406030204" pitchFamily="18" charset="0"/>
                        </a:rPr>
                        <m:t>−</m:t>
                      </m:r>
                      <m:r>
                        <a:rPr lang="es-ES" sz="2000" i="1" smtClean="0">
                          <a:ln w="0"/>
                          <a:effectLst>
                            <a:outerShdw blurRad="38100" dist="19050" dir="2700000" algn="tl" rotWithShape="0">
                              <a:schemeClr val="dk1">
                                <a:alpha val="40000"/>
                              </a:schemeClr>
                            </a:outerShdw>
                          </a:effectLst>
                          <a:latin typeface="Cambria Math" panose="02040503050406030204" pitchFamily="18" charset="0"/>
                        </a:rPr>
                        <m:t>𝑀𝑖𝑛</m:t>
                      </m:r>
                      <m:r>
                        <a:rPr lang="es-ES" sz="2000" i="1" smtClean="0">
                          <a:ln w="0"/>
                          <a:effectLst>
                            <a:outerShdw blurRad="38100" dist="19050" dir="2700000" algn="tl" rotWithShape="0">
                              <a:schemeClr val="dk1">
                                <a:alpha val="40000"/>
                              </a:schemeClr>
                            </a:outerShdw>
                          </a:effectLst>
                          <a:latin typeface="Cambria Math" panose="02040503050406030204" pitchFamily="18" charset="0"/>
                        </a:rPr>
                        <m:t>(</m:t>
                      </m:r>
                      <m:r>
                        <a:rPr lang="es-ES" sz="2000" i="1" smtClean="0">
                          <a:ln w="0"/>
                          <a:effectLst>
                            <a:outerShdw blurRad="38100" dist="19050" dir="2700000" algn="tl" rotWithShape="0">
                              <a:schemeClr val="dk1">
                                <a:alpha val="40000"/>
                              </a:schemeClr>
                            </a:outerShdw>
                          </a:effectLst>
                          <a:latin typeface="Cambria Math" panose="02040503050406030204" pitchFamily="18" charset="0"/>
                        </a:rPr>
                        <m:t>𝑥</m:t>
                      </m:r>
                      <m:r>
                        <a:rPr lang="es-ES" sz="2000" i="1" smtClean="0">
                          <a:ln w="0"/>
                          <a:effectLst>
                            <a:outerShdw blurRad="38100" dist="19050" dir="2700000" algn="tl" rotWithShape="0">
                              <a:schemeClr val="dk1">
                                <a:alpha val="40000"/>
                              </a:schemeClr>
                            </a:outerShdw>
                          </a:effectLst>
                          <a:latin typeface="Cambria Math" panose="02040503050406030204" pitchFamily="18" charset="0"/>
                        </a:rPr>
                        <m:t>)</m:t>
                      </m:r>
                    </m:oMath>
                  </m:oMathPara>
                </a14:m>
                <a:endParaRPr lang="es-ES" sz="2000" dirty="0">
                  <a:ln w="0"/>
                  <a:effectLst>
                    <a:outerShdw blurRad="38100" dist="19050" dir="2700000" algn="tl" rotWithShape="0">
                      <a:schemeClr val="dk1">
                        <a:alpha val="40000"/>
                      </a:schemeClr>
                    </a:outerShdw>
                  </a:effectLst>
                </a:endParaRPr>
              </a:p>
            </p:txBody>
          </p:sp>
        </mc:Choice>
        <mc:Fallback xmlns="">
          <p:sp>
            <p:nvSpPr>
              <p:cNvPr id="5" name="CuadroTexto 4"/>
              <p:cNvSpPr txBox="1">
                <a:spLocks noRot="1" noChangeAspect="1" noMove="1" noResize="1" noEditPoints="1" noAdjustHandles="1" noChangeArrowheads="1" noChangeShapeType="1" noTextEdit="1"/>
              </p:cNvSpPr>
              <p:nvPr/>
            </p:nvSpPr>
            <p:spPr>
              <a:xfrm>
                <a:off x="4442178" y="3143954"/>
                <a:ext cx="2538708" cy="307777"/>
              </a:xfrm>
              <a:prstGeom prst="rect">
                <a:avLst/>
              </a:prstGeom>
              <a:blipFill rotWithShape="0">
                <a:blip r:embed="rId2"/>
                <a:stretch>
                  <a:fillRect l="-2163" t="-6000" r="-4087" b="-42000"/>
                </a:stretch>
              </a:blipFill>
            </p:spPr>
            <p:txBody>
              <a:bodyPr/>
              <a:lstStyle/>
              <a:p>
                <a:r>
                  <a:rPr lang="es-ES">
                    <a:noFill/>
                  </a:rPr>
                  <a:t> </a:t>
                </a:r>
              </a:p>
            </p:txBody>
          </p:sp>
        </mc:Fallback>
      </mc:AlternateContent>
      <p:graphicFrame>
        <p:nvGraphicFramePr>
          <p:cNvPr id="4" name="Tabla 3"/>
          <p:cNvGraphicFramePr>
            <a:graphicFrameLocks noGrp="1"/>
          </p:cNvGraphicFramePr>
          <p:nvPr>
            <p:extLst>
              <p:ext uri="{D42A27DB-BD31-4B8C-83A1-F6EECF244321}">
                <p14:modId xmlns:p14="http://schemas.microsoft.com/office/powerpoint/2010/main" val="4288559920"/>
              </p:ext>
            </p:extLst>
          </p:nvPr>
        </p:nvGraphicFramePr>
        <p:xfrm>
          <a:off x="1130300" y="4553320"/>
          <a:ext cx="8341080" cy="243840"/>
        </p:xfrm>
        <a:graphic>
          <a:graphicData uri="http://schemas.openxmlformats.org/drawingml/2006/table">
            <a:tbl>
              <a:tblPr>
                <a:tableStyleId>{2D5ABB26-0587-4C30-8999-92F81FD0307C}</a:tableStyleId>
              </a:tblPr>
              <a:tblGrid>
                <a:gridCol w="556072">
                  <a:extLst>
                    <a:ext uri="{9D8B030D-6E8A-4147-A177-3AD203B41FA5}">
                      <a16:colId xmlns:a16="http://schemas.microsoft.com/office/drawing/2014/main" val="20000"/>
                    </a:ext>
                  </a:extLst>
                </a:gridCol>
                <a:gridCol w="556072">
                  <a:extLst>
                    <a:ext uri="{9D8B030D-6E8A-4147-A177-3AD203B41FA5}">
                      <a16:colId xmlns:a16="http://schemas.microsoft.com/office/drawing/2014/main" val="20001"/>
                    </a:ext>
                  </a:extLst>
                </a:gridCol>
                <a:gridCol w="556072">
                  <a:extLst>
                    <a:ext uri="{9D8B030D-6E8A-4147-A177-3AD203B41FA5}">
                      <a16:colId xmlns:a16="http://schemas.microsoft.com/office/drawing/2014/main" val="20002"/>
                    </a:ext>
                  </a:extLst>
                </a:gridCol>
                <a:gridCol w="556072">
                  <a:extLst>
                    <a:ext uri="{9D8B030D-6E8A-4147-A177-3AD203B41FA5}">
                      <a16:colId xmlns:a16="http://schemas.microsoft.com/office/drawing/2014/main" val="20003"/>
                    </a:ext>
                  </a:extLst>
                </a:gridCol>
                <a:gridCol w="556072">
                  <a:extLst>
                    <a:ext uri="{9D8B030D-6E8A-4147-A177-3AD203B41FA5}">
                      <a16:colId xmlns:a16="http://schemas.microsoft.com/office/drawing/2014/main" val="20004"/>
                    </a:ext>
                  </a:extLst>
                </a:gridCol>
                <a:gridCol w="556072">
                  <a:extLst>
                    <a:ext uri="{9D8B030D-6E8A-4147-A177-3AD203B41FA5}">
                      <a16:colId xmlns:a16="http://schemas.microsoft.com/office/drawing/2014/main" val="20005"/>
                    </a:ext>
                  </a:extLst>
                </a:gridCol>
                <a:gridCol w="556072">
                  <a:extLst>
                    <a:ext uri="{9D8B030D-6E8A-4147-A177-3AD203B41FA5}">
                      <a16:colId xmlns:a16="http://schemas.microsoft.com/office/drawing/2014/main" val="20006"/>
                    </a:ext>
                  </a:extLst>
                </a:gridCol>
                <a:gridCol w="556072">
                  <a:extLst>
                    <a:ext uri="{9D8B030D-6E8A-4147-A177-3AD203B41FA5}">
                      <a16:colId xmlns:a16="http://schemas.microsoft.com/office/drawing/2014/main" val="20007"/>
                    </a:ext>
                  </a:extLst>
                </a:gridCol>
                <a:gridCol w="556072">
                  <a:extLst>
                    <a:ext uri="{9D8B030D-6E8A-4147-A177-3AD203B41FA5}">
                      <a16:colId xmlns:a16="http://schemas.microsoft.com/office/drawing/2014/main" val="20008"/>
                    </a:ext>
                  </a:extLst>
                </a:gridCol>
                <a:gridCol w="556072">
                  <a:extLst>
                    <a:ext uri="{9D8B030D-6E8A-4147-A177-3AD203B41FA5}">
                      <a16:colId xmlns:a16="http://schemas.microsoft.com/office/drawing/2014/main" val="20009"/>
                    </a:ext>
                  </a:extLst>
                </a:gridCol>
                <a:gridCol w="556072">
                  <a:extLst>
                    <a:ext uri="{9D8B030D-6E8A-4147-A177-3AD203B41FA5}">
                      <a16:colId xmlns:a16="http://schemas.microsoft.com/office/drawing/2014/main" val="20010"/>
                    </a:ext>
                  </a:extLst>
                </a:gridCol>
                <a:gridCol w="556072">
                  <a:extLst>
                    <a:ext uri="{9D8B030D-6E8A-4147-A177-3AD203B41FA5}">
                      <a16:colId xmlns:a16="http://schemas.microsoft.com/office/drawing/2014/main" val="20011"/>
                    </a:ext>
                  </a:extLst>
                </a:gridCol>
                <a:gridCol w="556072">
                  <a:extLst>
                    <a:ext uri="{9D8B030D-6E8A-4147-A177-3AD203B41FA5}">
                      <a16:colId xmlns:a16="http://schemas.microsoft.com/office/drawing/2014/main" val="20012"/>
                    </a:ext>
                  </a:extLst>
                </a:gridCol>
                <a:gridCol w="556072">
                  <a:extLst>
                    <a:ext uri="{9D8B030D-6E8A-4147-A177-3AD203B41FA5}">
                      <a16:colId xmlns:a16="http://schemas.microsoft.com/office/drawing/2014/main" val="20013"/>
                    </a:ext>
                  </a:extLst>
                </a:gridCol>
                <a:gridCol w="556072">
                  <a:extLst>
                    <a:ext uri="{9D8B030D-6E8A-4147-A177-3AD203B41FA5}">
                      <a16:colId xmlns:a16="http://schemas.microsoft.com/office/drawing/2014/main" val="20014"/>
                    </a:ext>
                  </a:extLst>
                </a:gridCol>
              </a:tblGrid>
              <a:tr h="0">
                <a:tc>
                  <a:txBody>
                    <a:bodyPr/>
                    <a:lstStyle/>
                    <a:p>
                      <a:pPr algn="ctr">
                        <a:spcAft>
                          <a:spcPts val="0"/>
                        </a:spcAft>
                      </a:pPr>
                      <a:r>
                        <a:rPr lang="es-MX" sz="1600" dirty="0">
                          <a:effectLst/>
                        </a:rPr>
                        <a:t>4.1</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dirty="0">
                          <a:effectLst/>
                        </a:rPr>
                        <a:t>7.0</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dirty="0">
                          <a:effectLst/>
                        </a:rPr>
                        <a:t>3.6</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dirty="0">
                          <a:effectLst/>
                        </a:rPr>
                        <a:t>5.2</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dirty="0">
                          <a:effectLst/>
                        </a:rPr>
                        <a:t>3.2</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dirty="0">
                          <a:effectLst/>
                        </a:rPr>
                        <a:t>4.5</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dirty="0">
                          <a:effectLst/>
                        </a:rPr>
                        <a:t>2.1</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dirty="0">
                          <a:effectLst/>
                        </a:rPr>
                        <a:t>3.3</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a:effectLst/>
                        </a:rPr>
                        <a:t>4.7</a:t>
                      </a:r>
                      <a:endParaRPr lang="es-ES" sz="1600" b="1">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dirty="0">
                          <a:effectLst/>
                        </a:rPr>
                        <a:t>5.9</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dirty="0">
                          <a:effectLst/>
                        </a:rPr>
                        <a:t>4.6</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a:effectLst/>
                        </a:rPr>
                        <a:t>3.8</a:t>
                      </a:r>
                      <a:endParaRPr lang="es-ES" sz="1600" b="1">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dirty="0">
                          <a:effectLst/>
                        </a:rPr>
                        <a:t>1.0</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a:effectLst/>
                        </a:rPr>
                        <a:t>4.6</a:t>
                      </a:r>
                      <a:endParaRPr lang="es-ES" sz="1600" b="1">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es-MX" sz="1600" dirty="0">
                          <a:effectLst/>
                        </a:rPr>
                        <a:t>1.3</a:t>
                      </a:r>
                      <a:endParaRPr lang="es-ES" sz="1600" b="1"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10000"/>
                  </a:ext>
                </a:extLst>
              </a:tr>
            </a:tbl>
          </a:graphicData>
        </a:graphic>
      </p:graphicFrame>
      <p:sp>
        <p:nvSpPr>
          <p:cNvPr id="6" name="Rectángulo 5"/>
          <p:cNvSpPr/>
          <p:nvPr/>
        </p:nvSpPr>
        <p:spPr>
          <a:xfrm>
            <a:off x="1117317" y="3616867"/>
            <a:ext cx="9038821" cy="646331"/>
          </a:xfrm>
          <a:prstGeom prst="rect">
            <a:avLst/>
          </a:prstGeom>
        </p:spPr>
        <p:txBody>
          <a:bodyPr wrap="none">
            <a:spAutoFit/>
          </a:bodyPr>
          <a:lstStyle/>
          <a:p>
            <a:r>
              <a:rPr lang="es-MX" b="1" dirty="0">
                <a:latin typeface="Calibri" panose="020F0502020204030204" pitchFamily="34" charset="0"/>
                <a:ea typeface="Times New Roman" panose="02020603050405020304" pitchFamily="18" charset="0"/>
                <a:cs typeface="Times New Roman" panose="02020603050405020304" pitchFamily="18" charset="0"/>
              </a:rPr>
              <a:t>Ejemplo:</a:t>
            </a:r>
          </a:p>
          <a:p>
            <a:r>
              <a:rPr lang="es-MX" dirty="0">
                <a:latin typeface="Calibri" panose="020F0502020204030204" pitchFamily="34" charset="0"/>
                <a:ea typeface="Times New Roman" panose="02020603050405020304" pitchFamily="18" charset="0"/>
                <a:cs typeface="Times New Roman" panose="02020603050405020304" pitchFamily="18" charset="0"/>
              </a:rPr>
              <a:t>El tiempo requerido para atender a los clientes (en minutos)  en las cajas de un supermercado.</a:t>
            </a:r>
            <a:endParaRPr lang="es-ES" dirty="0"/>
          </a:p>
        </p:txBody>
      </p:sp>
      <mc:AlternateContent xmlns:mc="http://schemas.openxmlformats.org/markup-compatibility/2006" xmlns:a14="http://schemas.microsoft.com/office/drawing/2010/main">
        <mc:Choice Requires="a14">
          <p:sp>
            <p:nvSpPr>
              <p:cNvPr id="7" name="CuadroTexto 6"/>
              <p:cNvSpPr txBox="1"/>
              <p:nvPr/>
            </p:nvSpPr>
            <p:spPr>
              <a:xfrm>
                <a:off x="4481689" y="5046132"/>
                <a:ext cx="1940724" cy="307777"/>
              </a:xfrm>
              <a:prstGeom prst="rect">
                <a:avLst/>
              </a:prstGeom>
              <a:noFill/>
            </p:spPr>
            <p:txBody>
              <a:bodyPr wrap="none" lIns="0" tIns="0" rIns="0" bIns="0" rtlCol="0">
                <a:spAutoFit/>
              </a:bodyPr>
              <a:lstStyle/>
              <a:p>
                <a14:m>
                  <m:oMath xmlns:m="http://schemas.openxmlformats.org/officeDocument/2006/math">
                    <m:r>
                      <a:rPr lang="es-ES" sz="2000" i="1" smtClean="0">
                        <a:ln w="0"/>
                        <a:effectLst>
                          <a:outerShdw blurRad="38100" dist="19050" dir="2700000" algn="tl" rotWithShape="0">
                            <a:schemeClr val="dk1">
                              <a:alpha val="40000"/>
                            </a:schemeClr>
                          </a:outerShdw>
                        </a:effectLst>
                        <a:latin typeface="Cambria Math" panose="02040503050406030204" pitchFamily="18" charset="0"/>
                      </a:rPr>
                      <m:t>𝑅</m:t>
                    </m:r>
                    <m:r>
                      <a:rPr lang="es-ES" sz="2000" i="1" smtClean="0">
                        <a:ln w="0"/>
                        <a:effectLst>
                          <a:outerShdw blurRad="38100" dist="19050" dir="2700000" algn="tl" rotWithShape="0">
                            <a:schemeClr val="dk1">
                              <a:alpha val="40000"/>
                            </a:schemeClr>
                          </a:outerShdw>
                        </a:effectLst>
                        <a:latin typeface="Cambria Math" panose="02040503050406030204" pitchFamily="18" charset="0"/>
                      </a:rPr>
                      <m:t>=7.0−1.0</m:t>
                    </m:r>
                  </m:oMath>
                </a14:m>
                <a:r>
                  <a:rPr lang="es-ES" sz="2000" dirty="0">
                    <a:ln w="0"/>
                    <a:effectLst>
                      <a:outerShdw blurRad="38100" dist="19050" dir="2700000" algn="tl" rotWithShape="0">
                        <a:schemeClr val="dk1">
                          <a:alpha val="40000"/>
                        </a:schemeClr>
                      </a:outerShdw>
                    </a:effectLst>
                  </a:rPr>
                  <a:t>=6.0</a:t>
                </a:r>
              </a:p>
            </p:txBody>
          </p:sp>
        </mc:Choice>
        <mc:Fallback xmlns="">
          <p:sp>
            <p:nvSpPr>
              <p:cNvPr id="7" name="CuadroTexto 6"/>
              <p:cNvSpPr txBox="1">
                <a:spLocks noRot="1" noChangeAspect="1" noMove="1" noResize="1" noEditPoints="1" noAdjustHandles="1" noChangeArrowheads="1" noChangeShapeType="1" noTextEdit="1"/>
              </p:cNvSpPr>
              <p:nvPr/>
            </p:nvSpPr>
            <p:spPr>
              <a:xfrm>
                <a:off x="4481689" y="5046132"/>
                <a:ext cx="1940724" cy="307777"/>
              </a:xfrm>
              <a:prstGeom prst="rect">
                <a:avLst/>
              </a:prstGeom>
              <a:blipFill rotWithShape="0">
                <a:blip r:embed="rId3"/>
                <a:stretch>
                  <a:fillRect l="-5016" t="-30000" r="-8150" b="-58000"/>
                </a:stretch>
              </a:blipFill>
            </p:spPr>
            <p:txBody>
              <a:bodyPr/>
              <a:lstStyle/>
              <a:p>
                <a:r>
                  <a:rPr lang="es-ES">
                    <a:noFill/>
                  </a:rPr>
                  <a:t> </a:t>
                </a:r>
              </a:p>
            </p:txBody>
          </p:sp>
        </mc:Fallback>
      </mc:AlternateContent>
      <p:sp>
        <p:nvSpPr>
          <p:cNvPr id="8" name="CuadroTexto 7"/>
          <p:cNvSpPr txBox="1"/>
          <p:nvPr/>
        </p:nvSpPr>
        <p:spPr>
          <a:xfrm>
            <a:off x="1072445" y="5508978"/>
            <a:ext cx="9279467" cy="923330"/>
          </a:xfrm>
          <a:prstGeom prst="rect">
            <a:avLst/>
          </a:prstGeom>
          <a:noFill/>
        </p:spPr>
        <p:txBody>
          <a:bodyPr wrap="square" rtlCol="0">
            <a:spAutoFit/>
          </a:bodyPr>
          <a:lstStyle/>
          <a:p>
            <a:pPr>
              <a:lnSpc>
                <a:spcPct val="150000"/>
              </a:lnSpc>
            </a:pPr>
            <a:r>
              <a:rPr lang="es-ES" dirty="0"/>
              <a:t>Entre el cliente que se tardo más tiempo en ser atendido en la caja y aquel que se atendió más rápido hay 6.0 minutos de diferencia.</a:t>
            </a:r>
          </a:p>
        </p:txBody>
      </p:sp>
      <p:pic>
        <p:nvPicPr>
          <p:cNvPr id="9" name="Imagen 8"/>
          <p:cNvPicPr>
            <a:picLocks noChangeAspect="1"/>
          </p:cNvPicPr>
          <p:nvPr/>
        </p:nvPicPr>
        <p:blipFill>
          <a:blip r:embed="rId4"/>
          <a:stretch>
            <a:fillRect/>
          </a:stretch>
        </p:blipFill>
        <p:spPr>
          <a:xfrm>
            <a:off x="9279467" y="508000"/>
            <a:ext cx="903111" cy="1311660"/>
          </a:xfrm>
          <a:prstGeom prst="rect">
            <a:avLst/>
          </a:prstGeom>
        </p:spPr>
      </p:pic>
    </p:spTree>
    <p:extLst>
      <p:ext uri="{BB962C8B-B14F-4D97-AF65-F5344CB8AC3E}">
        <p14:creationId xmlns:p14="http://schemas.microsoft.com/office/powerpoint/2010/main" val="90923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95024" y="1432045"/>
            <a:ext cx="9290754" cy="923330"/>
          </a:xfrm>
          <a:prstGeom prst="rect">
            <a:avLst/>
          </a:prstGeom>
        </p:spPr>
        <p:txBody>
          <a:bodyPr wrap="square">
            <a:spAutoFit/>
          </a:bodyPr>
          <a:lstStyle/>
          <a:p>
            <a:pPr>
              <a:lnSpc>
                <a:spcPct val="150000"/>
              </a:lnSpc>
            </a:pPr>
            <a:r>
              <a:rPr lang="es-ES" dirty="0"/>
              <a:t>La variancia es una medida dispersión de los valores respecto a un valor central (media), es decir, es el cuadrado de las desviaciones:</a:t>
            </a:r>
          </a:p>
        </p:txBody>
      </p:sp>
      <p:sp>
        <p:nvSpPr>
          <p:cNvPr id="3" name="Rectángulo 2"/>
          <p:cNvSpPr/>
          <p:nvPr/>
        </p:nvSpPr>
        <p:spPr>
          <a:xfrm>
            <a:off x="1095024" y="716118"/>
            <a:ext cx="3289683" cy="400110"/>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sz="2000" dirty="0">
                <a:solidFill>
                  <a:schemeClr val="accent5">
                    <a:lumMod val="75000"/>
                  </a:schemeClr>
                </a:solidFill>
                <a:latin typeface="Segoe UI Black" panose="020B0A02040204020203" pitchFamily="34" charset="0"/>
                <a:ea typeface="Segoe UI Black" panose="020B0A02040204020203" pitchFamily="34" charset="0"/>
                <a:cs typeface="Segoe UI Black" panose="020B0A02040204020203" pitchFamily="34" charset="0"/>
              </a:rPr>
              <a:t>La Variancia (o varianza)</a:t>
            </a:r>
            <a:endParaRPr lang="es-ES" sz="2000" b="1" dirty="0">
              <a:solidFill>
                <a:schemeClr val="accent5">
                  <a:lumMod val="75000"/>
                </a:schemeClr>
              </a:solidFill>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6" name="Imagen 5"/>
          <p:cNvPicPr>
            <a:picLocks noChangeAspect="1"/>
          </p:cNvPicPr>
          <p:nvPr/>
        </p:nvPicPr>
        <p:blipFill>
          <a:blip r:embed="rId2"/>
          <a:stretch>
            <a:fillRect/>
          </a:stretch>
        </p:blipFill>
        <p:spPr>
          <a:xfrm>
            <a:off x="1264355" y="2419405"/>
            <a:ext cx="2573867" cy="933300"/>
          </a:xfrm>
          <a:prstGeom prst="rect">
            <a:avLst/>
          </a:prstGeom>
        </p:spPr>
      </p:pic>
      <p:sp>
        <p:nvSpPr>
          <p:cNvPr id="4" name="Rectángulo 3"/>
          <p:cNvSpPr/>
          <p:nvPr/>
        </p:nvSpPr>
        <p:spPr>
          <a:xfrm>
            <a:off x="4426136" y="2520384"/>
            <a:ext cx="6622078" cy="646331"/>
          </a:xfrm>
          <a:prstGeom prst="rect">
            <a:avLst/>
          </a:prstGeom>
          <a:solidFill>
            <a:schemeClr val="accent2">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S" dirty="0">
                <a:effectLst>
                  <a:outerShdw blurRad="38100" dist="38100" dir="2700000" algn="tl">
                    <a:srgbClr val="000000">
                      <a:alpha val="43137"/>
                    </a:srgbClr>
                  </a:outerShdw>
                </a:effectLst>
              </a:rPr>
              <a:t>Dado que se calculan las desviaciones elevadas al cuadrado, la varianza no tiene las mismas unidades que los datos.</a:t>
            </a:r>
          </a:p>
        </p:txBody>
      </p:sp>
      <p:sp>
        <p:nvSpPr>
          <p:cNvPr id="5" name="Rectángulo 4"/>
          <p:cNvSpPr/>
          <p:nvPr/>
        </p:nvSpPr>
        <p:spPr>
          <a:xfrm>
            <a:off x="1274009" y="4597602"/>
            <a:ext cx="9110133" cy="880369"/>
          </a:xfrm>
          <a:prstGeom prst="rect">
            <a:avLst/>
          </a:prstGeom>
        </p:spPr>
        <p:txBody>
          <a:bodyPr wrap="square">
            <a:spAutoFit/>
          </a:bodyPr>
          <a:lstStyle/>
          <a:p>
            <a:pPr>
              <a:lnSpc>
                <a:spcPct val="150000"/>
              </a:lnSpc>
            </a:pPr>
            <a:r>
              <a:rPr lang="es-ES" dirty="0"/>
              <a:t>Durante un partido de baloncesto, se tiene los puntos anotados por 9 jugadores de un equipo: 0, 2, 4, 5, 8, 10, 10, 15, 38</a:t>
            </a:r>
          </a:p>
        </p:txBody>
      </p:sp>
      <mc:AlternateContent xmlns:mc="http://schemas.openxmlformats.org/markup-compatibility/2006" xmlns:a14="http://schemas.microsoft.com/office/drawing/2010/main">
        <mc:Choice Requires="a14">
          <p:sp>
            <p:nvSpPr>
              <p:cNvPr id="10" name="CuadroTexto 9"/>
              <p:cNvSpPr txBox="1"/>
              <p:nvPr/>
            </p:nvSpPr>
            <p:spPr>
              <a:xfrm>
                <a:off x="2352694" y="5778129"/>
                <a:ext cx="116012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2000" i="1" smtClean="0">
                              <a:latin typeface="Cambria Math" panose="02040503050406030204" pitchFamily="18" charset="0"/>
                            </a:rPr>
                          </m:ctrlPr>
                        </m:accPr>
                        <m:e>
                          <m:r>
                            <a:rPr lang="es-ES" sz="2000" b="0" i="1" smtClean="0">
                              <a:latin typeface="Cambria Math" panose="02040503050406030204" pitchFamily="18" charset="0"/>
                            </a:rPr>
                            <m:t>𝑥</m:t>
                          </m:r>
                        </m:e>
                      </m:acc>
                      <m:r>
                        <a:rPr lang="es-ES" sz="2000" b="0" i="1" smtClean="0">
                          <a:latin typeface="Cambria Math" panose="02040503050406030204" pitchFamily="18" charset="0"/>
                        </a:rPr>
                        <m:t>=10.22</m:t>
                      </m:r>
                    </m:oMath>
                  </m:oMathPara>
                </a14:m>
                <a:endParaRPr lang="es-ES" sz="2000"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2352694" y="5778129"/>
                <a:ext cx="1160126" cy="307777"/>
              </a:xfrm>
              <a:prstGeom prst="rect">
                <a:avLst/>
              </a:prstGeom>
              <a:blipFill rotWithShape="0">
                <a:blip r:embed="rId3"/>
                <a:stretch>
                  <a:fillRect l="-2632" r="-4737" b="-6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4426136" y="5796991"/>
                <a:ext cx="275787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s-ES" sz="2000" i="1" smtClean="0">
                              <a:latin typeface="Cambria Math" panose="02040503050406030204" pitchFamily="18" charset="0"/>
                            </a:rPr>
                          </m:ctrlPr>
                        </m:sSubSupPr>
                        <m:e>
                          <m:r>
                            <a:rPr lang="es-ES" sz="2000" b="0" i="1" smtClean="0">
                              <a:latin typeface="Cambria Math" panose="02040503050406030204" pitchFamily="18" charset="0"/>
                            </a:rPr>
                            <m:t>𝑆</m:t>
                          </m:r>
                        </m:e>
                        <m:sub>
                          <m:r>
                            <a:rPr lang="es-ES" sz="2000" b="0" i="1" smtClean="0">
                              <a:latin typeface="Cambria Math" panose="02040503050406030204" pitchFamily="18" charset="0"/>
                            </a:rPr>
                            <m:t>𝑥</m:t>
                          </m:r>
                        </m:sub>
                        <m:sup>
                          <m:r>
                            <a:rPr lang="es-ES" sz="2000" b="0" i="1" smtClean="0">
                              <a:latin typeface="Cambria Math" panose="02040503050406030204" pitchFamily="18" charset="0"/>
                            </a:rPr>
                            <m:t>2</m:t>
                          </m:r>
                        </m:sup>
                      </m:sSubSup>
                      <m:r>
                        <a:rPr lang="es-ES" sz="2000" b="0" i="1" smtClean="0">
                          <a:latin typeface="Cambria Math" panose="02040503050406030204" pitchFamily="18" charset="0"/>
                        </a:rPr>
                        <m:t>=129.694 </m:t>
                      </m:r>
                      <m:sSup>
                        <m:sSupPr>
                          <m:ctrlPr>
                            <a:rPr lang="es-ES" sz="2000" b="0" i="1" smtClean="0">
                              <a:latin typeface="Cambria Math" panose="02040503050406030204" pitchFamily="18" charset="0"/>
                            </a:rPr>
                          </m:ctrlPr>
                        </m:sSupPr>
                        <m:e>
                          <m:d>
                            <m:dPr>
                              <m:ctrlPr>
                                <a:rPr lang="es-ES" sz="2000" b="0" i="1" smtClean="0">
                                  <a:latin typeface="Cambria Math" panose="02040503050406030204" pitchFamily="18" charset="0"/>
                                </a:rPr>
                              </m:ctrlPr>
                            </m:dPr>
                            <m:e>
                              <m:r>
                                <a:rPr lang="es-ES" sz="2000" b="0" i="1" smtClean="0">
                                  <a:latin typeface="Cambria Math" panose="02040503050406030204" pitchFamily="18" charset="0"/>
                                </a:rPr>
                                <m:t>𝑝𝑢𝑛𝑡𝑜𝑠</m:t>
                              </m:r>
                            </m:e>
                          </m:d>
                        </m:e>
                        <m:sup>
                          <m:r>
                            <a:rPr lang="es-ES" sz="2000" b="0" i="1" smtClean="0">
                              <a:latin typeface="Cambria Math" panose="02040503050406030204" pitchFamily="18" charset="0"/>
                            </a:rPr>
                            <m:t>2</m:t>
                          </m:r>
                        </m:sup>
                      </m:sSup>
                    </m:oMath>
                  </m:oMathPara>
                </a14:m>
                <a:endParaRPr lang="es-ES" sz="2000"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4426136" y="5796991"/>
                <a:ext cx="2757871" cy="307777"/>
              </a:xfrm>
              <a:prstGeom prst="rect">
                <a:avLst/>
              </a:prstGeom>
              <a:blipFill rotWithShape="0">
                <a:blip r:embed="rId4"/>
                <a:stretch>
                  <a:fillRect l="-1549" t="-4000" r="-664" b="-30000"/>
                </a:stretch>
              </a:blipFill>
            </p:spPr>
            <p:txBody>
              <a:bodyPr/>
              <a:lstStyle/>
              <a:p>
                <a:r>
                  <a:rPr lang="es-ES">
                    <a:noFill/>
                  </a:rPr>
                  <a:t> </a:t>
                </a:r>
              </a:p>
            </p:txBody>
          </p:sp>
        </mc:Fallback>
      </mc:AlternateContent>
      <p:sp>
        <p:nvSpPr>
          <p:cNvPr id="13" name="Rectángulo 12"/>
          <p:cNvSpPr/>
          <p:nvPr/>
        </p:nvSpPr>
        <p:spPr>
          <a:xfrm>
            <a:off x="1267326" y="3767572"/>
            <a:ext cx="8851232" cy="646331"/>
          </a:xfrm>
          <a:prstGeom prst="rect">
            <a:avLst/>
          </a:prstGeom>
        </p:spPr>
        <p:txBody>
          <a:bodyPr wrap="square">
            <a:spAutoFit/>
          </a:bodyPr>
          <a:lstStyle/>
          <a:p>
            <a:r>
              <a:rPr lang="es-ES" dirty="0"/>
              <a:t>Si la varianza es pequeña, significa que los valores del conjunto están bastante agrupados. Si la varianza es grande, significa que los números están más dispersos. </a:t>
            </a:r>
          </a:p>
        </p:txBody>
      </p:sp>
    </p:spTree>
    <p:extLst>
      <p:ext uri="{BB962C8B-B14F-4D97-AF65-F5344CB8AC3E}">
        <p14:creationId xmlns:p14="http://schemas.microsoft.com/office/powerpoint/2010/main" val="253406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54640" y="1573994"/>
            <a:ext cx="9756827" cy="1569660"/>
          </a:xfrm>
          <a:prstGeom prst="rect">
            <a:avLst/>
          </a:prstGeom>
        </p:spPr>
        <p:txBody>
          <a:bodyPr wrap="square">
            <a:spAutoFit/>
          </a:bodyPr>
          <a:lstStyle/>
          <a:p>
            <a:pPr>
              <a:lnSpc>
                <a:spcPct val="150000"/>
              </a:lnSpc>
            </a:pPr>
            <a:r>
              <a:rPr lang="es-ES" sz="1600" dirty="0"/>
              <a:t>La variancia a veces no se interpreta claramente, ya que se mide en unidades cuadráticas. Para evitar ese problema se define otra medida de dispersión, que es la desviación estándar, que se halla como la raíz cuadrada positiva de la varianza. La desviación típica informa sobre la dispersión de los datos respecto al valor de la media; cuanto mayor sea su valor, más dispersos estarán los datos.</a:t>
            </a:r>
            <a:endParaRPr lang="es-ES" sz="1600" b="1" dirty="0"/>
          </a:p>
        </p:txBody>
      </p:sp>
      <p:pic>
        <p:nvPicPr>
          <p:cNvPr id="4" name="Imagen 3"/>
          <p:cNvPicPr>
            <a:picLocks noChangeAspect="1"/>
          </p:cNvPicPr>
          <p:nvPr/>
        </p:nvPicPr>
        <p:blipFill>
          <a:blip r:embed="rId2"/>
          <a:stretch>
            <a:fillRect/>
          </a:stretch>
        </p:blipFill>
        <p:spPr>
          <a:xfrm>
            <a:off x="8564880" y="3346331"/>
            <a:ext cx="3135045" cy="3313017"/>
          </a:xfrm>
          <a:prstGeom prst="rect">
            <a:avLst/>
          </a:prstGeom>
        </p:spPr>
      </p:pic>
      <p:sp>
        <p:nvSpPr>
          <p:cNvPr id="5" name="Rectángulo 4"/>
          <p:cNvSpPr/>
          <p:nvPr/>
        </p:nvSpPr>
        <p:spPr>
          <a:xfrm>
            <a:off x="1554640" y="881738"/>
            <a:ext cx="4288353" cy="400110"/>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sz="2000" dirty="0">
                <a:solidFill>
                  <a:schemeClr val="accent5">
                    <a:lumMod val="75000"/>
                  </a:schemeClr>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La Desviación Estándar (o típica)</a:t>
            </a:r>
            <a:endParaRPr lang="es-ES" sz="2000" b="1" dirty="0">
              <a:solidFill>
                <a:schemeClr val="accent5">
                  <a:lumMod val="75000"/>
                </a:schemeClr>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8" name="CuadroTexto 7"/>
          <p:cNvSpPr txBox="1"/>
          <p:nvPr/>
        </p:nvSpPr>
        <p:spPr>
          <a:xfrm>
            <a:off x="1547321" y="3789503"/>
            <a:ext cx="7488394" cy="830997"/>
          </a:xfrm>
          <a:prstGeom prst="rect">
            <a:avLst/>
          </a:prstGeom>
          <a:noFill/>
        </p:spPr>
        <p:txBody>
          <a:bodyPr wrap="square" rtlCol="0">
            <a:spAutoFit/>
          </a:bodyPr>
          <a:lstStyle/>
          <a:p>
            <a:r>
              <a:rPr lang="es-ES" sz="1600" b="1" dirty="0"/>
              <a:t>Ejemplo:</a:t>
            </a:r>
          </a:p>
          <a:p>
            <a:r>
              <a:rPr lang="es-ES" sz="1600" dirty="0"/>
              <a:t>Promedios ponderados de notas de una muestra de estudiantes universitarios según sexo.</a:t>
            </a:r>
          </a:p>
        </p:txBody>
      </p:sp>
      <mc:AlternateContent xmlns:mc="http://schemas.openxmlformats.org/markup-compatibility/2006" xmlns:a14="http://schemas.microsoft.com/office/drawing/2010/main">
        <mc:Choice Requires="a14">
          <p:sp>
            <p:nvSpPr>
              <p:cNvPr id="15" name="CuadroTexto 14"/>
              <p:cNvSpPr txBox="1"/>
              <p:nvPr/>
            </p:nvSpPr>
            <p:spPr>
              <a:xfrm>
                <a:off x="6756868" y="4891979"/>
                <a:ext cx="1239635"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𝑥</m:t>
                          </m:r>
                        </m:e>
                      </m:acc>
                      <m:r>
                        <a:rPr lang="es-ES" sz="1600" b="0" i="1" smtClean="0">
                          <a:latin typeface="Cambria Math" panose="02040503050406030204" pitchFamily="18" charset="0"/>
                        </a:rPr>
                        <m:t>=7.7</m:t>
                      </m:r>
                    </m:oMath>
                  </m:oMathPara>
                </a14:m>
                <a:endParaRPr lang="es-ES" sz="1600" b="0" dirty="0"/>
              </a:p>
              <a:p>
                <a:pPr/>
                <a14:m>
                  <m:oMathPara xmlns:m="http://schemas.openxmlformats.org/officeDocument/2006/math">
                    <m:oMathParaPr>
                      <m:jc m:val="centerGroup"/>
                    </m:oMathParaPr>
                    <m:oMath xmlns:m="http://schemas.openxmlformats.org/officeDocument/2006/math">
                      <m:sSubSup>
                        <m:sSubSupPr>
                          <m:ctrlPr>
                            <a:rPr lang="es-ES" sz="1600" i="1">
                              <a:latin typeface="Cambria Math" panose="02040503050406030204" pitchFamily="18" charset="0"/>
                            </a:rPr>
                          </m:ctrlPr>
                        </m:sSubSupPr>
                        <m:e>
                          <m:r>
                            <a:rPr lang="es-ES" sz="1600" i="1">
                              <a:latin typeface="Cambria Math" panose="02040503050406030204" pitchFamily="18" charset="0"/>
                            </a:rPr>
                            <m:t>𝑆</m:t>
                          </m:r>
                        </m:e>
                        <m:sub>
                          <m:r>
                            <a:rPr lang="es-ES" sz="1600" i="1">
                              <a:latin typeface="Cambria Math" panose="02040503050406030204" pitchFamily="18" charset="0"/>
                            </a:rPr>
                            <m:t>𝑥</m:t>
                          </m:r>
                        </m:sub>
                        <m:sup>
                          <m:r>
                            <a:rPr lang="es-ES" sz="1600" i="1">
                              <a:latin typeface="Cambria Math" panose="02040503050406030204" pitchFamily="18" charset="0"/>
                            </a:rPr>
                            <m:t>2</m:t>
                          </m:r>
                        </m:sup>
                      </m:sSubSup>
                      <m:r>
                        <a:rPr lang="es-ES" sz="1600" i="1">
                          <a:latin typeface="Cambria Math" panose="02040503050406030204" pitchFamily="18" charset="0"/>
                        </a:rPr>
                        <m:t>=1.8925</m:t>
                      </m:r>
                    </m:oMath>
                  </m:oMathPara>
                </a14:m>
                <a:endParaRPr lang="es-ES" sz="1600" dirty="0"/>
              </a:p>
              <a:p>
                <a:pPr/>
                <a14:m>
                  <m:oMathPara xmlns:m="http://schemas.openxmlformats.org/officeDocument/2006/math">
                    <m:oMathParaPr>
                      <m:jc m:val="centerGroup"/>
                    </m:oMathParaPr>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𝑆</m:t>
                          </m:r>
                        </m:e>
                        <m:sub>
                          <m:r>
                            <a:rPr lang="es-ES" sz="1600" i="1">
                              <a:latin typeface="Cambria Math" panose="02040503050406030204" pitchFamily="18" charset="0"/>
                            </a:rPr>
                            <m:t>𝑥</m:t>
                          </m:r>
                        </m:sub>
                      </m:sSub>
                      <m:r>
                        <a:rPr lang="es-ES" sz="1600" i="1">
                          <a:latin typeface="Cambria Math" panose="02040503050406030204" pitchFamily="18" charset="0"/>
                        </a:rPr>
                        <m:t>=1.37568</m:t>
                      </m:r>
                    </m:oMath>
                  </m:oMathPara>
                </a14:m>
                <a:endParaRPr lang="es-ES" sz="1600" b="0"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6756868" y="4891979"/>
                <a:ext cx="1239635" cy="738664"/>
              </a:xfrm>
              <a:prstGeom prst="rect">
                <a:avLst/>
              </a:prstGeom>
              <a:blipFill rotWithShape="0">
                <a:blip r:embed="rId4"/>
                <a:stretch>
                  <a:fillRect l="-2941" r="-2451" b="-2459"/>
                </a:stretch>
              </a:blipFill>
            </p:spPr>
            <p:txBody>
              <a:bodyPr/>
              <a:lstStyle/>
              <a:p>
                <a:r>
                  <a:rPr lang="es-ES">
                    <a:noFill/>
                  </a:rPr>
                  <a:t> </a:t>
                </a:r>
              </a:p>
            </p:txBody>
          </p:sp>
        </mc:Fallback>
      </mc:AlternateContent>
      <p:pic>
        <p:nvPicPr>
          <p:cNvPr id="19" name="Imagen 18"/>
          <p:cNvPicPr>
            <a:picLocks noChangeAspect="1"/>
          </p:cNvPicPr>
          <p:nvPr/>
        </p:nvPicPr>
        <p:blipFill>
          <a:blip r:embed="rId5"/>
          <a:stretch>
            <a:fillRect/>
          </a:stretch>
        </p:blipFill>
        <p:spPr>
          <a:xfrm>
            <a:off x="1475623" y="4601578"/>
            <a:ext cx="866775" cy="1504950"/>
          </a:xfrm>
          <a:prstGeom prst="rect">
            <a:avLst/>
          </a:prstGeom>
        </p:spPr>
      </p:pic>
      <p:pic>
        <p:nvPicPr>
          <p:cNvPr id="20" name="Imagen 19"/>
          <p:cNvPicPr>
            <a:picLocks noChangeAspect="1"/>
          </p:cNvPicPr>
          <p:nvPr/>
        </p:nvPicPr>
        <p:blipFill>
          <a:blip r:embed="rId6"/>
          <a:stretch>
            <a:fillRect/>
          </a:stretch>
        </p:blipFill>
        <p:spPr>
          <a:xfrm>
            <a:off x="5618394" y="4586733"/>
            <a:ext cx="971550" cy="1495425"/>
          </a:xfrm>
          <a:prstGeom prst="rect">
            <a:avLst/>
          </a:prstGeom>
        </p:spPr>
      </p:pic>
      <mc:AlternateContent xmlns:mc="http://schemas.openxmlformats.org/markup-compatibility/2006" xmlns:a14="http://schemas.microsoft.com/office/drawing/2010/main">
        <mc:Choice Requires="a14">
          <p:sp>
            <p:nvSpPr>
              <p:cNvPr id="21" name="CuadroTexto 20"/>
              <p:cNvSpPr txBox="1"/>
              <p:nvPr/>
            </p:nvSpPr>
            <p:spPr>
              <a:xfrm>
                <a:off x="2477002" y="4911390"/>
                <a:ext cx="1253613"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𝑥</m:t>
                          </m:r>
                        </m:e>
                      </m:acc>
                      <m:r>
                        <a:rPr lang="es-ES" sz="1600" b="0" i="1" smtClean="0">
                          <a:latin typeface="Cambria Math" panose="02040503050406030204" pitchFamily="18" charset="0"/>
                        </a:rPr>
                        <m:t>=8.225</m:t>
                      </m:r>
                    </m:oMath>
                  </m:oMathPara>
                </a14:m>
                <a:endParaRPr lang="es-ES" sz="1600" b="0" dirty="0"/>
              </a:p>
              <a:p>
                <a:pPr/>
                <a14:m>
                  <m:oMathPara xmlns:m="http://schemas.openxmlformats.org/officeDocument/2006/math">
                    <m:oMathParaPr>
                      <m:jc m:val="centerGroup"/>
                    </m:oMathParaPr>
                    <m:oMath xmlns:m="http://schemas.openxmlformats.org/officeDocument/2006/math">
                      <m:sSubSup>
                        <m:sSubSupPr>
                          <m:ctrlPr>
                            <a:rPr lang="es-ES" sz="1600" i="1">
                              <a:latin typeface="Cambria Math" panose="02040503050406030204" pitchFamily="18" charset="0"/>
                            </a:rPr>
                          </m:ctrlPr>
                        </m:sSubSupPr>
                        <m:e>
                          <m:r>
                            <a:rPr lang="es-ES" sz="1600" i="1">
                              <a:latin typeface="Cambria Math" panose="02040503050406030204" pitchFamily="18" charset="0"/>
                            </a:rPr>
                            <m:t>𝑆</m:t>
                          </m:r>
                        </m:e>
                        <m:sub>
                          <m:r>
                            <a:rPr lang="es-ES" sz="1600" i="1">
                              <a:latin typeface="Cambria Math" panose="02040503050406030204" pitchFamily="18" charset="0"/>
                            </a:rPr>
                            <m:t>𝑥</m:t>
                          </m:r>
                        </m:sub>
                        <m:sup>
                          <m:r>
                            <a:rPr lang="es-ES" sz="1600" i="1">
                              <a:latin typeface="Cambria Math" panose="02040503050406030204" pitchFamily="18" charset="0"/>
                            </a:rPr>
                            <m:t>2</m:t>
                          </m:r>
                        </m:sup>
                      </m:sSubSup>
                      <m:r>
                        <a:rPr lang="es-ES" sz="1600" i="1">
                          <a:latin typeface="Cambria Math" panose="02040503050406030204" pitchFamily="18" charset="0"/>
                        </a:rPr>
                        <m:t>=0.44214</m:t>
                      </m:r>
                    </m:oMath>
                  </m:oMathPara>
                </a14:m>
                <a:endParaRPr lang="es-ES" sz="1600" b="0" dirty="0"/>
              </a:p>
              <a:p>
                <a:pPr/>
                <a14:m>
                  <m:oMathPara xmlns:m="http://schemas.openxmlformats.org/officeDocument/2006/math">
                    <m:oMathParaPr>
                      <m:jc m:val="centerGroup"/>
                    </m:oMathParaPr>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𝑆</m:t>
                          </m:r>
                        </m:e>
                        <m:sub>
                          <m:r>
                            <a:rPr lang="es-ES" sz="1600" i="1">
                              <a:latin typeface="Cambria Math" panose="02040503050406030204" pitchFamily="18" charset="0"/>
                            </a:rPr>
                            <m:t>𝑥</m:t>
                          </m:r>
                        </m:sub>
                      </m:sSub>
                      <m:r>
                        <a:rPr lang="es-ES" sz="1600" i="1">
                          <a:latin typeface="Cambria Math" panose="02040503050406030204" pitchFamily="18" charset="0"/>
                        </a:rPr>
                        <m:t>=0.66494</m:t>
                      </m:r>
                    </m:oMath>
                  </m:oMathPara>
                </a14:m>
                <a:endParaRPr lang="es-ES" sz="1600" b="0" dirty="0"/>
              </a:p>
            </p:txBody>
          </p:sp>
        </mc:Choice>
        <mc:Fallback xmlns="">
          <p:sp>
            <p:nvSpPr>
              <p:cNvPr id="21" name="CuadroTexto 20"/>
              <p:cNvSpPr txBox="1">
                <a:spLocks noRot="1" noChangeAspect="1" noMove="1" noResize="1" noEditPoints="1" noAdjustHandles="1" noChangeArrowheads="1" noChangeShapeType="1" noTextEdit="1"/>
              </p:cNvSpPr>
              <p:nvPr/>
            </p:nvSpPr>
            <p:spPr>
              <a:xfrm>
                <a:off x="2477002" y="4911390"/>
                <a:ext cx="1253613" cy="738664"/>
              </a:xfrm>
              <a:prstGeom prst="rect">
                <a:avLst/>
              </a:prstGeom>
              <a:blipFill rotWithShape="0">
                <a:blip r:embed="rId7"/>
                <a:stretch>
                  <a:fillRect l="-2913" r="-2913" b="-2479"/>
                </a:stretch>
              </a:blipFill>
            </p:spPr>
            <p:txBody>
              <a:bodyPr/>
              <a:lstStyle/>
              <a:p>
                <a:r>
                  <a:rPr lang="es-ES">
                    <a:noFill/>
                  </a:rPr>
                  <a:t> </a:t>
                </a:r>
              </a:p>
            </p:txBody>
          </p:sp>
        </mc:Fallback>
      </mc:AlternateContent>
      <p:pic>
        <p:nvPicPr>
          <p:cNvPr id="7" name="Imagen 6">
            <a:extLst>
              <a:ext uri="{FF2B5EF4-FFF2-40B4-BE49-F238E27FC236}">
                <a16:creationId xmlns:a16="http://schemas.microsoft.com/office/drawing/2014/main" id="{BBFB2974-06F9-4243-9C86-49A7EDCEA8E3}"/>
              </a:ext>
            </a:extLst>
          </p:cNvPr>
          <p:cNvPicPr>
            <a:picLocks noChangeAspect="1"/>
          </p:cNvPicPr>
          <p:nvPr/>
        </p:nvPicPr>
        <p:blipFill>
          <a:blip r:embed="rId8"/>
          <a:stretch>
            <a:fillRect/>
          </a:stretch>
        </p:blipFill>
        <p:spPr>
          <a:xfrm>
            <a:off x="4890660" y="3122180"/>
            <a:ext cx="2486025" cy="838200"/>
          </a:xfrm>
          <a:prstGeom prst="rect">
            <a:avLst/>
          </a:prstGeom>
        </p:spPr>
      </p:pic>
    </p:spTree>
    <p:extLst>
      <p:ext uri="{BB962C8B-B14F-4D97-AF65-F5344CB8AC3E}">
        <p14:creationId xmlns:p14="http://schemas.microsoft.com/office/powerpoint/2010/main" val="389695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64B7C5-536A-4656-8094-FE9D21DBC1D4}"/>
              </a:ext>
            </a:extLst>
          </p:cNvPr>
          <p:cNvPicPr>
            <a:picLocks noChangeAspect="1"/>
          </p:cNvPicPr>
          <p:nvPr/>
        </p:nvPicPr>
        <p:blipFill>
          <a:blip r:embed="rId2"/>
          <a:stretch>
            <a:fillRect/>
          </a:stretch>
        </p:blipFill>
        <p:spPr>
          <a:xfrm>
            <a:off x="1282386" y="577038"/>
            <a:ext cx="9627228" cy="3455928"/>
          </a:xfrm>
          <a:prstGeom prst="rect">
            <a:avLst/>
          </a:prstGeom>
        </p:spPr>
      </p:pic>
    </p:spTree>
    <p:extLst>
      <p:ext uri="{BB962C8B-B14F-4D97-AF65-F5344CB8AC3E}">
        <p14:creationId xmlns:p14="http://schemas.microsoft.com/office/powerpoint/2010/main" val="494516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70845" y="876659"/>
            <a:ext cx="4030270" cy="400110"/>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sz="2000" dirty="0">
                <a:solidFill>
                  <a:schemeClr val="accent5">
                    <a:lumMod val="75000"/>
                  </a:schemeClr>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Diagrama de Caja (o </a:t>
            </a:r>
            <a:r>
              <a:rPr lang="es-ES_tradnl" sz="2000" dirty="0" err="1">
                <a:solidFill>
                  <a:schemeClr val="accent5">
                    <a:lumMod val="75000"/>
                  </a:schemeClr>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boxplots</a:t>
            </a:r>
            <a:r>
              <a:rPr lang="es-ES_tradnl" sz="2000" dirty="0">
                <a:solidFill>
                  <a:schemeClr val="accent5">
                    <a:lumMod val="75000"/>
                  </a:schemeClr>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a:t>
            </a:r>
            <a:endParaRPr lang="es-ES" sz="2000" b="1" dirty="0">
              <a:solidFill>
                <a:schemeClr val="accent5">
                  <a:lumMod val="75000"/>
                </a:schemeClr>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6" name="Rectángulo 5"/>
          <p:cNvSpPr/>
          <p:nvPr/>
        </p:nvSpPr>
        <p:spPr>
          <a:xfrm>
            <a:off x="948266" y="1541903"/>
            <a:ext cx="10047112" cy="923330"/>
          </a:xfrm>
          <a:prstGeom prst="rect">
            <a:avLst/>
          </a:prstGeom>
        </p:spPr>
        <p:txBody>
          <a:bodyPr wrap="square">
            <a:spAutoFit/>
          </a:bodyPr>
          <a:lstStyle/>
          <a:p>
            <a:pPr algn="just"/>
            <a:r>
              <a:rPr lang="es-ES" dirty="0"/>
              <a:t>Los diagramas de </a:t>
            </a:r>
            <a:r>
              <a:rPr lang="es-ES" b="1" dirty="0"/>
              <a:t>Caja</a:t>
            </a:r>
            <a:r>
              <a:rPr lang="es-ES" dirty="0"/>
              <a:t> son una presentación visual que describe varias características importantes, al mismo tiempo, tales como la dispersión y simetría. Para su realización se representan </a:t>
            </a:r>
            <a:r>
              <a:rPr lang="es-ES" b="1" dirty="0"/>
              <a:t>los tres cuartiles</a:t>
            </a:r>
            <a:r>
              <a:rPr lang="es-ES" dirty="0"/>
              <a:t> y los valores</a:t>
            </a:r>
            <a:r>
              <a:rPr lang="es-ES" b="1" dirty="0"/>
              <a:t> mínimo</a:t>
            </a:r>
            <a:r>
              <a:rPr lang="es-ES" dirty="0"/>
              <a:t> y </a:t>
            </a:r>
            <a:r>
              <a:rPr lang="es-ES" b="1" dirty="0"/>
              <a:t>máximo </a:t>
            </a:r>
            <a:r>
              <a:rPr lang="es-ES" dirty="0"/>
              <a:t>de los datos, sobre un rectángulo, alineado horizontal o verticalmente. </a:t>
            </a:r>
          </a:p>
        </p:txBody>
      </p:sp>
      <p:pic>
        <p:nvPicPr>
          <p:cNvPr id="9" name="Imagen 8"/>
          <p:cNvPicPr>
            <a:picLocks noChangeAspect="1"/>
          </p:cNvPicPr>
          <p:nvPr/>
        </p:nvPicPr>
        <p:blipFill>
          <a:blip r:embed="rId2"/>
          <a:stretch>
            <a:fillRect/>
          </a:stretch>
        </p:blipFill>
        <p:spPr>
          <a:xfrm>
            <a:off x="3349272" y="2598384"/>
            <a:ext cx="5448300" cy="1209675"/>
          </a:xfrm>
          <a:prstGeom prst="rect">
            <a:avLst/>
          </a:prstGeom>
        </p:spPr>
      </p:pic>
      <p:sp>
        <p:nvSpPr>
          <p:cNvPr id="4" name="CuadroTexto 3"/>
          <p:cNvSpPr txBox="1"/>
          <p:nvPr/>
        </p:nvSpPr>
        <p:spPr>
          <a:xfrm>
            <a:off x="970845" y="3815644"/>
            <a:ext cx="9753600" cy="923330"/>
          </a:xfrm>
          <a:prstGeom prst="rect">
            <a:avLst/>
          </a:prstGeom>
          <a:noFill/>
        </p:spPr>
        <p:txBody>
          <a:bodyPr wrap="square" rtlCol="0">
            <a:spAutoFit/>
          </a:bodyPr>
          <a:lstStyle/>
          <a:p>
            <a:pPr algn="just"/>
            <a:r>
              <a:rPr lang="es-ES" b="1" dirty="0"/>
              <a:t>Ejemplo</a:t>
            </a:r>
            <a:r>
              <a:rPr lang="es-ES" dirty="0"/>
              <a:t>: Los siguientes datos representan el dinero del que suelen disponer semanalmente un muestras de estudiantes de la universidad (en miles de colones): 10, 15, 12, 20, 5, 13, 8, 25, 14, 24, 20, 15, 12, 30, 15.</a:t>
            </a:r>
          </a:p>
        </p:txBody>
      </p:sp>
      <p:pic>
        <p:nvPicPr>
          <p:cNvPr id="8" name="Imagen 7"/>
          <p:cNvPicPr>
            <a:picLocks noChangeAspect="1"/>
          </p:cNvPicPr>
          <p:nvPr/>
        </p:nvPicPr>
        <p:blipFill>
          <a:blip r:embed="rId3"/>
          <a:stretch>
            <a:fillRect/>
          </a:stretch>
        </p:blipFill>
        <p:spPr>
          <a:xfrm>
            <a:off x="3289297" y="5142441"/>
            <a:ext cx="5369279" cy="903015"/>
          </a:xfrm>
          <a:prstGeom prst="rect">
            <a:avLst/>
          </a:prstGeom>
        </p:spPr>
      </p:pic>
      <mc:AlternateContent xmlns:mc="http://schemas.openxmlformats.org/markup-compatibility/2006" xmlns:a14="http://schemas.microsoft.com/office/drawing/2010/main">
        <mc:Choice Requires="a14">
          <p:sp>
            <p:nvSpPr>
              <p:cNvPr id="10" name="CuadroTexto 9"/>
              <p:cNvSpPr txBox="1"/>
              <p:nvPr/>
            </p:nvSpPr>
            <p:spPr>
              <a:xfrm>
                <a:off x="1021645" y="4961466"/>
                <a:ext cx="963725" cy="13849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𝑄</m:t>
                          </m:r>
                        </m:e>
                        <m:sub>
                          <m:r>
                            <a:rPr lang="es-ES" b="0" i="1" smtClean="0">
                              <a:latin typeface="Cambria Math" panose="02040503050406030204" pitchFamily="18" charset="0"/>
                            </a:rPr>
                            <m:t>1</m:t>
                          </m:r>
                        </m:sub>
                      </m:sSub>
                      <m:r>
                        <a:rPr lang="es-ES" b="0" i="1" smtClean="0">
                          <a:latin typeface="Cambria Math" panose="02040503050406030204" pitchFamily="18" charset="0"/>
                        </a:rPr>
                        <m:t> =12</m:t>
                      </m:r>
                    </m:oMath>
                  </m:oMathPara>
                </a14:m>
                <a:endParaRPr lang="es-ES" b="0" dirty="0"/>
              </a:p>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𝑄</m:t>
                          </m:r>
                        </m:e>
                        <m:sub>
                          <m:r>
                            <a:rPr lang="es-ES" b="0" i="1" smtClean="0">
                              <a:latin typeface="Cambria Math" panose="02040503050406030204" pitchFamily="18" charset="0"/>
                            </a:rPr>
                            <m:t>2</m:t>
                          </m:r>
                        </m:sub>
                      </m:sSub>
                      <m:r>
                        <a:rPr lang="es-ES" b="0" i="1" smtClean="0">
                          <a:latin typeface="Cambria Math" panose="02040503050406030204" pitchFamily="18" charset="0"/>
                        </a:rPr>
                        <m:t> =15</m:t>
                      </m:r>
                    </m:oMath>
                  </m:oMathPara>
                </a14:m>
                <a:endParaRPr lang="es-ES" b="0" dirty="0"/>
              </a:p>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𝑄</m:t>
                          </m:r>
                        </m:e>
                        <m:sub>
                          <m:r>
                            <a:rPr lang="es-ES" b="0" i="1" smtClean="0">
                              <a:latin typeface="Cambria Math" panose="02040503050406030204" pitchFamily="18" charset="0"/>
                            </a:rPr>
                            <m:t>3</m:t>
                          </m:r>
                        </m:sub>
                      </m:sSub>
                      <m:r>
                        <a:rPr lang="es-ES" b="0" i="1" smtClean="0">
                          <a:latin typeface="Cambria Math" panose="02040503050406030204" pitchFamily="18" charset="0"/>
                        </a:rPr>
                        <m:t> =20</m:t>
                      </m:r>
                    </m:oMath>
                  </m:oMathPara>
                </a14:m>
                <a:endParaRPr lang="es-ES" b="0" dirty="0"/>
              </a:p>
              <a:p>
                <a:r>
                  <a:rPr lang="es-ES" b="0" dirty="0"/>
                  <a:t> Min. = 5</a:t>
                </a:r>
              </a:p>
              <a:p>
                <a:r>
                  <a:rPr lang="es-ES" dirty="0"/>
                  <a:t> Max.= 30</a:t>
                </a:r>
                <a:endParaRPr lang="es-ES" b="0"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1021645" y="4961466"/>
                <a:ext cx="963725" cy="1384995"/>
              </a:xfrm>
              <a:prstGeom prst="rect">
                <a:avLst/>
              </a:prstGeom>
              <a:blipFill rotWithShape="0">
                <a:blip r:embed="rId4"/>
                <a:stretch>
                  <a:fillRect l="-9494" r="-8861" b="-9251"/>
                </a:stretch>
              </a:blipFill>
            </p:spPr>
            <p:txBody>
              <a:bodyPr/>
              <a:lstStyle/>
              <a:p>
                <a:r>
                  <a:rPr lang="es-ES">
                    <a:noFill/>
                  </a:rPr>
                  <a:t> </a:t>
                </a:r>
              </a:p>
            </p:txBody>
          </p:sp>
        </mc:Fallback>
      </mc:AlternateContent>
    </p:spTree>
    <p:extLst>
      <p:ext uri="{BB962C8B-B14F-4D97-AF65-F5344CB8AC3E}">
        <p14:creationId xmlns:p14="http://schemas.microsoft.com/office/powerpoint/2010/main" val="58410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16E83F-03D7-4416-A137-F77A2A05B673}"/>
              </a:ext>
            </a:extLst>
          </p:cNvPr>
          <p:cNvPicPr>
            <a:picLocks noChangeAspect="1"/>
          </p:cNvPicPr>
          <p:nvPr/>
        </p:nvPicPr>
        <p:blipFill>
          <a:blip r:embed="rId2"/>
          <a:stretch>
            <a:fillRect/>
          </a:stretch>
        </p:blipFill>
        <p:spPr>
          <a:xfrm>
            <a:off x="590772" y="831887"/>
            <a:ext cx="5162550" cy="4981575"/>
          </a:xfrm>
          <a:prstGeom prst="rect">
            <a:avLst/>
          </a:prstGeom>
        </p:spPr>
      </p:pic>
      <p:pic>
        <p:nvPicPr>
          <p:cNvPr id="3" name="Picture 2">
            <a:extLst>
              <a:ext uri="{FF2B5EF4-FFF2-40B4-BE49-F238E27FC236}">
                <a16:creationId xmlns:a16="http://schemas.microsoft.com/office/drawing/2014/main" id="{F0D29947-1261-4ECA-8402-C587180E94B2}"/>
              </a:ext>
            </a:extLst>
          </p:cNvPr>
          <p:cNvPicPr>
            <a:picLocks noChangeAspect="1"/>
          </p:cNvPicPr>
          <p:nvPr/>
        </p:nvPicPr>
        <p:blipFill>
          <a:blip r:embed="rId3"/>
          <a:stretch>
            <a:fillRect/>
          </a:stretch>
        </p:blipFill>
        <p:spPr>
          <a:xfrm>
            <a:off x="6144513" y="1958286"/>
            <a:ext cx="5162550" cy="2728776"/>
          </a:xfrm>
          <a:prstGeom prst="rect">
            <a:avLst/>
          </a:prstGeom>
        </p:spPr>
      </p:pic>
    </p:spTree>
    <p:extLst>
      <p:ext uri="{BB962C8B-B14F-4D97-AF65-F5344CB8AC3E}">
        <p14:creationId xmlns:p14="http://schemas.microsoft.com/office/powerpoint/2010/main" val="393798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1E66BA7B-EDAD-48B6-B5CF-A96DC3CC6371}"/>
                  </a:ext>
                </a:extLst>
              </p:cNvPr>
              <p:cNvSpPr txBox="1"/>
              <p:nvPr/>
            </p:nvSpPr>
            <p:spPr>
              <a:xfrm>
                <a:off x="4812527" y="5263316"/>
                <a:ext cx="2281009" cy="8093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800" b="0" i="1" smtClean="0">
                          <a:latin typeface="Cambria Math" panose="02040503050406030204" pitchFamily="18" charset="0"/>
                        </a:rPr>
                        <m:t>𝐶𝑉</m:t>
                      </m:r>
                      <m:r>
                        <a:rPr lang="es-ES" sz="2800" b="0" i="1" smtClean="0">
                          <a:latin typeface="Cambria Math" panose="02040503050406030204" pitchFamily="18" charset="0"/>
                        </a:rPr>
                        <m:t>=</m:t>
                      </m:r>
                      <m:f>
                        <m:fPr>
                          <m:ctrlPr>
                            <a:rPr lang="es-ES" sz="2800" b="0" i="1" smtClean="0">
                              <a:latin typeface="Cambria Math" panose="02040503050406030204" pitchFamily="18" charset="0"/>
                            </a:rPr>
                          </m:ctrlPr>
                        </m:fPr>
                        <m:num>
                          <m:sSub>
                            <m:sSubPr>
                              <m:ctrlPr>
                                <a:rPr lang="es-ES" sz="2800" b="0" i="1" smtClean="0">
                                  <a:latin typeface="Cambria Math" panose="02040503050406030204" pitchFamily="18" charset="0"/>
                                </a:rPr>
                              </m:ctrlPr>
                            </m:sSubPr>
                            <m:e>
                              <m:r>
                                <a:rPr lang="es-ES" sz="2800" b="0" i="1" smtClean="0">
                                  <a:latin typeface="Cambria Math" panose="02040503050406030204" pitchFamily="18" charset="0"/>
                                </a:rPr>
                                <m:t>𝑆</m:t>
                              </m:r>
                            </m:e>
                            <m:sub>
                              <m:r>
                                <a:rPr lang="es-ES" sz="2800" b="0" i="1" smtClean="0">
                                  <a:latin typeface="Cambria Math" panose="02040503050406030204" pitchFamily="18" charset="0"/>
                                </a:rPr>
                                <m:t>𝑥</m:t>
                              </m:r>
                            </m:sub>
                          </m:sSub>
                        </m:num>
                        <m:den>
                          <m:acc>
                            <m:accPr>
                              <m:chr m:val="̅"/>
                              <m:ctrlPr>
                                <a:rPr lang="es-ES" sz="2800" b="0" i="1" smtClean="0">
                                  <a:latin typeface="Cambria Math" panose="02040503050406030204" pitchFamily="18" charset="0"/>
                                </a:rPr>
                              </m:ctrlPr>
                            </m:accPr>
                            <m:e>
                              <m:r>
                                <a:rPr lang="es-ES" sz="2800" b="0" i="1" smtClean="0">
                                  <a:latin typeface="Cambria Math" panose="02040503050406030204" pitchFamily="18" charset="0"/>
                                </a:rPr>
                                <m:t>𝑥</m:t>
                              </m:r>
                            </m:e>
                          </m:acc>
                        </m:den>
                      </m:f>
                      <m:r>
                        <a:rPr lang="es-ES" sz="2800" b="0" i="1" smtClean="0">
                          <a:latin typeface="Cambria Math" panose="02040503050406030204" pitchFamily="18" charset="0"/>
                        </a:rPr>
                        <m:t>∗100</m:t>
                      </m:r>
                    </m:oMath>
                  </m:oMathPara>
                </a14:m>
                <a:endParaRPr lang="es-ES" sz="2800" dirty="0"/>
              </a:p>
            </p:txBody>
          </p:sp>
        </mc:Choice>
        <mc:Fallback xmlns="">
          <p:sp>
            <p:nvSpPr>
              <p:cNvPr id="4" name="CuadroTexto 3">
                <a:extLst>
                  <a:ext uri="{FF2B5EF4-FFF2-40B4-BE49-F238E27FC236}">
                    <a16:creationId xmlns:a16="http://schemas.microsoft.com/office/drawing/2014/main" id="{1E66BA7B-EDAD-48B6-B5CF-A96DC3CC6371}"/>
                  </a:ext>
                </a:extLst>
              </p:cNvPr>
              <p:cNvSpPr txBox="1">
                <a:spLocks noRot="1" noChangeAspect="1" noMove="1" noResize="1" noEditPoints="1" noAdjustHandles="1" noChangeArrowheads="1" noChangeShapeType="1" noTextEdit="1"/>
              </p:cNvSpPr>
              <p:nvPr/>
            </p:nvSpPr>
            <p:spPr>
              <a:xfrm>
                <a:off x="4812527" y="5263316"/>
                <a:ext cx="2281009" cy="809389"/>
              </a:xfrm>
              <a:prstGeom prst="rect">
                <a:avLst/>
              </a:prstGeom>
              <a:blipFill>
                <a:blip r:embed="rId2"/>
                <a:stretch>
                  <a:fillRect/>
                </a:stretch>
              </a:blipFill>
            </p:spPr>
            <p:txBody>
              <a:bodyPr/>
              <a:lstStyle/>
              <a:p>
                <a:r>
                  <a:rPr lang="en-US">
                    <a:noFill/>
                  </a:rPr>
                  <a:t> </a:t>
                </a:r>
              </a:p>
            </p:txBody>
          </p:sp>
        </mc:Fallback>
      </mc:AlternateContent>
      <p:pic>
        <p:nvPicPr>
          <p:cNvPr id="3" name="Imagen 2">
            <a:extLst>
              <a:ext uri="{FF2B5EF4-FFF2-40B4-BE49-F238E27FC236}">
                <a16:creationId xmlns:a16="http://schemas.microsoft.com/office/drawing/2014/main" id="{B5CC4DE8-98BA-43F0-B28F-C25FC4AC7084}"/>
              </a:ext>
            </a:extLst>
          </p:cNvPr>
          <p:cNvPicPr>
            <a:picLocks noChangeAspect="1"/>
          </p:cNvPicPr>
          <p:nvPr/>
        </p:nvPicPr>
        <p:blipFill>
          <a:blip r:embed="rId3"/>
          <a:stretch>
            <a:fillRect/>
          </a:stretch>
        </p:blipFill>
        <p:spPr>
          <a:xfrm>
            <a:off x="911454" y="1411958"/>
            <a:ext cx="9105900" cy="3600450"/>
          </a:xfrm>
          <a:prstGeom prst="rect">
            <a:avLst/>
          </a:prstGeom>
        </p:spPr>
      </p:pic>
      <p:sp>
        <p:nvSpPr>
          <p:cNvPr id="5" name="CuadroTexto 4">
            <a:extLst>
              <a:ext uri="{FF2B5EF4-FFF2-40B4-BE49-F238E27FC236}">
                <a16:creationId xmlns:a16="http://schemas.microsoft.com/office/drawing/2014/main" id="{AB790F7B-3B5F-43B3-A15F-331AF883E319}"/>
              </a:ext>
            </a:extLst>
          </p:cNvPr>
          <p:cNvSpPr txBox="1"/>
          <p:nvPr/>
        </p:nvSpPr>
        <p:spPr>
          <a:xfrm>
            <a:off x="1005722" y="785295"/>
            <a:ext cx="9476884" cy="400110"/>
          </a:xfrm>
          <a:prstGeom prst="rect">
            <a:avLst/>
          </a:prstGeom>
          <a:noFill/>
        </p:spPr>
        <p:txBody>
          <a:bodyPr wrap="square" rtlCol="0">
            <a:spAutoFit/>
          </a:bodyPr>
          <a:lstStyle/>
          <a:p>
            <a:r>
              <a:rPr lang="es-CR" sz="20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El Coeficiente de Variación. Variabilidad relativa</a:t>
            </a:r>
            <a:endParaRPr lang="en-US" sz="2000"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598996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233715" y="1445618"/>
            <a:ext cx="9884228" cy="115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s-ES" altLang="es-ES" sz="1600" i="0" u="none" strike="noStrike" cap="none" normalizeH="0" baseline="0" dirty="0">
                <a:ln>
                  <a:noFill/>
                </a:ln>
                <a:solidFill>
                  <a:schemeClr val="tx1"/>
                </a:solidFill>
                <a:effectLst/>
                <a:latin typeface="Arial" panose="020B0604020202020204" pitchFamily="34" charset="0"/>
              </a:rPr>
              <a:t>Se obtiene al dividir la suma de todos los valores de una variable por la cantidad total de datos (o</a:t>
            </a:r>
            <a:r>
              <a:rPr kumimoji="0" lang="es-ES" altLang="es-ES" sz="1600" i="0" u="none" strike="noStrike" cap="none" normalizeH="0" dirty="0">
                <a:ln>
                  <a:noFill/>
                </a:ln>
                <a:solidFill>
                  <a:schemeClr val="tx1"/>
                </a:solidFill>
                <a:effectLst/>
                <a:latin typeface="Arial" panose="020B0604020202020204" pitchFamily="34" charset="0"/>
              </a:rPr>
              <a:t> </a:t>
            </a:r>
            <a:r>
              <a:rPr kumimoji="0" lang="es-ES" altLang="es-ES" sz="1600" i="0" u="none" strike="noStrike" cap="none" normalizeH="0" baseline="0" dirty="0">
                <a:ln>
                  <a:noFill/>
                </a:ln>
                <a:solidFill>
                  <a:schemeClr val="tx1"/>
                </a:solidFill>
                <a:effectLst/>
                <a:latin typeface="Arial" panose="020B0604020202020204" pitchFamily="34" charset="0"/>
              </a:rPr>
              <a:t>tamaño de la muestra). En palabras más simples, corresponde a la suma de un conjunto de datos dividida por el número total de dichos datos.</a:t>
            </a:r>
          </a:p>
        </p:txBody>
      </p:sp>
      <p:sp>
        <p:nvSpPr>
          <p:cNvPr id="6" name="Rectángulo 5"/>
          <p:cNvSpPr/>
          <p:nvPr/>
        </p:nvSpPr>
        <p:spPr>
          <a:xfrm>
            <a:off x="1376256" y="3836604"/>
            <a:ext cx="8766629" cy="1200329"/>
          </a:xfrm>
          <a:prstGeom prst="rect">
            <a:avLst/>
          </a:prstGeom>
        </p:spPr>
        <p:txBody>
          <a:bodyPr wrap="square">
            <a:spAutoFit/>
          </a:bodyPr>
          <a:lstStyle/>
          <a:p>
            <a:r>
              <a:rPr lang="es-ES" dirty="0"/>
              <a:t>En un curso de estadística, un estudiante tiene las siguientes notas en las pruebas cortas:</a:t>
            </a:r>
          </a:p>
          <a:p>
            <a:r>
              <a:rPr lang="es-ES" dirty="0"/>
              <a:t> 8.5   7.0    9.3    4.2    8.2    5.5    7.3</a:t>
            </a:r>
          </a:p>
          <a:p>
            <a:endParaRPr lang="es-ES" dirty="0"/>
          </a:p>
          <a:p>
            <a:r>
              <a:rPr lang="es-ES" b="1" dirty="0"/>
              <a:t>n = 7</a:t>
            </a:r>
            <a:r>
              <a:rPr lang="es-ES" dirty="0"/>
              <a:t> (número total de datos) </a:t>
            </a:r>
          </a:p>
        </p:txBody>
      </p:sp>
      <p:sp>
        <p:nvSpPr>
          <p:cNvPr id="9" name="Rectángulo 8"/>
          <p:cNvSpPr/>
          <p:nvPr/>
        </p:nvSpPr>
        <p:spPr>
          <a:xfrm>
            <a:off x="4026339" y="776640"/>
            <a:ext cx="3409908" cy="369332"/>
          </a:xfrm>
          <a:prstGeom prst="rect">
            <a:avLst/>
          </a:prstGeom>
          <a:effectLst>
            <a:outerShdw blurRad="50800" dist="38100" dir="5400000" algn="t" rotWithShape="0">
              <a:prstClr val="black">
                <a:alpha val="40000"/>
              </a:prstClr>
            </a:outerShdw>
          </a:effectLst>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Promedio Aritmético Simple</a:t>
            </a:r>
            <a:endParaRPr lang="es-ES" dirty="0">
              <a:latin typeface="Segoe UI Black" panose="020B0A02040204020203" pitchFamily="34" charset="0"/>
              <a:ea typeface="Segoe UI Black" panose="020B0A02040204020203" pitchFamily="34" charset="0"/>
              <a:cs typeface="Segoe UI Black" panose="020B0A02040204020203" pitchFamily="34" charset="0"/>
            </a:endParaRPr>
          </a:p>
        </p:txBody>
      </p:sp>
      <mc:AlternateContent xmlns:mc="http://schemas.openxmlformats.org/markup-compatibility/2006" xmlns:a14="http://schemas.microsoft.com/office/drawing/2010/main">
        <mc:Choice Requires="a14">
          <p:sp>
            <p:nvSpPr>
              <p:cNvPr id="2" name="Rectángulo 1"/>
              <p:cNvSpPr/>
              <p:nvPr/>
            </p:nvSpPr>
            <p:spPr>
              <a:xfrm>
                <a:off x="2142700" y="2949352"/>
                <a:ext cx="7498678" cy="63555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s-ES" altLang="es-ES" i="1" smtClean="0">
                              <a:latin typeface="Cambria Math" panose="02040503050406030204" pitchFamily="18" charset="0"/>
                            </a:rPr>
                          </m:ctrlPr>
                        </m:accPr>
                        <m:e>
                          <m:r>
                            <a:rPr lang="es-ES" altLang="es-ES" i="1">
                              <a:latin typeface="Cambria Math" panose="02040503050406030204" pitchFamily="18" charset="0"/>
                            </a:rPr>
                            <m:t>𝑥</m:t>
                          </m:r>
                        </m:e>
                      </m:acc>
                      <m:r>
                        <a:rPr lang="es-ES" altLang="es-ES" i="1">
                          <a:latin typeface="Cambria Math" panose="02040503050406030204" pitchFamily="18" charset="0"/>
                        </a:rPr>
                        <m:t>=</m:t>
                      </m:r>
                      <m:f>
                        <m:fPr>
                          <m:ctrlPr>
                            <a:rPr lang="es-ES" altLang="es-ES" i="1">
                              <a:latin typeface="Cambria Math" panose="02040503050406030204" pitchFamily="18" charset="0"/>
                            </a:rPr>
                          </m:ctrlPr>
                        </m:fPr>
                        <m:num>
                          <m:r>
                            <a:rPr lang="es-ES" altLang="es-ES" i="1">
                              <a:latin typeface="Cambria Math" panose="02040503050406030204" pitchFamily="18" charset="0"/>
                            </a:rPr>
                            <m:t>𝑆𝑢𝑚𝑎</m:t>
                          </m:r>
                          <m:r>
                            <a:rPr lang="es-ES" altLang="es-ES" i="1">
                              <a:latin typeface="Cambria Math" panose="02040503050406030204" pitchFamily="18" charset="0"/>
                            </a:rPr>
                            <m:t> </m:t>
                          </m:r>
                          <m:r>
                            <a:rPr lang="es-ES" altLang="es-ES" i="1">
                              <a:latin typeface="Cambria Math" panose="02040503050406030204" pitchFamily="18" charset="0"/>
                            </a:rPr>
                            <m:t>𝑑𝑒</m:t>
                          </m:r>
                          <m:r>
                            <a:rPr lang="es-ES" altLang="es-ES" i="1">
                              <a:latin typeface="Cambria Math" panose="02040503050406030204" pitchFamily="18" charset="0"/>
                            </a:rPr>
                            <m:t> </m:t>
                          </m:r>
                          <m:r>
                            <a:rPr lang="es-ES" altLang="es-ES" i="1">
                              <a:latin typeface="Cambria Math" panose="02040503050406030204" pitchFamily="18" charset="0"/>
                            </a:rPr>
                            <m:t>𝑣𝑎𝑙𝑜𝑟𝑒𝑠</m:t>
                          </m:r>
                          <m:r>
                            <a:rPr lang="es-ES" altLang="es-ES" i="1">
                              <a:latin typeface="Cambria Math" panose="02040503050406030204" pitchFamily="18" charset="0"/>
                            </a:rPr>
                            <m:t> </m:t>
                          </m:r>
                          <m:r>
                            <a:rPr lang="es-ES" altLang="es-ES" i="1">
                              <a:latin typeface="Cambria Math" panose="02040503050406030204" pitchFamily="18" charset="0"/>
                            </a:rPr>
                            <m:t>𝑑𝑒</m:t>
                          </m:r>
                          <m:r>
                            <a:rPr lang="es-ES" altLang="es-ES" i="1">
                              <a:latin typeface="Cambria Math" panose="02040503050406030204" pitchFamily="18" charset="0"/>
                            </a:rPr>
                            <m:t> </m:t>
                          </m:r>
                          <m:r>
                            <a:rPr lang="es-ES" altLang="es-ES" i="1">
                              <a:latin typeface="Cambria Math" panose="02040503050406030204" pitchFamily="18" charset="0"/>
                            </a:rPr>
                            <m:t>𝑙𝑎</m:t>
                          </m:r>
                          <m:r>
                            <a:rPr lang="es-ES" altLang="es-ES" i="1">
                              <a:latin typeface="Cambria Math" panose="02040503050406030204" pitchFamily="18" charset="0"/>
                            </a:rPr>
                            <m:t> </m:t>
                          </m:r>
                          <m:r>
                            <a:rPr lang="es-ES" altLang="es-ES" i="1">
                              <a:latin typeface="Cambria Math" panose="02040503050406030204" pitchFamily="18" charset="0"/>
                            </a:rPr>
                            <m:t>𝑣𝑎𝑟𝑖𝑎𝑏𝑙𝑒</m:t>
                          </m:r>
                        </m:num>
                        <m:den>
                          <m:r>
                            <a:rPr lang="es-ES" altLang="es-ES" i="1">
                              <a:latin typeface="Cambria Math" panose="02040503050406030204" pitchFamily="18" charset="0"/>
                            </a:rPr>
                            <m:t>𝑇𝑎𝑚𝑎</m:t>
                          </m:r>
                          <m:r>
                            <a:rPr lang="es-ES" altLang="es-ES" i="1">
                              <a:latin typeface="Cambria Math" panose="02040503050406030204" pitchFamily="18" charset="0"/>
                            </a:rPr>
                            <m:t>ñ</m:t>
                          </m:r>
                          <m:r>
                            <a:rPr lang="es-ES" altLang="es-ES" i="1">
                              <a:latin typeface="Cambria Math" panose="02040503050406030204" pitchFamily="18" charset="0"/>
                            </a:rPr>
                            <m:t>𝑜</m:t>
                          </m:r>
                          <m:r>
                            <a:rPr lang="es-ES" altLang="es-ES" i="1">
                              <a:latin typeface="Cambria Math" panose="02040503050406030204" pitchFamily="18" charset="0"/>
                            </a:rPr>
                            <m:t> </m:t>
                          </m:r>
                          <m:r>
                            <a:rPr lang="es-ES" altLang="es-ES" i="1">
                              <a:latin typeface="Cambria Math" panose="02040503050406030204" pitchFamily="18" charset="0"/>
                            </a:rPr>
                            <m:t>𝑑𝑒</m:t>
                          </m:r>
                          <m:r>
                            <a:rPr lang="es-ES" altLang="es-ES" i="1">
                              <a:latin typeface="Cambria Math" panose="02040503050406030204" pitchFamily="18" charset="0"/>
                            </a:rPr>
                            <m:t> </m:t>
                          </m:r>
                          <m:r>
                            <a:rPr lang="es-ES" altLang="es-ES" i="1">
                              <a:latin typeface="Cambria Math" panose="02040503050406030204" pitchFamily="18" charset="0"/>
                            </a:rPr>
                            <m:t>𝑙𝑎</m:t>
                          </m:r>
                          <m:r>
                            <a:rPr lang="es-ES" altLang="es-ES" i="1">
                              <a:latin typeface="Cambria Math" panose="02040503050406030204" pitchFamily="18" charset="0"/>
                            </a:rPr>
                            <m:t> </m:t>
                          </m:r>
                          <m:r>
                            <a:rPr lang="es-ES" altLang="es-ES" i="1">
                              <a:latin typeface="Cambria Math" panose="02040503050406030204" pitchFamily="18" charset="0"/>
                            </a:rPr>
                            <m:t>𝑚𝑢𝑒𝑠𝑡𝑟𝑎</m:t>
                          </m:r>
                        </m:den>
                      </m:f>
                      <m:r>
                        <a:rPr lang="es-ES" altLang="es-ES" i="1">
                          <a:latin typeface="Cambria Math" panose="02040503050406030204" pitchFamily="18" charset="0"/>
                        </a:rPr>
                        <m:t>=</m:t>
                      </m:r>
                      <m:f>
                        <m:fPr>
                          <m:ctrlPr>
                            <a:rPr lang="es-ES" altLang="es-ES" i="1">
                              <a:latin typeface="Cambria Math" panose="02040503050406030204" pitchFamily="18" charset="0"/>
                            </a:rPr>
                          </m:ctrlPr>
                        </m:fPr>
                        <m:num>
                          <m:sSub>
                            <m:sSubPr>
                              <m:ctrlPr>
                                <a:rPr lang="es-ES" altLang="es-ES" i="1">
                                  <a:latin typeface="Cambria Math" panose="02040503050406030204" pitchFamily="18" charset="0"/>
                                </a:rPr>
                              </m:ctrlPr>
                            </m:sSubPr>
                            <m:e>
                              <m:r>
                                <a:rPr lang="es-ES" altLang="es-ES" i="1">
                                  <a:latin typeface="Cambria Math" panose="02040503050406030204" pitchFamily="18" charset="0"/>
                                </a:rPr>
                                <m:t>𝑥</m:t>
                              </m:r>
                            </m:e>
                            <m:sub>
                              <m:r>
                                <a:rPr lang="es-ES" altLang="es-ES" i="1">
                                  <a:latin typeface="Cambria Math" panose="02040503050406030204" pitchFamily="18" charset="0"/>
                                </a:rPr>
                                <m:t>1</m:t>
                              </m:r>
                            </m:sub>
                          </m:sSub>
                          <m:r>
                            <a:rPr lang="es-ES" altLang="es-ES" i="1">
                              <a:latin typeface="Cambria Math" panose="02040503050406030204" pitchFamily="18" charset="0"/>
                            </a:rPr>
                            <m:t>+</m:t>
                          </m:r>
                          <m:sSub>
                            <m:sSubPr>
                              <m:ctrlPr>
                                <a:rPr lang="es-ES" altLang="es-ES" i="1">
                                  <a:latin typeface="Cambria Math" panose="02040503050406030204" pitchFamily="18" charset="0"/>
                                </a:rPr>
                              </m:ctrlPr>
                            </m:sSubPr>
                            <m:e>
                              <m:r>
                                <a:rPr lang="es-ES" altLang="es-ES" i="1">
                                  <a:latin typeface="Cambria Math" panose="02040503050406030204" pitchFamily="18" charset="0"/>
                                </a:rPr>
                                <m:t>𝑥</m:t>
                              </m:r>
                            </m:e>
                            <m:sub>
                              <m:r>
                                <a:rPr lang="es-ES" altLang="es-ES" i="1">
                                  <a:latin typeface="Cambria Math" panose="02040503050406030204" pitchFamily="18" charset="0"/>
                                </a:rPr>
                                <m:t>2</m:t>
                              </m:r>
                            </m:sub>
                          </m:sSub>
                          <m:r>
                            <a:rPr lang="es-ES" altLang="es-ES" i="1">
                              <a:latin typeface="Cambria Math" panose="02040503050406030204" pitchFamily="18" charset="0"/>
                            </a:rPr>
                            <m:t>+⋯+</m:t>
                          </m:r>
                          <m:sSub>
                            <m:sSubPr>
                              <m:ctrlPr>
                                <a:rPr lang="es-ES" altLang="es-ES" i="1">
                                  <a:latin typeface="Cambria Math" panose="02040503050406030204" pitchFamily="18" charset="0"/>
                                </a:rPr>
                              </m:ctrlPr>
                            </m:sSubPr>
                            <m:e>
                              <m:r>
                                <a:rPr lang="es-ES" altLang="es-ES" i="1">
                                  <a:latin typeface="Cambria Math" panose="02040503050406030204" pitchFamily="18" charset="0"/>
                                </a:rPr>
                                <m:t>𝑥</m:t>
                              </m:r>
                            </m:e>
                            <m:sub>
                              <m:r>
                                <a:rPr lang="es-ES" altLang="es-ES" i="1">
                                  <a:latin typeface="Cambria Math" panose="02040503050406030204" pitchFamily="18" charset="0"/>
                                </a:rPr>
                                <m:t>𝑛</m:t>
                              </m:r>
                            </m:sub>
                          </m:sSub>
                        </m:num>
                        <m:den>
                          <m:r>
                            <a:rPr lang="es-ES" altLang="es-ES" i="1">
                              <a:latin typeface="Cambria Math" panose="02040503050406030204" pitchFamily="18" charset="0"/>
                            </a:rPr>
                            <m:t>𝑛</m:t>
                          </m:r>
                        </m:den>
                      </m:f>
                      <m:r>
                        <a:rPr lang="es-ES" altLang="es-ES" b="0" i="1" smtClean="0">
                          <a:latin typeface="Cambria Math" panose="02040503050406030204" pitchFamily="18" charset="0"/>
                        </a:rPr>
                        <m:t>=</m:t>
                      </m:r>
                      <m:f>
                        <m:fPr>
                          <m:ctrlPr>
                            <a:rPr lang="es-ES" altLang="es-ES" b="0" i="1" smtClean="0">
                              <a:latin typeface="Cambria Math" panose="02040503050406030204" pitchFamily="18" charset="0"/>
                            </a:rPr>
                          </m:ctrlPr>
                        </m:fPr>
                        <m:num>
                          <m:nary>
                            <m:naryPr>
                              <m:chr m:val="∑"/>
                              <m:ctrlPr>
                                <a:rPr lang="es-ES" altLang="es-ES" b="0" i="1" smtClean="0">
                                  <a:latin typeface="Cambria Math" panose="02040503050406030204" pitchFamily="18" charset="0"/>
                                </a:rPr>
                              </m:ctrlPr>
                            </m:naryPr>
                            <m:sub>
                              <m:r>
                                <m:rPr>
                                  <m:brk m:alnAt="23"/>
                                </m:rPr>
                                <a:rPr lang="es-ES" altLang="es-ES" b="0" i="1" smtClean="0">
                                  <a:latin typeface="Cambria Math" panose="02040503050406030204" pitchFamily="18" charset="0"/>
                                </a:rPr>
                                <m:t>𝑖</m:t>
                              </m:r>
                              <m:r>
                                <a:rPr lang="es-ES" altLang="es-ES" b="0" i="1" smtClean="0">
                                  <a:latin typeface="Cambria Math" panose="02040503050406030204" pitchFamily="18" charset="0"/>
                                </a:rPr>
                                <m:t>=1</m:t>
                              </m:r>
                            </m:sub>
                            <m:sup>
                              <m:r>
                                <a:rPr lang="es-ES" altLang="es-ES" b="0" i="1" smtClean="0">
                                  <a:latin typeface="Cambria Math" panose="02040503050406030204" pitchFamily="18" charset="0"/>
                                </a:rPr>
                                <m:t>𝑛</m:t>
                              </m:r>
                            </m:sup>
                            <m:e>
                              <m:sSub>
                                <m:sSubPr>
                                  <m:ctrlPr>
                                    <a:rPr lang="es-ES" altLang="es-ES" b="0" i="1" smtClean="0">
                                      <a:latin typeface="Cambria Math" panose="02040503050406030204" pitchFamily="18" charset="0"/>
                                    </a:rPr>
                                  </m:ctrlPr>
                                </m:sSubPr>
                                <m:e>
                                  <m:r>
                                    <a:rPr lang="es-ES" altLang="es-ES" b="0" i="1" smtClean="0">
                                      <a:latin typeface="Cambria Math" panose="02040503050406030204" pitchFamily="18" charset="0"/>
                                    </a:rPr>
                                    <m:t>𝑥</m:t>
                                  </m:r>
                                </m:e>
                                <m:sub>
                                  <m:r>
                                    <a:rPr lang="es-ES" altLang="es-ES" b="0" i="1" smtClean="0">
                                      <a:latin typeface="Cambria Math" panose="02040503050406030204" pitchFamily="18" charset="0"/>
                                    </a:rPr>
                                    <m:t>𝑖</m:t>
                                  </m:r>
                                </m:sub>
                              </m:sSub>
                            </m:e>
                          </m:nary>
                        </m:num>
                        <m:den>
                          <m:r>
                            <a:rPr lang="es-ES" altLang="es-ES" b="0" i="1" smtClean="0">
                              <a:latin typeface="Cambria Math" panose="02040503050406030204" pitchFamily="18" charset="0"/>
                            </a:rPr>
                            <m:t>𝑛</m:t>
                          </m:r>
                        </m:den>
                      </m:f>
                    </m:oMath>
                  </m:oMathPara>
                </a14:m>
                <a:endParaRPr lang="es-ES" dirty="0"/>
              </a:p>
            </p:txBody>
          </p:sp>
        </mc:Choice>
        <mc:Fallback xmlns="">
          <p:sp>
            <p:nvSpPr>
              <p:cNvPr id="2" name="Rectángulo 1"/>
              <p:cNvSpPr>
                <a:spLocks noRot="1" noChangeAspect="1" noMove="1" noResize="1" noEditPoints="1" noAdjustHandles="1" noChangeArrowheads="1" noChangeShapeType="1" noTextEdit="1"/>
              </p:cNvSpPr>
              <p:nvPr/>
            </p:nvSpPr>
            <p:spPr>
              <a:xfrm>
                <a:off x="2142700" y="2949352"/>
                <a:ext cx="7498678" cy="635559"/>
              </a:xfrm>
              <a:prstGeom prst="rect">
                <a:avLst/>
              </a:prstGeom>
              <a:blipFill rotWithShape="0">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1595652" y="5136526"/>
                <a:ext cx="7498678" cy="63555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s-ES" altLang="es-ES" i="1" smtClean="0">
                              <a:latin typeface="Cambria Math" panose="02040503050406030204" pitchFamily="18" charset="0"/>
                            </a:rPr>
                          </m:ctrlPr>
                        </m:accPr>
                        <m:e>
                          <m:r>
                            <a:rPr lang="es-ES" altLang="es-ES" i="1">
                              <a:latin typeface="Cambria Math" panose="02040503050406030204" pitchFamily="18" charset="0"/>
                            </a:rPr>
                            <m:t>𝑥</m:t>
                          </m:r>
                        </m:e>
                      </m:acc>
                      <m:r>
                        <a:rPr lang="es-ES" altLang="es-ES" i="1">
                          <a:latin typeface="Cambria Math" panose="02040503050406030204" pitchFamily="18" charset="0"/>
                        </a:rPr>
                        <m:t>=</m:t>
                      </m:r>
                      <m:f>
                        <m:fPr>
                          <m:ctrlPr>
                            <a:rPr lang="es-ES" altLang="es-ES" i="1">
                              <a:latin typeface="Cambria Math" panose="02040503050406030204" pitchFamily="18" charset="0"/>
                            </a:rPr>
                          </m:ctrlPr>
                        </m:fPr>
                        <m:num>
                          <m:r>
                            <a:rPr lang="es-ES" altLang="es-ES" b="0" i="1" smtClean="0">
                              <a:latin typeface="Cambria Math" panose="02040503050406030204" pitchFamily="18" charset="0"/>
                            </a:rPr>
                            <m:t>50</m:t>
                          </m:r>
                        </m:num>
                        <m:den>
                          <m:r>
                            <a:rPr lang="es-ES" altLang="es-ES" b="0" i="1" smtClean="0">
                              <a:latin typeface="Cambria Math" panose="02040503050406030204" pitchFamily="18" charset="0"/>
                            </a:rPr>
                            <m:t>7</m:t>
                          </m:r>
                        </m:den>
                      </m:f>
                      <m:r>
                        <a:rPr lang="es-ES" altLang="es-ES" i="1">
                          <a:latin typeface="Cambria Math" panose="02040503050406030204" pitchFamily="18" charset="0"/>
                        </a:rPr>
                        <m:t>=</m:t>
                      </m:r>
                      <m:r>
                        <a:rPr lang="es-ES" altLang="es-ES" b="0" i="1" smtClean="0">
                          <a:latin typeface="Cambria Math" panose="02040503050406030204" pitchFamily="18" charset="0"/>
                        </a:rPr>
                        <m:t>7.142857</m:t>
                      </m:r>
                    </m:oMath>
                  </m:oMathPara>
                </a14:m>
                <a:endParaRPr lang="es-ES" dirty="0"/>
              </a:p>
            </p:txBody>
          </p:sp>
        </mc:Choice>
        <mc:Fallback xmlns="">
          <p:sp>
            <p:nvSpPr>
              <p:cNvPr id="10" name="Rectángulo 9"/>
              <p:cNvSpPr>
                <a:spLocks noRot="1" noChangeAspect="1" noMove="1" noResize="1" noEditPoints="1" noAdjustHandles="1" noChangeArrowheads="1" noChangeShapeType="1" noTextEdit="1"/>
              </p:cNvSpPr>
              <p:nvPr/>
            </p:nvSpPr>
            <p:spPr>
              <a:xfrm>
                <a:off x="1595652" y="5136526"/>
                <a:ext cx="7498678" cy="635559"/>
              </a:xfrm>
              <a:prstGeom prst="rect">
                <a:avLst/>
              </a:prstGeom>
              <a:blipFill rotWithShape="0">
                <a:blip r:embed="rId3"/>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49610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6946276-5AAF-4B8C-A3C4-EF2F71DC94A5}"/>
              </a:ext>
            </a:extLst>
          </p:cNvPr>
          <p:cNvSpPr txBox="1"/>
          <p:nvPr/>
        </p:nvSpPr>
        <p:spPr>
          <a:xfrm>
            <a:off x="770540" y="565960"/>
            <a:ext cx="9565519" cy="2126864"/>
          </a:xfrm>
          <a:prstGeom prst="rect">
            <a:avLst/>
          </a:prstGeom>
          <a:noFill/>
        </p:spPr>
        <p:txBody>
          <a:bodyPr wrap="square" rtlCol="0">
            <a:spAutoFit/>
          </a:bodyPr>
          <a:lstStyle/>
          <a:p>
            <a:pPr algn="just">
              <a:lnSpc>
                <a:spcPct val="150000"/>
              </a:lnSpc>
            </a:pPr>
            <a:r>
              <a:rPr lang="es-ES" dirty="0"/>
              <a:t>Los siguientes datos representa el dinero del que suelen disponer semanalmente un muestras de estudiantes de la universidad (en miles de colones) y el promedio ponderado de notas (PP): </a:t>
            </a:r>
          </a:p>
          <a:p>
            <a:pPr algn="just">
              <a:lnSpc>
                <a:spcPct val="150000"/>
              </a:lnSpc>
            </a:pPr>
            <a:endParaRPr lang="es-ES" dirty="0"/>
          </a:p>
          <a:p>
            <a:pPr>
              <a:lnSpc>
                <a:spcPct val="150000"/>
              </a:lnSpc>
            </a:pPr>
            <a:r>
              <a:rPr lang="es-ES" dirty="0"/>
              <a:t>   </a:t>
            </a:r>
            <a:r>
              <a:rPr lang="es-ES" b="1" dirty="0"/>
              <a:t>Dinero</a:t>
            </a:r>
            <a:r>
              <a:rPr lang="es-ES" dirty="0"/>
              <a:t>:  10     15     12     20       5        13     8       25      14       24       20      15      12      30      15</a:t>
            </a:r>
          </a:p>
          <a:p>
            <a:pPr>
              <a:lnSpc>
                <a:spcPct val="150000"/>
              </a:lnSpc>
            </a:pPr>
            <a:r>
              <a:rPr lang="es-ES" dirty="0"/>
              <a:t>   PP        :  8.0    7.0    9.2    8.4     6.0     7.7    7.0    9.0     8.3      7.9     7.5      7.1    8.5     9.0     8.5</a:t>
            </a: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9CBFADBF-7D7A-4822-94FF-019755F51453}"/>
                  </a:ext>
                </a:extLst>
              </p:cNvPr>
              <p:cNvSpPr txBox="1"/>
              <p:nvPr/>
            </p:nvSpPr>
            <p:spPr>
              <a:xfrm>
                <a:off x="1086913" y="3615475"/>
                <a:ext cx="3288016"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𝐶𝑉</m:t>
                          </m:r>
                        </m:e>
                        <m:sub>
                          <m:r>
                            <a:rPr lang="es-ES" b="0" i="1" smtClean="0">
                              <a:latin typeface="Cambria Math" panose="02040503050406030204" pitchFamily="18" charset="0"/>
                            </a:rPr>
                            <m:t>𝐷𝑖𝑛𝑒𝑟𝑜</m:t>
                          </m:r>
                        </m:sub>
                      </m:sSub>
                      <m:r>
                        <a:rPr lang="es-ES" b="0" i="0"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6.770</m:t>
                          </m:r>
                        </m:num>
                        <m:den>
                          <m:r>
                            <a:rPr lang="es-ES" b="0" i="1" smtClean="0">
                              <a:latin typeface="Cambria Math" panose="02040503050406030204" pitchFamily="18" charset="0"/>
                            </a:rPr>
                            <m:t>15</m:t>
                          </m:r>
                          <m:r>
                            <a:rPr lang="es-CR" b="0" i="1" smtClean="0">
                              <a:latin typeface="Cambria Math" panose="02040503050406030204" pitchFamily="18" charset="0"/>
                            </a:rPr>
                            <m:t>.</m:t>
                          </m:r>
                          <m:r>
                            <a:rPr lang="es-ES" b="0" i="1" smtClean="0">
                              <a:latin typeface="Cambria Math" panose="02040503050406030204" pitchFamily="18" charset="0"/>
                            </a:rPr>
                            <m:t>87</m:t>
                          </m:r>
                        </m:den>
                      </m:f>
                      <m:r>
                        <a:rPr lang="es-ES" b="0" i="1" smtClean="0">
                          <a:latin typeface="Cambria Math" panose="02040503050406030204" pitchFamily="18" charset="0"/>
                        </a:rPr>
                        <m:t>∗100=42.7%</m:t>
                      </m:r>
                    </m:oMath>
                  </m:oMathPara>
                </a14:m>
                <a:endParaRPr lang="es-ES" dirty="0"/>
              </a:p>
            </p:txBody>
          </p:sp>
        </mc:Choice>
        <mc:Fallback xmlns="">
          <p:sp>
            <p:nvSpPr>
              <p:cNvPr id="3" name="CuadroTexto 2">
                <a:extLst>
                  <a:ext uri="{FF2B5EF4-FFF2-40B4-BE49-F238E27FC236}">
                    <a16:creationId xmlns:a16="http://schemas.microsoft.com/office/drawing/2014/main" id="{9CBFADBF-7D7A-4822-94FF-019755F51453}"/>
                  </a:ext>
                </a:extLst>
              </p:cNvPr>
              <p:cNvSpPr txBox="1">
                <a:spLocks noRot="1" noChangeAspect="1" noMove="1" noResize="1" noEditPoints="1" noAdjustHandles="1" noChangeArrowheads="1" noChangeShapeType="1" noTextEdit="1"/>
              </p:cNvSpPr>
              <p:nvPr/>
            </p:nvSpPr>
            <p:spPr>
              <a:xfrm>
                <a:off x="1086913" y="3615475"/>
                <a:ext cx="3288016" cy="52046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8955BFB3-1037-4EF6-A2A8-509E41939E26}"/>
                  </a:ext>
                </a:extLst>
              </p:cNvPr>
              <p:cNvSpPr txBox="1"/>
              <p:nvPr/>
            </p:nvSpPr>
            <p:spPr>
              <a:xfrm>
                <a:off x="5878883" y="3644778"/>
                <a:ext cx="3065391"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𝐶𝑉</m:t>
                          </m:r>
                        </m:e>
                        <m:sub>
                          <m:r>
                            <a:rPr lang="es-ES" b="0" i="1" smtClean="0">
                              <a:latin typeface="Cambria Math" panose="02040503050406030204" pitchFamily="18" charset="0"/>
                            </a:rPr>
                            <m:t>𝑃𝑃</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0.8983</m:t>
                          </m:r>
                        </m:num>
                        <m:den>
                          <m:r>
                            <a:rPr lang="es-ES" b="0" i="1" smtClean="0">
                              <a:latin typeface="Cambria Math" panose="02040503050406030204" pitchFamily="18" charset="0"/>
                            </a:rPr>
                            <m:t>7.940</m:t>
                          </m:r>
                        </m:den>
                      </m:f>
                      <m:r>
                        <a:rPr lang="es-ES" b="0" i="1" smtClean="0">
                          <a:latin typeface="Cambria Math" panose="02040503050406030204" pitchFamily="18" charset="0"/>
                        </a:rPr>
                        <m:t>∗100=11.3%</m:t>
                      </m:r>
                    </m:oMath>
                  </m:oMathPara>
                </a14:m>
                <a:endParaRPr lang="es-ES" dirty="0"/>
              </a:p>
            </p:txBody>
          </p:sp>
        </mc:Choice>
        <mc:Fallback xmlns="">
          <p:sp>
            <p:nvSpPr>
              <p:cNvPr id="4" name="CuadroTexto 3">
                <a:extLst>
                  <a:ext uri="{FF2B5EF4-FFF2-40B4-BE49-F238E27FC236}">
                    <a16:creationId xmlns:a16="http://schemas.microsoft.com/office/drawing/2014/main" id="{8955BFB3-1037-4EF6-A2A8-509E41939E26}"/>
                  </a:ext>
                </a:extLst>
              </p:cNvPr>
              <p:cNvSpPr txBox="1">
                <a:spLocks noRot="1" noChangeAspect="1" noMove="1" noResize="1" noEditPoints="1" noAdjustHandles="1" noChangeArrowheads="1" noChangeShapeType="1" noTextEdit="1"/>
              </p:cNvSpPr>
              <p:nvPr/>
            </p:nvSpPr>
            <p:spPr>
              <a:xfrm>
                <a:off x="5878883" y="3644778"/>
                <a:ext cx="3065391" cy="520399"/>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1343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1CC0B3D-9115-492F-9764-15FA8DD25B27}"/>
              </a:ext>
            </a:extLst>
          </p:cNvPr>
          <p:cNvPicPr>
            <a:picLocks noChangeAspect="1"/>
          </p:cNvPicPr>
          <p:nvPr/>
        </p:nvPicPr>
        <p:blipFill>
          <a:blip r:embed="rId2"/>
          <a:stretch>
            <a:fillRect/>
          </a:stretch>
        </p:blipFill>
        <p:spPr>
          <a:xfrm>
            <a:off x="1023937" y="677011"/>
            <a:ext cx="5413807" cy="5562972"/>
          </a:xfrm>
          <a:prstGeom prst="rect">
            <a:avLst/>
          </a:prstGeom>
        </p:spPr>
      </p:pic>
      <p:pic>
        <p:nvPicPr>
          <p:cNvPr id="3" name="Imagen 2">
            <a:extLst>
              <a:ext uri="{FF2B5EF4-FFF2-40B4-BE49-F238E27FC236}">
                <a16:creationId xmlns:a16="http://schemas.microsoft.com/office/drawing/2014/main" id="{2CB5AC90-1ABA-4517-848A-094392FCDF9A}"/>
              </a:ext>
            </a:extLst>
          </p:cNvPr>
          <p:cNvPicPr>
            <a:picLocks noChangeAspect="1"/>
          </p:cNvPicPr>
          <p:nvPr/>
        </p:nvPicPr>
        <p:blipFill>
          <a:blip r:embed="rId3"/>
          <a:stretch>
            <a:fillRect/>
          </a:stretch>
        </p:blipFill>
        <p:spPr>
          <a:xfrm>
            <a:off x="10366743" y="496257"/>
            <a:ext cx="1287185" cy="1193864"/>
          </a:xfrm>
          <a:prstGeom prst="rect">
            <a:avLst/>
          </a:prstGeom>
        </p:spPr>
      </p:pic>
      <p:sp>
        <p:nvSpPr>
          <p:cNvPr id="4" name="CuadroTexto 3">
            <a:extLst>
              <a:ext uri="{FF2B5EF4-FFF2-40B4-BE49-F238E27FC236}">
                <a16:creationId xmlns:a16="http://schemas.microsoft.com/office/drawing/2014/main" id="{3CE13CA5-3077-4A75-8E1A-AF54D2A3DC7D}"/>
              </a:ext>
            </a:extLst>
          </p:cNvPr>
          <p:cNvSpPr txBox="1"/>
          <p:nvPr/>
        </p:nvSpPr>
        <p:spPr>
          <a:xfrm>
            <a:off x="6698512" y="1811755"/>
            <a:ext cx="5220586" cy="1295868"/>
          </a:xfrm>
          <a:prstGeom prst="rect">
            <a:avLst/>
          </a:prstGeom>
          <a:noFill/>
        </p:spPr>
        <p:txBody>
          <a:bodyPr wrap="square" rtlCol="0">
            <a:spAutoFit/>
          </a:bodyPr>
          <a:lstStyle/>
          <a:p>
            <a:pPr algn="just">
              <a:lnSpc>
                <a:spcPct val="150000"/>
              </a:lnSpc>
            </a:pPr>
            <a:r>
              <a:rPr lang="es-CR" b="1" dirty="0"/>
              <a:t>Comparando la pendiente y la longitud de los principales ríos de Costa Rica, ¿cuál variable presenta menor variabilidad relativa?</a:t>
            </a:r>
            <a:endParaRPr lang="en-US" b="1" dirty="0"/>
          </a:p>
        </p:txBody>
      </p:sp>
    </p:spTree>
    <p:extLst>
      <p:ext uri="{BB962C8B-B14F-4D97-AF65-F5344CB8AC3E}">
        <p14:creationId xmlns:p14="http://schemas.microsoft.com/office/powerpoint/2010/main" val="4242543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64776" y="949674"/>
            <a:ext cx="6266267" cy="400110"/>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sz="2000" dirty="0">
                <a:solidFill>
                  <a:schemeClr val="accent5">
                    <a:lumMod val="75000"/>
                  </a:schemeClr>
                </a:solidFill>
                <a:effectLst>
                  <a:outerShdw blurRad="38100" dist="38100" dir="2700000" algn="tl">
                    <a:srgbClr val="000000">
                      <a:alpha val="43137"/>
                    </a:srgbClr>
                  </a:outerShdw>
                </a:effectLst>
                <a:latin typeface="Arial Black" panose="020B0A04020102020204" pitchFamily="34" charset="0"/>
                <a:ea typeface="Segoe UI Black" panose="020B0A02040204020203" pitchFamily="34" charset="0"/>
                <a:cs typeface="Segoe UI Black" panose="020B0A02040204020203" pitchFamily="34" charset="0"/>
              </a:rPr>
              <a:t>Promedio y Varianza para Datos Agrupados</a:t>
            </a:r>
            <a:endParaRPr lang="es-ES" sz="2000" b="1" dirty="0">
              <a:solidFill>
                <a:schemeClr val="accent5">
                  <a:lumMod val="75000"/>
                </a:schemeClr>
              </a:solidFill>
              <a:effectLst>
                <a:outerShdw blurRad="38100" dist="38100" dir="2700000" algn="tl">
                  <a:srgbClr val="000000">
                    <a:alpha val="43137"/>
                  </a:srgbClr>
                </a:outerShdw>
              </a:effectLst>
              <a:latin typeface="Arial Black" panose="020B0A04020102020204" pitchFamily="34" charset="0"/>
              <a:ea typeface="Segoe UI Black" panose="020B0A02040204020203" pitchFamily="34" charset="0"/>
              <a:cs typeface="Segoe UI Black" panose="020B0A02040204020203" pitchFamily="34" charset="0"/>
            </a:endParaRPr>
          </a:p>
        </p:txBody>
      </p:sp>
      <p:pic>
        <p:nvPicPr>
          <p:cNvPr id="3" name="Imagen 2"/>
          <p:cNvPicPr>
            <a:picLocks noChangeAspect="1"/>
          </p:cNvPicPr>
          <p:nvPr/>
        </p:nvPicPr>
        <p:blipFill>
          <a:blip r:embed="rId2"/>
          <a:stretch>
            <a:fillRect/>
          </a:stretch>
        </p:blipFill>
        <p:spPr>
          <a:xfrm>
            <a:off x="5765540" y="2383943"/>
            <a:ext cx="2417867" cy="811258"/>
          </a:xfrm>
          <a:prstGeom prst="rect">
            <a:avLst/>
          </a:prstGeom>
        </p:spPr>
      </p:pic>
      <p:pic>
        <p:nvPicPr>
          <p:cNvPr id="4" name="Imagen 3"/>
          <p:cNvPicPr>
            <a:picLocks noChangeAspect="1"/>
          </p:cNvPicPr>
          <p:nvPr/>
        </p:nvPicPr>
        <p:blipFill>
          <a:blip r:embed="rId3"/>
          <a:stretch>
            <a:fillRect/>
          </a:stretch>
        </p:blipFill>
        <p:spPr>
          <a:xfrm>
            <a:off x="2474896" y="2426693"/>
            <a:ext cx="1295593" cy="766008"/>
          </a:xfrm>
          <a:prstGeom prst="rect">
            <a:avLst/>
          </a:prstGeom>
        </p:spPr>
      </p:pic>
      <p:sp>
        <p:nvSpPr>
          <p:cNvPr id="7" name="CuadroTexto 6"/>
          <p:cNvSpPr txBox="1"/>
          <p:nvPr/>
        </p:nvSpPr>
        <p:spPr>
          <a:xfrm>
            <a:off x="2456695" y="1831719"/>
            <a:ext cx="2201334" cy="369332"/>
          </a:xfrm>
          <a:prstGeom prst="rect">
            <a:avLst/>
          </a:prstGeom>
          <a:noFill/>
        </p:spPr>
        <p:txBody>
          <a:bodyPr wrap="square" rtlCol="0">
            <a:spAutoFit/>
          </a:bodyPr>
          <a:lstStyle/>
          <a:p>
            <a:r>
              <a:rPr lang="es-ES" b="1" dirty="0">
                <a:solidFill>
                  <a:srgbClr val="FF0000"/>
                </a:solidFill>
                <a:effectLst>
                  <a:outerShdw blurRad="38100" dist="38100" dir="2700000" algn="tl">
                    <a:srgbClr val="000000">
                      <a:alpha val="43137"/>
                    </a:srgbClr>
                  </a:outerShdw>
                </a:effectLst>
              </a:rPr>
              <a:t>Promedio Aritmético</a:t>
            </a:r>
          </a:p>
        </p:txBody>
      </p:sp>
      <p:sp>
        <p:nvSpPr>
          <p:cNvPr id="8" name="CuadroTexto 7"/>
          <p:cNvSpPr txBox="1"/>
          <p:nvPr/>
        </p:nvSpPr>
        <p:spPr>
          <a:xfrm>
            <a:off x="5765540" y="1831719"/>
            <a:ext cx="2799645" cy="400110"/>
          </a:xfrm>
          <a:prstGeom prst="rect">
            <a:avLst/>
          </a:prstGeom>
          <a:noFill/>
        </p:spPr>
        <p:txBody>
          <a:bodyPr wrap="square" rtlCol="0">
            <a:spAutoFit/>
          </a:bodyPr>
          <a:lstStyle/>
          <a:p>
            <a:pPr algn="ctr"/>
            <a:r>
              <a:rPr lang="es-ES" sz="2000" b="1" dirty="0">
                <a:solidFill>
                  <a:srgbClr val="FF0000"/>
                </a:solidFill>
                <a:effectLst>
                  <a:outerShdw blurRad="38100" dist="38100" dir="2700000" algn="tl">
                    <a:srgbClr val="000000">
                      <a:alpha val="43137"/>
                    </a:srgbClr>
                  </a:outerShdw>
                </a:effectLst>
              </a:rPr>
              <a:t>Varianza</a:t>
            </a:r>
          </a:p>
        </p:txBody>
      </p:sp>
      <p:pic>
        <p:nvPicPr>
          <p:cNvPr id="9" name="Imagen 8"/>
          <p:cNvPicPr>
            <a:picLocks noChangeAspect="1"/>
          </p:cNvPicPr>
          <p:nvPr/>
        </p:nvPicPr>
        <p:blipFill>
          <a:blip r:embed="rId4"/>
          <a:stretch>
            <a:fillRect/>
          </a:stretch>
        </p:blipFill>
        <p:spPr>
          <a:xfrm>
            <a:off x="8745453" y="1021180"/>
            <a:ext cx="2263887" cy="1890462"/>
          </a:xfrm>
          <a:prstGeom prst="rect">
            <a:avLst/>
          </a:prstGeom>
        </p:spPr>
      </p:pic>
      <p:sp>
        <p:nvSpPr>
          <p:cNvPr id="5" name="CuadroTexto 4"/>
          <p:cNvSpPr txBox="1"/>
          <p:nvPr/>
        </p:nvSpPr>
        <p:spPr>
          <a:xfrm>
            <a:off x="1364777" y="3603009"/>
            <a:ext cx="9280478" cy="646331"/>
          </a:xfrm>
          <a:prstGeom prst="rect">
            <a:avLst/>
          </a:prstGeom>
          <a:noFill/>
        </p:spPr>
        <p:txBody>
          <a:bodyPr wrap="square" rtlCol="0">
            <a:spAutoFit/>
          </a:bodyPr>
          <a:lstStyle/>
          <a:p>
            <a:r>
              <a:rPr lang="es-ES" b="1" dirty="0"/>
              <a:t>Ejemplo</a:t>
            </a:r>
            <a:r>
              <a:rPr lang="es-ES" dirty="0"/>
              <a:t>. El tiempo (en minutos) que han tardado los participantes de una carrera en llegar a la meta, se ha obtenido los siguientes resultados.</a:t>
            </a:r>
          </a:p>
        </p:txBody>
      </p:sp>
      <p:sp>
        <p:nvSpPr>
          <p:cNvPr id="10" name="CuadroTexto 9"/>
          <p:cNvSpPr txBox="1"/>
          <p:nvPr/>
        </p:nvSpPr>
        <p:spPr>
          <a:xfrm>
            <a:off x="1364776" y="5854890"/>
            <a:ext cx="9348717" cy="369332"/>
          </a:xfrm>
          <a:prstGeom prst="rect">
            <a:avLst/>
          </a:prstGeom>
          <a:noFill/>
        </p:spPr>
        <p:txBody>
          <a:bodyPr wrap="square" rtlCol="0">
            <a:spAutoFit/>
          </a:bodyPr>
          <a:lstStyle/>
          <a:p>
            <a:r>
              <a:rPr lang="es-ES" dirty="0"/>
              <a:t>Calcular el tiempo promedio empleado por los corredores y la desviación estándar</a:t>
            </a:r>
          </a:p>
        </p:txBody>
      </p:sp>
      <p:graphicFrame>
        <p:nvGraphicFramePr>
          <p:cNvPr id="11" name="Tabla 10"/>
          <p:cNvGraphicFramePr>
            <a:graphicFrameLocks noGrp="1"/>
          </p:cNvGraphicFramePr>
          <p:nvPr>
            <p:extLst>
              <p:ext uri="{D42A27DB-BD31-4B8C-83A1-F6EECF244321}">
                <p14:modId xmlns:p14="http://schemas.microsoft.com/office/powerpoint/2010/main" val="32638611"/>
              </p:ext>
            </p:extLst>
          </p:nvPr>
        </p:nvGraphicFramePr>
        <p:xfrm>
          <a:off x="1473956" y="4585647"/>
          <a:ext cx="9068184" cy="1005840"/>
        </p:xfrm>
        <a:graphic>
          <a:graphicData uri="http://schemas.openxmlformats.org/drawingml/2006/table">
            <a:tbl>
              <a:tblPr firstRow="1" bandRow="1">
                <a:tableStyleId>{2D5ABB26-0587-4C30-8999-92F81FD0307C}</a:tableStyleId>
              </a:tblPr>
              <a:tblGrid>
                <a:gridCol w="1511364">
                  <a:extLst>
                    <a:ext uri="{9D8B030D-6E8A-4147-A177-3AD203B41FA5}">
                      <a16:colId xmlns:a16="http://schemas.microsoft.com/office/drawing/2014/main" val="20000"/>
                    </a:ext>
                  </a:extLst>
                </a:gridCol>
                <a:gridCol w="1511364">
                  <a:extLst>
                    <a:ext uri="{9D8B030D-6E8A-4147-A177-3AD203B41FA5}">
                      <a16:colId xmlns:a16="http://schemas.microsoft.com/office/drawing/2014/main" val="20001"/>
                    </a:ext>
                  </a:extLst>
                </a:gridCol>
                <a:gridCol w="1511364">
                  <a:extLst>
                    <a:ext uri="{9D8B030D-6E8A-4147-A177-3AD203B41FA5}">
                      <a16:colId xmlns:a16="http://schemas.microsoft.com/office/drawing/2014/main" val="20002"/>
                    </a:ext>
                  </a:extLst>
                </a:gridCol>
                <a:gridCol w="1511364">
                  <a:extLst>
                    <a:ext uri="{9D8B030D-6E8A-4147-A177-3AD203B41FA5}">
                      <a16:colId xmlns:a16="http://schemas.microsoft.com/office/drawing/2014/main" val="20003"/>
                    </a:ext>
                  </a:extLst>
                </a:gridCol>
                <a:gridCol w="1511364">
                  <a:extLst>
                    <a:ext uri="{9D8B030D-6E8A-4147-A177-3AD203B41FA5}">
                      <a16:colId xmlns:a16="http://schemas.microsoft.com/office/drawing/2014/main" val="20004"/>
                    </a:ext>
                  </a:extLst>
                </a:gridCol>
                <a:gridCol w="1511364">
                  <a:extLst>
                    <a:ext uri="{9D8B030D-6E8A-4147-A177-3AD203B41FA5}">
                      <a16:colId xmlns:a16="http://schemas.microsoft.com/office/drawing/2014/main" val="20005"/>
                    </a:ext>
                  </a:extLst>
                </a:gridCol>
              </a:tblGrid>
              <a:tr h="285287">
                <a:tc>
                  <a:txBody>
                    <a:bodyPr/>
                    <a:lstStyle/>
                    <a:p>
                      <a:r>
                        <a:rPr lang="es-ES" b="1" dirty="0"/>
                        <a:t>Tiempo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25-29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30-34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35-39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40-44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s-ES" b="1" dirty="0"/>
                        <a:t>No. de corredores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43469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895832" y="3794078"/>
            <a:ext cx="1992574" cy="853732"/>
          </a:xfrm>
          <a:prstGeom prst="rect">
            <a:avLst/>
          </a:prstGeom>
        </p:spPr>
      </p:pic>
      <p:pic>
        <p:nvPicPr>
          <p:cNvPr id="3" name="Imagen 2"/>
          <p:cNvPicPr>
            <a:picLocks noChangeAspect="1"/>
          </p:cNvPicPr>
          <p:nvPr/>
        </p:nvPicPr>
        <p:blipFill>
          <a:blip r:embed="rId3"/>
          <a:stretch>
            <a:fillRect/>
          </a:stretch>
        </p:blipFill>
        <p:spPr>
          <a:xfrm>
            <a:off x="8352429" y="3795356"/>
            <a:ext cx="1924335" cy="819624"/>
          </a:xfrm>
          <a:prstGeom prst="rect">
            <a:avLst/>
          </a:prstGeom>
        </p:spPr>
      </p:pic>
      <p:pic>
        <p:nvPicPr>
          <p:cNvPr id="4" name="Imagen 3"/>
          <p:cNvPicPr>
            <a:picLocks noChangeAspect="1"/>
          </p:cNvPicPr>
          <p:nvPr/>
        </p:nvPicPr>
        <p:blipFill>
          <a:blip r:embed="rId4"/>
          <a:stretch>
            <a:fillRect/>
          </a:stretch>
        </p:blipFill>
        <p:spPr>
          <a:xfrm>
            <a:off x="1318918" y="3843382"/>
            <a:ext cx="1260507" cy="475663"/>
          </a:xfrm>
          <a:prstGeom prst="rect">
            <a:avLst/>
          </a:prstGeom>
        </p:spPr>
      </p:pic>
      <p:pic>
        <p:nvPicPr>
          <p:cNvPr id="5" name="Imagen 4"/>
          <p:cNvPicPr>
            <a:picLocks noChangeAspect="1"/>
          </p:cNvPicPr>
          <p:nvPr/>
        </p:nvPicPr>
        <p:blipFill>
          <a:blip r:embed="rId5"/>
          <a:stretch>
            <a:fillRect/>
          </a:stretch>
        </p:blipFill>
        <p:spPr>
          <a:xfrm>
            <a:off x="3006125" y="3794077"/>
            <a:ext cx="1839155" cy="832511"/>
          </a:xfrm>
          <a:prstGeom prst="rect">
            <a:avLst/>
          </a:prstGeom>
        </p:spPr>
      </p:pic>
      <p:pic>
        <p:nvPicPr>
          <p:cNvPr id="6" name="Imagen 5"/>
          <p:cNvPicPr>
            <a:picLocks noChangeAspect="1"/>
          </p:cNvPicPr>
          <p:nvPr/>
        </p:nvPicPr>
        <p:blipFill>
          <a:blip r:embed="rId6"/>
          <a:stretch>
            <a:fillRect/>
          </a:stretch>
        </p:blipFill>
        <p:spPr>
          <a:xfrm>
            <a:off x="1752459" y="4537880"/>
            <a:ext cx="361950" cy="457200"/>
          </a:xfrm>
          <a:prstGeom prst="rect">
            <a:avLst/>
          </a:prstGeom>
        </p:spPr>
      </p:pic>
      <p:pic>
        <p:nvPicPr>
          <p:cNvPr id="7" name="Imagen 6"/>
          <p:cNvPicPr>
            <a:picLocks noChangeAspect="1"/>
          </p:cNvPicPr>
          <p:nvPr/>
        </p:nvPicPr>
        <p:blipFill>
          <a:blip r:embed="rId7"/>
          <a:stretch>
            <a:fillRect/>
          </a:stretch>
        </p:blipFill>
        <p:spPr>
          <a:xfrm>
            <a:off x="3794859" y="4734992"/>
            <a:ext cx="371475" cy="390525"/>
          </a:xfrm>
          <a:prstGeom prst="rect">
            <a:avLst/>
          </a:prstGeom>
        </p:spPr>
      </p:pic>
      <p:pic>
        <p:nvPicPr>
          <p:cNvPr id="8" name="Imagen 7"/>
          <p:cNvPicPr>
            <a:picLocks noChangeAspect="1"/>
          </p:cNvPicPr>
          <p:nvPr/>
        </p:nvPicPr>
        <p:blipFill>
          <a:blip r:embed="rId8"/>
          <a:stretch>
            <a:fillRect/>
          </a:stretch>
        </p:blipFill>
        <p:spPr>
          <a:xfrm>
            <a:off x="6709439" y="4698169"/>
            <a:ext cx="438150" cy="409575"/>
          </a:xfrm>
          <a:prstGeom prst="rect">
            <a:avLst/>
          </a:prstGeom>
        </p:spPr>
      </p:pic>
      <p:pic>
        <p:nvPicPr>
          <p:cNvPr id="9" name="Imagen 8"/>
          <p:cNvPicPr>
            <a:picLocks noChangeAspect="1"/>
          </p:cNvPicPr>
          <p:nvPr/>
        </p:nvPicPr>
        <p:blipFill>
          <a:blip r:embed="rId9"/>
          <a:stretch>
            <a:fillRect/>
          </a:stretch>
        </p:blipFill>
        <p:spPr>
          <a:xfrm>
            <a:off x="9107321" y="4653103"/>
            <a:ext cx="419100" cy="390525"/>
          </a:xfrm>
          <a:prstGeom prst="rect">
            <a:avLst/>
          </a:prstGeom>
        </p:spPr>
      </p:pic>
      <mc:AlternateContent xmlns:mc="http://schemas.openxmlformats.org/markup-compatibility/2006" xmlns:a14="http://schemas.microsoft.com/office/drawing/2010/main">
        <mc:Choice Requires="a14">
          <p:graphicFrame>
            <p:nvGraphicFramePr>
              <p:cNvPr id="12" name="Tabla 11"/>
              <p:cNvGraphicFramePr>
                <a:graphicFrameLocks noGrp="1"/>
              </p:cNvGraphicFramePr>
              <p:nvPr>
                <p:extLst>
                  <p:ext uri="{D42A27DB-BD31-4B8C-83A1-F6EECF244321}">
                    <p14:modId xmlns:p14="http://schemas.microsoft.com/office/powerpoint/2010/main" val="2259956150"/>
                  </p:ext>
                </p:extLst>
              </p:nvPr>
            </p:nvGraphicFramePr>
            <p:xfrm>
              <a:off x="1214647" y="1797839"/>
              <a:ext cx="9068184" cy="1651000"/>
            </p:xfrm>
            <a:graphic>
              <a:graphicData uri="http://schemas.openxmlformats.org/drawingml/2006/table">
                <a:tbl>
                  <a:tblPr firstRow="1" bandRow="1">
                    <a:tableStyleId>{2D5ABB26-0587-4C30-8999-92F81FD0307C}</a:tableStyleId>
                  </a:tblPr>
                  <a:tblGrid>
                    <a:gridCol w="1511364">
                      <a:extLst>
                        <a:ext uri="{9D8B030D-6E8A-4147-A177-3AD203B41FA5}">
                          <a16:colId xmlns:a16="http://schemas.microsoft.com/office/drawing/2014/main" val="20000"/>
                        </a:ext>
                      </a:extLst>
                    </a:gridCol>
                    <a:gridCol w="1511364">
                      <a:extLst>
                        <a:ext uri="{9D8B030D-6E8A-4147-A177-3AD203B41FA5}">
                          <a16:colId xmlns:a16="http://schemas.microsoft.com/office/drawing/2014/main" val="20001"/>
                        </a:ext>
                      </a:extLst>
                    </a:gridCol>
                    <a:gridCol w="1511364">
                      <a:extLst>
                        <a:ext uri="{9D8B030D-6E8A-4147-A177-3AD203B41FA5}">
                          <a16:colId xmlns:a16="http://schemas.microsoft.com/office/drawing/2014/main" val="20002"/>
                        </a:ext>
                      </a:extLst>
                    </a:gridCol>
                    <a:gridCol w="1511364">
                      <a:extLst>
                        <a:ext uri="{9D8B030D-6E8A-4147-A177-3AD203B41FA5}">
                          <a16:colId xmlns:a16="http://schemas.microsoft.com/office/drawing/2014/main" val="20003"/>
                        </a:ext>
                      </a:extLst>
                    </a:gridCol>
                    <a:gridCol w="1511364">
                      <a:extLst>
                        <a:ext uri="{9D8B030D-6E8A-4147-A177-3AD203B41FA5}">
                          <a16:colId xmlns:a16="http://schemas.microsoft.com/office/drawing/2014/main" val="20004"/>
                        </a:ext>
                      </a:extLst>
                    </a:gridCol>
                    <a:gridCol w="1511364">
                      <a:extLst>
                        <a:ext uri="{9D8B030D-6E8A-4147-A177-3AD203B41FA5}">
                          <a16:colId xmlns:a16="http://schemas.microsoft.com/office/drawing/2014/main" val="20005"/>
                        </a:ext>
                      </a:extLst>
                    </a:gridCol>
                  </a:tblGrid>
                  <a:tr h="370840">
                    <a:tc>
                      <a:txBody>
                        <a:bodyPr/>
                        <a:lstStyle/>
                        <a:p>
                          <a:r>
                            <a:rPr lang="es-ES" b="1" dirty="0"/>
                            <a:t>Tiempo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25-29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30-34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35-39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40-44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s-ES" b="1" dirty="0"/>
                            <a:t>No. de corredores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s-ES" b="1" dirty="0"/>
                            <a:t>Puntos medio</a:t>
                          </a:r>
                        </a:p>
                        <a:p>
                          <a:pPr algn="ctr"/>
                          <a14:m>
                            <m:oMath xmlns:m="http://schemas.openxmlformats.org/officeDocument/2006/math">
                              <m:sSub>
                                <m:sSubPr>
                                  <m:ctrlPr>
                                    <a:rPr lang="es-ES" b="1" i="1" smtClean="0">
                                      <a:latin typeface="Cambria Math" panose="02040503050406030204" pitchFamily="18" charset="0"/>
                                    </a:rPr>
                                  </m:ctrlPr>
                                </m:sSubPr>
                                <m:e>
                                  <m:r>
                                    <a:rPr lang="es-ES" b="1" i="1" smtClean="0">
                                      <a:latin typeface="Cambria Math" panose="02040503050406030204" pitchFamily="18" charset="0"/>
                                    </a:rPr>
                                    <m:t>𝐗</m:t>
                                  </m:r>
                                </m:e>
                                <m:sub>
                                  <m:r>
                                    <a:rPr lang="es-ES" b="1" i="1" smtClean="0">
                                      <a:latin typeface="Cambria Math" panose="02040503050406030204" pitchFamily="18" charset="0"/>
                                    </a:rPr>
                                    <m:t>𝐢</m:t>
                                  </m:r>
                                </m:sub>
                              </m:sSub>
                            </m:oMath>
                          </a14:m>
                          <a:r>
                            <a:rPr lang="es-ES" b="1"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mc:Choice>
        <mc:Fallback xmlns="">
          <p:graphicFrame>
            <p:nvGraphicFramePr>
              <p:cNvPr id="12" name="Tabla 11"/>
              <p:cNvGraphicFramePr>
                <a:graphicFrameLocks noGrp="1"/>
              </p:cNvGraphicFramePr>
              <p:nvPr>
                <p:extLst>
                  <p:ext uri="{D42A27DB-BD31-4B8C-83A1-F6EECF244321}">
                    <p14:modId xmlns:p14="http://schemas.microsoft.com/office/powerpoint/2010/main" val="2259956150"/>
                  </p:ext>
                </p:extLst>
              </p:nvPr>
            </p:nvGraphicFramePr>
            <p:xfrm>
              <a:off x="1214647" y="1797839"/>
              <a:ext cx="9068184" cy="1651000"/>
            </p:xfrm>
            <a:graphic>
              <a:graphicData uri="http://schemas.openxmlformats.org/drawingml/2006/table">
                <a:tbl>
                  <a:tblPr firstRow="1" bandRow="1">
                    <a:tableStyleId>{2D5ABB26-0587-4C30-8999-92F81FD0307C}</a:tableStyleId>
                  </a:tblPr>
                  <a:tblGrid>
                    <a:gridCol w="1511364"/>
                    <a:gridCol w="1511364"/>
                    <a:gridCol w="1511364"/>
                    <a:gridCol w="1511364"/>
                    <a:gridCol w="1511364"/>
                    <a:gridCol w="1511364"/>
                  </a:tblGrid>
                  <a:tr h="370840">
                    <a:tc>
                      <a:txBody>
                        <a:bodyPr/>
                        <a:lstStyle/>
                        <a:p>
                          <a:r>
                            <a:rPr lang="es-ES" b="1" dirty="0" smtClean="0"/>
                            <a:t>Tiempo (min)</a:t>
                          </a:r>
                          <a:endParaRPr lang="es-E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20-24</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25-29</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30-34</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35-39</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40-44</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r>
                            <a:rPr lang="es-ES" b="1" dirty="0" smtClean="0"/>
                            <a:t>No. de corredores</a:t>
                          </a:r>
                          <a:endParaRPr lang="es-E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1</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5</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29</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9</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6</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10"/>
                          <a:stretch>
                            <a:fillRect l="-403" t="-163810" r="-500806" b="-1905"/>
                          </a:stretch>
                        </a:blipFill>
                      </a:tcPr>
                    </a:tc>
                    <a:tc>
                      <a:txBody>
                        <a:bodyPr/>
                        <a:lstStyle/>
                        <a:p>
                          <a:pPr algn="ctr"/>
                          <a:r>
                            <a:rPr lang="es-ES" dirty="0" smtClean="0"/>
                            <a:t>22</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27</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32</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37</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smtClean="0"/>
                            <a:t>42</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sp>
            <p:nvSpPr>
              <p:cNvPr id="13" name="CuadroTexto 12"/>
              <p:cNvSpPr txBox="1"/>
              <p:nvPr/>
            </p:nvSpPr>
            <p:spPr>
              <a:xfrm>
                <a:off x="2422411" y="5662017"/>
                <a:ext cx="142071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2800" i="1" smtClean="0">
                              <a:latin typeface="Cambria Math" panose="02040503050406030204" pitchFamily="18" charset="0"/>
                            </a:rPr>
                          </m:ctrlPr>
                        </m:accPr>
                        <m:e>
                          <m:r>
                            <a:rPr lang="es-ES" sz="2800" b="0" i="1" smtClean="0">
                              <a:latin typeface="Cambria Math" panose="02040503050406030204" pitchFamily="18" charset="0"/>
                            </a:rPr>
                            <m:t>𝑥</m:t>
                          </m:r>
                        </m:e>
                      </m:acc>
                      <m:r>
                        <a:rPr lang="es-ES" sz="2800" b="0" i="1" smtClean="0">
                          <a:latin typeface="Cambria Math" panose="02040503050406030204" pitchFamily="18" charset="0"/>
                        </a:rPr>
                        <m:t>=33.4</m:t>
                      </m:r>
                    </m:oMath>
                  </m:oMathPara>
                </a14:m>
                <a:endParaRPr lang="es-ES" sz="2800" b="0"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2422411" y="5662017"/>
                <a:ext cx="1420710" cy="430887"/>
              </a:xfrm>
              <a:prstGeom prst="rect">
                <a:avLst/>
              </a:prstGeom>
              <a:blipFill rotWithShape="0">
                <a:blip r:embed="rId11"/>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CuadroTexto 13"/>
              <p:cNvSpPr txBox="1"/>
              <p:nvPr/>
            </p:nvSpPr>
            <p:spPr>
              <a:xfrm>
                <a:off x="4690213" y="5636996"/>
                <a:ext cx="2114361" cy="430887"/>
              </a:xfrm>
              <a:prstGeom prst="rect">
                <a:avLst/>
              </a:prstGeom>
              <a:noFill/>
            </p:spPr>
            <p:txBody>
              <a:bodyPr wrap="none" lIns="0" tIns="0" rIns="0" bIns="0" rtlCol="0">
                <a:spAutoFit/>
              </a:bodyPr>
              <a:lstStyle/>
              <a:p>
                <a14:m>
                  <m:oMath xmlns:m="http://schemas.openxmlformats.org/officeDocument/2006/math">
                    <m:sSubSup>
                      <m:sSubSupPr>
                        <m:ctrlPr>
                          <a:rPr lang="es-ES" sz="2800" i="1" smtClean="0">
                            <a:latin typeface="Cambria Math" panose="02040503050406030204" pitchFamily="18" charset="0"/>
                          </a:rPr>
                        </m:ctrlPr>
                      </m:sSubSupPr>
                      <m:e>
                        <m:r>
                          <a:rPr lang="es-ES" sz="2800" i="1">
                            <a:latin typeface="Cambria Math" panose="02040503050406030204" pitchFamily="18" charset="0"/>
                          </a:rPr>
                          <m:t>𝑆</m:t>
                        </m:r>
                      </m:e>
                      <m:sub>
                        <m:r>
                          <a:rPr lang="es-ES" sz="2800" i="1">
                            <a:latin typeface="Cambria Math" panose="02040503050406030204" pitchFamily="18" charset="0"/>
                          </a:rPr>
                          <m:t>𝑥</m:t>
                        </m:r>
                      </m:sub>
                      <m:sup>
                        <m:r>
                          <a:rPr lang="es-ES" sz="2800" i="1">
                            <a:latin typeface="Cambria Math" panose="02040503050406030204" pitchFamily="18" charset="0"/>
                          </a:rPr>
                          <m:t>2</m:t>
                        </m:r>
                      </m:sup>
                    </m:sSubSup>
                    <m:r>
                      <a:rPr lang="es-ES" sz="2800" i="1">
                        <a:latin typeface="Cambria Math" panose="02040503050406030204" pitchFamily="18" charset="0"/>
                      </a:rPr>
                      <m:t>=</m:t>
                    </m:r>
                  </m:oMath>
                </a14:m>
                <a:r>
                  <a:rPr lang="es-ES" sz="2800" b="0" dirty="0"/>
                  <a:t>19.42857</a:t>
                </a:r>
              </a:p>
            </p:txBody>
          </p:sp>
        </mc:Choice>
        <mc:Fallback xmlns="">
          <p:sp>
            <p:nvSpPr>
              <p:cNvPr id="14" name="CuadroTexto 13"/>
              <p:cNvSpPr txBox="1">
                <a:spLocks noRot="1" noChangeAspect="1" noMove="1" noResize="1" noEditPoints="1" noAdjustHandles="1" noChangeArrowheads="1" noChangeShapeType="1" noTextEdit="1"/>
              </p:cNvSpPr>
              <p:nvPr/>
            </p:nvSpPr>
            <p:spPr>
              <a:xfrm>
                <a:off x="4690213" y="5636996"/>
                <a:ext cx="2114361" cy="430887"/>
              </a:xfrm>
              <a:prstGeom prst="rect">
                <a:avLst/>
              </a:prstGeom>
              <a:blipFill rotWithShape="0">
                <a:blip r:embed="rId12"/>
                <a:stretch>
                  <a:fillRect t="-24286" r="-8069" b="-5142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Rectángulo 14"/>
              <p:cNvSpPr/>
              <p:nvPr/>
            </p:nvSpPr>
            <p:spPr>
              <a:xfrm>
                <a:off x="7475200" y="5564453"/>
                <a:ext cx="235243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2800" i="1">
                              <a:latin typeface="Cambria Math" panose="02040503050406030204" pitchFamily="18" charset="0"/>
                            </a:rPr>
                          </m:ctrlPr>
                        </m:sSubPr>
                        <m:e>
                          <m:r>
                            <a:rPr lang="es-ES" sz="2800" i="1">
                              <a:latin typeface="Cambria Math" panose="02040503050406030204" pitchFamily="18" charset="0"/>
                            </a:rPr>
                            <m:t>𝑆</m:t>
                          </m:r>
                        </m:e>
                        <m:sub>
                          <m:r>
                            <a:rPr lang="es-ES" sz="2800" i="1">
                              <a:latin typeface="Cambria Math" panose="02040503050406030204" pitchFamily="18" charset="0"/>
                            </a:rPr>
                            <m:t>𝑥</m:t>
                          </m:r>
                        </m:sub>
                      </m:sSub>
                      <m:r>
                        <a:rPr lang="es-ES" sz="2800" i="1">
                          <a:latin typeface="Cambria Math" panose="02040503050406030204" pitchFamily="18" charset="0"/>
                        </a:rPr>
                        <m:t>=4.40778</m:t>
                      </m:r>
                    </m:oMath>
                  </m:oMathPara>
                </a14:m>
                <a:endParaRPr lang="es-ES" sz="2800" dirty="0"/>
              </a:p>
            </p:txBody>
          </p:sp>
        </mc:Choice>
        <mc:Fallback xmlns="">
          <p:sp>
            <p:nvSpPr>
              <p:cNvPr id="15" name="Rectángulo 14"/>
              <p:cNvSpPr>
                <a:spLocks noRot="1" noChangeAspect="1" noMove="1" noResize="1" noEditPoints="1" noAdjustHandles="1" noChangeArrowheads="1" noChangeShapeType="1" noTextEdit="1"/>
              </p:cNvSpPr>
              <p:nvPr/>
            </p:nvSpPr>
            <p:spPr>
              <a:xfrm>
                <a:off x="7475200" y="5564453"/>
                <a:ext cx="2352439" cy="523220"/>
              </a:xfrm>
              <a:prstGeom prst="rect">
                <a:avLst/>
              </a:prstGeom>
              <a:blipFill rotWithShape="0">
                <a:blip r:embed="rId13"/>
                <a:stretch>
                  <a:fillRect/>
                </a:stretch>
              </a:blipFill>
            </p:spPr>
            <p:txBody>
              <a:bodyPr/>
              <a:lstStyle/>
              <a:p>
                <a:r>
                  <a:rPr lang="es-ES">
                    <a:noFill/>
                  </a:rPr>
                  <a:t> </a:t>
                </a:r>
              </a:p>
            </p:txBody>
          </p:sp>
        </mc:Fallback>
      </mc:AlternateContent>
      <p:sp>
        <p:nvSpPr>
          <p:cNvPr id="16" name="CuadroTexto 15"/>
          <p:cNvSpPr txBox="1"/>
          <p:nvPr/>
        </p:nvSpPr>
        <p:spPr>
          <a:xfrm>
            <a:off x="1255593" y="846162"/>
            <a:ext cx="4394579" cy="707886"/>
          </a:xfrm>
          <a:prstGeom prst="rect">
            <a:avLst/>
          </a:prstGeom>
          <a:noFill/>
        </p:spPr>
        <p:txBody>
          <a:bodyPr wrap="square" rtlCol="0">
            <a:spAutoFit/>
          </a:bodyPr>
          <a:lstStyle/>
          <a:p>
            <a:r>
              <a:rPr lang="es-ES" sz="2000" b="1" dirty="0"/>
              <a:t>Cálculo de los puntos medios de las clases:</a:t>
            </a:r>
          </a:p>
        </p:txBody>
      </p:sp>
      <mc:AlternateContent xmlns:mc="http://schemas.openxmlformats.org/markup-compatibility/2006" xmlns:a14="http://schemas.microsoft.com/office/drawing/2010/main">
        <mc:Choice Requires="a14">
          <p:sp>
            <p:nvSpPr>
              <p:cNvPr id="17" name="CuadroTexto 16"/>
              <p:cNvSpPr txBox="1"/>
              <p:nvPr/>
            </p:nvSpPr>
            <p:spPr>
              <a:xfrm>
                <a:off x="6073253" y="791571"/>
                <a:ext cx="2257862"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000" b="1" i="1" smtClean="0">
                              <a:latin typeface="Cambria Math" panose="02040503050406030204" pitchFamily="18" charset="0"/>
                            </a:rPr>
                          </m:ctrlPr>
                        </m:sSubPr>
                        <m:e>
                          <m:r>
                            <a:rPr lang="es-ES" sz="2000" b="1" i="1" smtClean="0">
                              <a:latin typeface="Cambria Math" panose="02040503050406030204" pitchFamily="18" charset="0"/>
                            </a:rPr>
                            <m:t>𝑿</m:t>
                          </m:r>
                        </m:e>
                        <m:sub>
                          <m:r>
                            <a:rPr lang="es-ES" sz="2000" b="1" i="1" smtClean="0">
                              <a:latin typeface="Cambria Math" panose="02040503050406030204" pitchFamily="18" charset="0"/>
                            </a:rPr>
                            <m:t>𝟏</m:t>
                          </m:r>
                        </m:sub>
                      </m:sSub>
                      <m:r>
                        <a:rPr lang="es-ES" sz="2000" b="1" i="1" smtClean="0">
                          <a:latin typeface="Cambria Math" panose="02040503050406030204" pitchFamily="18" charset="0"/>
                        </a:rPr>
                        <m:t>=</m:t>
                      </m:r>
                      <m:f>
                        <m:fPr>
                          <m:ctrlPr>
                            <a:rPr lang="es-ES" sz="2000" b="1" i="1" smtClean="0">
                              <a:latin typeface="Cambria Math" panose="02040503050406030204" pitchFamily="18" charset="0"/>
                            </a:rPr>
                          </m:ctrlPr>
                        </m:fPr>
                        <m:num>
                          <m:r>
                            <a:rPr lang="es-ES" sz="2000" b="1" i="1" smtClean="0">
                              <a:latin typeface="Cambria Math" panose="02040503050406030204" pitchFamily="18" charset="0"/>
                            </a:rPr>
                            <m:t>𝟐𝟎</m:t>
                          </m:r>
                          <m:r>
                            <a:rPr lang="es-ES" sz="2000" b="1" i="1" smtClean="0">
                              <a:latin typeface="Cambria Math" panose="02040503050406030204" pitchFamily="18" charset="0"/>
                            </a:rPr>
                            <m:t>+</m:t>
                          </m:r>
                          <m:r>
                            <a:rPr lang="es-ES" sz="2000" b="1" i="1" smtClean="0">
                              <a:latin typeface="Cambria Math" panose="02040503050406030204" pitchFamily="18" charset="0"/>
                            </a:rPr>
                            <m:t>𝟐𝟒</m:t>
                          </m:r>
                        </m:num>
                        <m:den>
                          <m:r>
                            <a:rPr lang="es-ES" sz="2000" b="1" i="1" smtClean="0">
                              <a:latin typeface="Cambria Math" panose="02040503050406030204" pitchFamily="18" charset="0"/>
                            </a:rPr>
                            <m:t>𝟐</m:t>
                          </m:r>
                        </m:den>
                      </m:f>
                      <m:r>
                        <a:rPr lang="es-ES" sz="2000" b="1" i="1" smtClean="0">
                          <a:latin typeface="Cambria Math" panose="02040503050406030204" pitchFamily="18" charset="0"/>
                        </a:rPr>
                        <m:t>=</m:t>
                      </m:r>
                      <m:r>
                        <a:rPr lang="es-ES" sz="2000" b="1" i="1" smtClean="0">
                          <a:latin typeface="Cambria Math" panose="02040503050406030204" pitchFamily="18" charset="0"/>
                        </a:rPr>
                        <m:t>𝟐𝟐</m:t>
                      </m:r>
                    </m:oMath>
                  </m:oMathPara>
                </a14:m>
                <a:endParaRPr lang="es-ES" sz="2000" b="1" dirty="0"/>
              </a:p>
            </p:txBody>
          </p:sp>
        </mc:Choice>
        <mc:Fallback xmlns="">
          <p:sp>
            <p:nvSpPr>
              <p:cNvPr id="17" name="CuadroTexto 16"/>
              <p:cNvSpPr txBox="1">
                <a:spLocks noRot="1" noChangeAspect="1" noMove="1" noResize="1" noEditPoints="1" noAdjustHandles="1" noChangeArrowheads="1" noChangeShapeType="1" noTextEdit="1"/>
              </p:cNvSpPr>
              <p:nvPr/>
            </p:nvSpPr>
            <p:spPr>
              <a:xfrm>
                <a:off x="6073253" y="791571"/>
                <a:ext cx="2257862" cy="576183"/>
              </a:xfrm>
              <a:prstGeom prst="rect">
                <a:avLst/>
              </a:prstGeom>
              <a:blipFill rotWithShape="0">
                <a:blip r:embed="rId14"/>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49419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54C25B2-BB2A-4953-9C91-2413865BE957}"/>
              </a:ext>
            </a:extLst>
          </p:cNvPr>
          <p:cNvPicPr>
            <a:picLocks noChangeAspect="1"/>
          </p:cNvPicPr>
          <p:nvPr/>
        </p:nvPicPr>
        <p:blipFill>
          <a:blip r:embed="rId2"/>
          <a:stretch>
            <a:fillRect/>
          </a:stretch>
        </p:blipFill>
        <p:spPr>
          <a:xfrm>
            <a:off x="1162148" y="710055"/>
            <a:ext cx="8020050" cy="4438650"/>
          </a:xfrm>
          <a:prstGeom prst="rect">
            <a:avLst/>
          </a:prstGeom>
        </p:spPr>
      </p:pic>
      <p:sp>
        <p:nvSpPr>
          <p:cNvPr id="6" name="CuadroTexto 5">
            <a:extLst>
              <a:ext uri="{FF2B5EF4-FFF2-40B4-BE49-F238E27FC236}">
                <a16:creationId xmlns:a16="http://schemas.microsoft.com/office/drawing/2014/main" id="{1F8A98DA-47ED-4061-B15F-5827A23D9469}"/>
              </a:ext>
            </a:extLst>
          </p:cNvPr>
          <p:cNvSpPr txBox="1"/>
          <p:nvPr/>
        </p:nvSpPr>
        <p:spPr>
          <a:xfrm>
            <a:off x="1611982" y="5284558"/>
            <a:ext cx="8239028" cy="369332"/>
          </a:xfrm>
          <a:prstGeom prst="rect">
            <a:avLst/>
          </a:prstGeom>
          <a:noFill/>
        </p:spPr>
        <p:txBody>
          <a:bodyPr wrap="square" rtlCol="0">
            <a:spAutoFit/>
          </a:bodyPr>
          <a:lstStyle/>
          <a:p>
            <a:r>
              <a:rPr lang="es-CR" dirty="0"/>
              <a:t>Calcule el promedio aritmético y la desviación estándar de la edad  para las mujeres.</a:t>
            </a:r>
            <a:endParaRPr lang="en-US" dirty="0"/>
          </a:p>
        </p:txBody>
      </p:sp>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2ED7E9F4-FBC0-4E91-95BC-77FA60C4B06F}"/>
                  </a:ext>
                </a:extLst>
              </p:cNvPr>
              <p:cNvSpPr txBox="1"/>
              <p:nvPr/>
            </p:nvSpPr>
            <p:spPr>
              <a:xfrm>
                <a:off x="2111602" y="5810674"/>
                <a:ext cx="10275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i="1" smtClean="0">
                              <a:latin typeface="Cambria Math" panose="02040503050406030204" pitchFamily="18" charset="0"/>
                            </a:rPr>
                          </m:ctrlPr>
                        </m:accPr>
                        <m:e>
                          <m:r>
                            <m:rPr>
                              <m:sty m:val="p"/>
                            </m:rPr>
                            <a:rPr lang="es-ES" b="0" i="0" smtClean="0">
                              <a:latin typeface="Cambria Math" panose="02040503050406030204" pitchFamily="18" charset="0"/>
                            </a:rPr>
                            <m:t>x</m:t>
                          </m:r>
                        </m:e>
                      </m:acc>
                      <m:r>
                        <a:rPr lang="es-CR" b="0" i="0" smtClean="0">
                          <a:latin typeface="Cambria Math" panose="02040503050406030204" pitchFamily="18" charset="0"/>
                        </a:rPr>
                        <m:t>=55.81</m:t>
                      </m:r>
                    </m:oMath>
                  </m:oMathPara>
                </a14:m>
                <a:endParaRPr lang="es-ES" b="0" dirty="0"/>
              </a:p>
            </p:txBody>
          </p:sp>
        </mc:Choice>
        <mc:Fallback xmlns="">
          <p:sp>
            <p:nvSpPr>
              <p:cNvPr id="4" name="CuadroTexto 3">
                <a:extLst>
                  <a:ext uri="{FF2B5EF4-FFF2-40B4-BE49-F238E27FC236}">
                    <a16:creationId xmlns:a16="http://schemas.microsoft.com/office/drawing/2014/main" id="{2ED7E9F4-FBC0-4E91-95BC-77FA60C4B06F}"/>
                  </a:ext>
                </a:extLst>
              </p:cNvPr>
              <p:cNvSpPr txBox="1">
                <a:spLocks noRot="1" noChangeAspect="1" noMove="1" noResize="1" noEditPoints="1" noAdjustHandles="1" noChangeArrowheads="1" noChangeShapeType="1" noTextEdit="1"/>
              </p:cNvSpPr>
              <p:nvPr/>
            </p:nvSpPr>
            <p:spPr>
              <a:xfrm>
                <a:off x="2111602" y="5810674"/>
                <a:ext cx="1027525" cy="276999"/>
              </a:xfrm>
              <a:prstGeom prst="rect">
                <a:avLst/>
              </a:prstGeom>
              <a:blipFill>
                <a:blip r:embed="rId3"/>
                <a:stretch>
                  <a:fillRect l="-2959" r="-5325" b="-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04EBAA91-38B6-4B93-8B9D-263D335D119E}"/>
                  </a:ext>
                </a:extLst>
              </p:cNvPr>
              <p:cNvSpPr/>
              <p:nvPr/>
            </p:nvSpPr>
            <p:spPr>
              <a:xfrm>
                <a:off x="3994162" y="5789743"/>
                <a:ext cx="1333955" cy="369332"/>
              </a:xfrm>
              <a:prstGeom prst="rect">
                <a:avLst/>
              </a:prstGeom>
            </p:spPr>
            <p:txBody>
              <a:bodyPr wrap="none">
                <a:spAutoFit/>
              </a:bodyPr>
              <a:lstStyle/>
              <a:p>
                <a14:m>
                  <m:oMath xmlns:m="http://schemas.openxmlformats.org/officeDocument/2006/math">
                    <m:sSub>
                      <m:sSubPr>
                        <m:ctrlPr>
                          <a:rPr lang="es-ES" i="1">
                            <a:latin typeface="Cambria Math" panose="02040503050406030204" pitchFamily="18" charset="0"/>
                          </a:rPr>
                        </m:ctrlPr>
                      </m:sSubPr>
                      <m:e>
                        <m:r>
                          <m:rPr>
                            <m:sty m:val="p"/>
                          </m:rPr>
                          <a:rPr lang="es-ES" i="0">
                            <a:latin typeface="Cambria Math" panose="02040503050406030204" pitchFamily="18" charset="0"/>
                          </a:rPr>
                          <m:t>S</m:t>
                        </m:r>
                      </m:e>
                      <m:sub>
                        <m:r>
                          <m:rPr>
                            <m:sty m:val="p"/>
                          </m:rPr>
                          <a:rPr lang="es-ES" i="0">
                            <a:latin typeface="Cambria Math" panose="02040503050406030204" pitchFamily="18" charset="0"/>
                          </a:rPr>
                          <m:t>x</m:t>
                        </m:r>
                      </m:sub>
                    </m:sSub>
                    <m:r>
                      <a:rPr lang="es-ES" i="0">
                        <a:latin typeface="Cambria Math" panose="02040503050406030204" pitchFamily="18" charset="0"/>
                      </a:rPr>
                      <m:t>=</m:t>
                    </m:r>
                  </m:oMath>
                </a14:m>
                <a:r>
                  <a:rPr lang="es-ES" dirty="0"/>
                  <a:t> 5.4645</a:t>
                </a:r>
              </a:p>
            </p:txBody>
          </p:sp>
        </mc:Choice>
        <mc:Fallback xmlns="">
          <p:sp>
            <p:nvSpPr>
              <p:cNvPr id="7" name="Rectángulo 6">
                <a:extLst>
                  <a:ext uri="{FF2B5EF4-FFF2-40B4-BE49-F238E27FC236}">
                    <a16:creationId xmlns:a16="http://schemas.microsoft.com/office/drawing/2014/main" id="{04EBAA91-38B6-4B93-8B9D-263D335D119E}"/>
                  </a:ext>
                </a:extLst>
              </p:cNvPr>
              <p:cNvSpPr>
                <a:spLocks noRot="1" noChangeAspect="1" noMove="1" noResize="1" noEditPoints="1" noAdjustHandles="1" noChangeArrowheads="1" noChangeShapeType="1" noTextEdit="1"/>
              </p:cNvSpPr>
              <p:nvPr/>
            </p:nvSpPr>
            <p:spPr>
              <a:xfrm>
                <a:off x="3994162" y="5789743"/>
                <a:ext cx="1333955" cy="369332"/>
              </a:xfrm>
              <a:prstGeom prst="rect">
                <a:avLst/>
              </a:prstGeom>
              <a:blipFill>
                <a:blip r:embed="rId4"/>
                <a:stretch>
                  <a:fillRect t="-10000" r="-3653" b="-26667"/>
                </a:stretch>
              </a:blipFill>
            </p:spPr>
            <p:txBody>
              <a:bodyPr/>
              <a:lstStyle/>
              <a:p>
                <a:r>
                  <a:rPr lang="en-US">
                    <a:noFill/>
                  </a:rPr>
                  <a:t> </a:t>
                </a:r>
              </a:p>
            </p:txBody>
          </p:sp>
        </mc:Fallback>
      </mc:AlternateContent>
    </p:spTree>
    <p:extLst>
      <p:ext uri="{BB962C8B-B14F-4D97-AF65-F5344CB8AC3E}">
        <p14:creationId xmlns:p14="http://schemas.microsoft.com/office/powerpoint/2010/main" val="221550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370303" y="1431195"/>
            <a:ext cx="6841430" cy="4186362"/>
          </a:xfrm>
          <a:prstGeom prst="rect">
            <a:avLst/>
          </a:prstGeom>
        </p:spPr>
      </p:pic>
    </p:spTree>
    <p:extLst>
      <p:ext uri="{BB962C8B-B14F-4D97-AF65-F5344CB8AC3E}">
        <p14:creationId xmlns:p14="http://schemas.microsoft.com/office/powerpoint/2010/main" val="113599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87778" y="1703011"/>
            <a:ext cx="998096" cy="665397"/>
          </a:xfrm>
          <a:prstGeom prst="rect">
            <a:avLst/>
          </a:prstGeom>
        </p:spPr>
      </p:pic>
      <p:pic>
        <p:nvPicPr>
          <p:cNvPr id="11" name="Imagen 10"/>
          <p:cNvPicPr>
            <a:picLocks noChangeAspect="1"/>
          </p:cNvPicPr>
          <p:nvPr/>
        </p:nvPicPr>
        <p:blipFill>
          <a:blip r:embed="rId3"/>
          <a:stretch>
            <a:fillRect/>
          </a:stretch>
        </p:blipFill>
        <p:spPr>
          <a:xfrm>
            <a:off x="2338211" y="710847"/>
            <a:ext cx="6477000" cy="514350"/>
          </a:xfrm>
          <a:prstGeom prst="rect">
            <a:avLst/>
          </a:prstGeom>
        </p:spPr>
      </p:pic>
      <p:pic>
        <p:nvPicPr>
          <p:cNvPr id="13" name="Imagen 12"/>
          <p:cNvPicPr>
            <a:picLocks noChangeAspect="1"/>
          </p:cNvPicPr>
          <p:nvPr/>
        </p:nvPicPr>
        <p:blipFill>
          <a:blip r:embed="rId4"/>
          <a:stretch>
            <a:fillRect/>
          </a:stretch>
        </p:blipFill>
        <p:spPr>
          <a:xfrm>
            <a:off x="4740252" y="1475024"/>
            <a:ext cx="1573613" cy="394719"/>
          </a:xfrm>
          <a:prstGeom prst="rect">
            <a:avLst/>
          </a:prstGeom>
        </p:spPr>
      </p:pic>
      <p:pic>
        <p:nvPicPr>
          <p:cNvPr id="18" name="Imagen 17"/>
          <p:cNvPicPr>
            <a:picLocks noChangeAspect="1"/>
          </p:cNvPicPr>
          <p:nvPr/>
        </p:nvPicPr>
        <p:blipFill>
          <a:blip r:embed="rId5"/>
          <a:stretch>
            <a:fillRect/>
          </a:stretch>
        </p:blipFill>
        <p:spPr>
          <a:xfrm>
            <a:off x="5732131" y="2226363"/>
            <a:ext cx="1394862" cy="475894"/>
          </a:xfrm>
          <a:prstGeom prst="rect">
            <a:avLst/>
          </a:prstGeom>
        </p:spPr>
      </p:pic>
      <p:pic>
        <p:nvPicPr>
          <p:cNvPr id="19" name="Imagen 18"/>
          <p:cNvPicPr>
            <a:picLocks noChangeAspect="1"/>
          </p:cNvPicPr>
          <p:nvPr/>
        </p:nvPicPr>
        <p:blipFill>
          <a:blip r:embed="rId6"/>
          <a:stretch>
            <a:fillRect/>
          </a:stretch>
        </p:blipFill>
        <p:spPr>
          <a:xfrm>
            <a:off x="1687778" y="3529982"/>
            <a:ext cx="2169994" cy="874675"/>
          </a:xfrm>
          <a:prstGeom prst="rect">
            <a:avLst/>
          </a:prstGeom>
        </p:spPr>
      </p:pic>
      <p:pic>
        <p:nvPicPr>
          <p:cNvPr id="26" name="Imagen 25"/>
          <p:cNvPicPr>
            <a:picLocks noChangeAspect="1"/>
          </p:cNvPicPr>
          <p:nvPr/>
        </p:nvPicPr>
        <p:blipFill>
          <a:blip r:embed="rId7"/>
          <a:stretch>
            <a:fillRect/>
          </a:stretch>
        </p:blipFill>
        <p:spPr>
          <a:xfrm>
            <a:off x="1673439" y="4816380"/>
            <a:ext cx="2183642" cy="829397"/>
          </a:xfrm>
          <a:prstGeom prst="rect">
            <a:avLst/>
          </a:prstGeom>
        </p:spPr>
      </p:pic>
      <p:pic>
        <p:nvPicPr>
          <p:cNvPr id="27" name="Imagen 26"/>
          <p:cNvPicPr>
            <a:picLocks noChangeAspect="1"/>
          </p:cNvPicPr>
          <p:nvPr/>
        </p:nvPicPr>
        <p:blipFill>
          <a:blip r:embed="rId8"/>
          <a:stretch>
            <a:fillRect/>
          </a:stretch>
        </p:blipFill>
        <p:spPr>
          <a:xfrm>
            <a:off x="5664247" y="3004216"/>
            <a:ext cx="2419350" cy="685800"/>
          </a:xfrm>
          <a:prstGeom prst="rect">
            <a:avLst/>
          </a:prstGeom>
        </p:spPr>
      </p:pic>
      <p:pic>
        <p:nvPicPr>
          <p:cNvPr id="28" name="Imagen 27"/>
          <p:cNvPicPr>
            <a:picLocks noChangeAspect="1"/>
          </p:cNvPicPr>
          <p:nvPr/>
        </p:nvPicPr>
        <p:blipFill>
          <a:blip r:embed="rId9"/>
          <a:stretch>
            <a:fillRect/>
          </a:stretch>
        </p:blipFill>
        <p:spPr>
          <a:xfrm>
            <a:off x="5706471" y="4273456"/>
            <a:ext cx="2362200" cy="685800"/>
          </a:xfrm>
          <a:prstGeom prst="rect">
            <a:avLst/>
          </a:prstGeom>
        </p:spPr>
      </p:pic>
      <p:pic>
        <p:nvPicPr>
          <p:cNvPr id="29" name="Imagen 28"/>
          <p:cNvPicPr>
            <a:picLocks noChangeAspect="1"/>
          </p:cNvPicPr>
          <p:nvPr/>
        </p:nvPicPr>
        <p:blipFill>
          <a:blip r:embed="rId10"/>
          <a:stretch>
            <a:fillRect/>
          </a:stretch>
        </p:blipFill>
        <p:spPr>
          <a:xfrm>
            <a:off x="5664884" y="5378283"/>
            <a:ext cx="2554209" cy="763210"/>
          </a:xfrm>
          <a:prstGeom prst="rect">
            <a:avLst/>
          </a:prstGeom>
        </p:spPr>
      </p:pic>
      <p:pic>
        <p:nvPicPr>
          <p:cNvPr id="32" name="Imagen 31"/>
          <p:cNvPicPr>
            <a:picLocks noChangeAspect="1"/>
          </p:cNvPicPr>
          <p:nvPr/>
        </p:nvPicPr>
        <p:blipFill>
          <a:blip r:embed="rId11"/>
          <a:stretch>
            <a:fillRect/>
          </a:stretch>
        </p:blipFill>
        <p:spPr>
          <a:xfrm>
            <a:off x="1688158" y="2529220"/>
            <a:ext cx="2212718" cy="772520"/>
          </a:xfrm>
          <a:prstGeom prst="rect">
            <a:avLst/>
          </a:prstGeom>
        </p:spPr>
      </p:pic>
      <p:pic>
        <p:nvPicPr>
          <p:cNvPr id="33" name="Imagen 32"/>
          <p:cNvPicPr>
            <a:picLocks noChangeAspect="1"/>
          </p:cNvPicPr>
          <p:nvPr/>
        </p:nvPicPr>
        <p:blipFill>
          <a:blip r:embed="rId12"/>
          <a:stretch>
            <a:fillRect/>
          </a:stretch>
        </p:blipFill>
        <p:spPr>
          <a:xfrm>
            <a:off x="1211665" y="1807109"/>
            <a:ext cx="361950" cy="457200"/>
          </a:xfrm>
          <a:prstGeom prst="rect">
            <a:avLst/>
          </a:prstGeom>
        </p:spPr>
      </p:pic>
      <p:pic>
        <p:nvPicPr>
          <p:cNvPr id="34" name="Imagen 33"/>
          <p:cNvPicPr>
            <a:picLocks noChangeAspect="1"/>
          </p:cNvPicPr>
          <p:nvPr/>
        </p:nvPicPr>
        <p:blipFill>
          <a:blip r:embed="rId13"/>
          <a:stretch>
            <a:fillRect/>
          </a:stretch>
        </p:blipFill>
        <p:spPr>
          <a:xfrm>
            <a:off x="1168801" y="2600781"/>
            <a:ext cx="371475" cy="390525"/>
          </a:xfrm>
          <a:prstGeom prst="rect">
            <a:avLst/>
          </a:prstGeom>
        </p:spPr>
      </p:pic>
      <p:pic>
        <p:nvPicPr>
          <p:cNvPr id="35" name="Imagen 34"/>
          <p:cNvPicPr>
            <a:picLocks noChangeAspect="1"/>
          </p:cNvPicPr>
          <p:nvPr/>
        </p:nvPicPr>
        <p:blipFill>
          <a:blip r:embed="rId14"/>
          <a:stretch>
            <a:fillRect/>
          </a:stretch>
        </p:blipFill>
        <p:spPr>
          <a:xfrm>
            <a:off x="1135465" y="3828385"/>
            <a:ext cx="438150" cy="409575"/>
          </a:xfrm>
          <a:prstGeom prst="rect">
            <a:avLst/>
          </a:prstGeom>
        </p:spPr>
      </p:pic>
      <p:pic>
        <p:nvPicPr>
          <p:cNvPr id="36" name="Imagen 35"/>
          <p:cNvPicPr>
            <a:picLocks noChangeAspect="1"/>
          </p:cNvPicPr>
          <p:nvPr/>
        </p:nvPicPr>
        <p:blipFill>
          <a:blip r:embed="rId15"/>
          <a:stretch>
            <a:fillRect/>
          </a:stretch>
        </p:blipFill>
        <p:spPr>
          <a:xfrm>
            <a:off x="1106890" y="4987758"/>
            <a:ext cx="419100" cy="390525"/>
          </a:xfrm>
          <a:prstGeom prst="rect">
            <a:avLst/>
          </a:prstGeom>
        </p:spPr>
      </p:pic>
      <p:pic>
        <p:nvPicPr>
          <p:cNvPr id="37" name="Imagen 36"/>
          <p:cNvPicPr>
            <a:picLocks noChangeAspect="1"/>
          </p:cNvPicPr>
          <p:nvPr/>
        </p:nvPicPr>
        <p:blipFill>
          <a:blip r:embed="rId16"/>
          <a:stretch>
            <a:fillRect/>
          </a:stretch>
        </p:blipFill>
        <p:spPr>
          <a:xfrm>
            <a:off x="1187852" y="5936705"/>
            <a:ext cx="333375" cy="409575"/>
          </a:xfrm>
          <a:prstGeom prst="rect">
            <a:avLst/>
          </a:prstGeom>
        </p:spPr>
      </p:pic>
      <p:pic>
        <p:nvPicPr>
          <p:cNvPr id="38" name="Imagen 37"/>
          <p:cNvPicPr>
            <a:picLocks noChangeAspect="1"/>
          </p:cNvPicPr>
          <p:nvPr/>
        </p:nvPicPr>
        <p:blipFill>
          <a:blip r:embed="rId17"/>
          <a:stretch>
            <a:fillRect/>
          </a:stretch>
        </p:blipFill>
        <p:spPr>
          <a:xfrm>
            <a:off x="5113929" y="2269047"/>
            <a:ext cx="381000" cy="390525"/>
          </a:xfrm>
          <a:prstGeom prst="rect">
            <a:avLst/>
          </a:prstGeom>
        </p:spPr>
      </p:pic>
      <p:pic>
        <p:nvPicPr>
          <p:cNvPr id="39" name="Imagen 38"/>
          <p:cNvPicPr>
            <a:picLocks noChangeAspect="1"/>
          </p:cNvPicPr>
          <p:nvPr/>
        </p:nvPicPr>
        <p:blipFill>
          <a:blip r:embed="rId18"/>
          <a:stretch>
            <a:fillRect/>
          </a:stretch>
        </p:blipFill>
        <p:spPr>
          <a:xfrm>
            <a:off x="5098443" y="3120663"/>
            <a:ext cx="361950" cy="400050"/>
          </a:xfrm>
          <a:prstGeom prst="rect">
            <a:avLst/>
          </a:prstGeom>
        </p:spPr>
      </p:pic>
      <p:pic>
        <p:nvPicPr>
          <p:cNvPr id="40" name="Imagen 39"/>
          <p:cNvPicPr>
            <a:picLocks noChangeAspect="1"/>
          </p:cNvPicPr>
          <p:nvPr/>
        </p:nvPicPr>
        <p:blipFill>
          <a:blip r:embed="rId19"/>
          <a:stretch>
            <a:fillRect/>
          </a:stretch>
        </p:blipFill>
        <p:spPr>
          <a:xfrm>
            <a:off x="5088865" y="4406053"/>
            <a:ext cx="409575" cy="457200"/>
          </a:xfrm>
          <a:prstGeom prst="rect">
            <a:avLst/>
          </a:prstGeom>
        </p:spPr>
      </p:pic>
      <p:pic>
        <p:nvPicPr>
          <p:cNvPr id="3" name="Imagen 2"/>
          <p:cNvPicPr>
            <a:picLocks noChangeAspect="1"/>
          </p:cNvPicPr>
          <p:nvPr/>
        </p:nvPicPr>
        <p:blipFill>
          <a:blip r:embed="rId20"/>
          <a:stretch>
            <a:fillRect/>
          </a:stretch>
        </p:blipFill>
        <p:spPr>
          <a:xfrm>
            <a:off x="9505243" y="2313163"/>
            <a:ext cx="1691933" cy="3410303"/>
          </a:xfrm>
          <a:prstGeom prst="rect">
            <a:avLst/>
          </a:prstGeom>
        </p:spPr>
      </p:pic>
      <p:pic>
        <p:nvPicPr>
          <p:cNvPr id="7" name="Imagen 6">
            <a:extLst>
              <a:ext uri="{FF2B5EF4-FFF2-40B4-BE49-F238E27FC236}">
                <a16:creationId xmlns:a16="http://schemas.microsoft.com/office/drawing/2014/main" id="{0E269CFE-4275-4DA2-9875-2AC813B7945E}"/>
              </a:ext>
            </a:extLst>
          </p:cNvPr>
          <p:cNvPicPr>
            <a:picLocks noChangeAspect="1"/>
          </p:cNvPicPr>
          <p:nvPr/>
        </p:nvPicPr>
        <p:blipFill>
          <a:blip r:embed="rId21"/>
          <a:stretch>
            <a:fillRect/>
          </a:stretch>
        </p:blipFill>
        <p:spPr>
          <a:xfrm>
            <a:off x="1673439" y="5827167"/>
            <a:ext cx="733425" cy="628650"/>
          </a:xfrm>
          <a:prstGeom prst="rect">
            <a:avLst/>
          </a:prstGeom>
        </p:spPr>
      </p:pic>
      <p:pic>
        <p:nvPicPr>
          <p:cNvPr id="9" name="Imagen 8">
            <a:extLst>
              <a:ext uri="{FF2B5EF4-FFF2-40B4-BE49-F238E27FC236}">
                <a16:creationId xmlns:a16="http://schemas.microsoft.com/office/drawing/2014/main" id="{735080AC-106A-445C-B6D0-3B229DF2B3E8}"/>
              </a:ext>
            </a:extLst>
          </p:cNvPr>
          <p:cNvPicPr>
            <a:picLocks noChangeAspect="1"/>
          </p:cNvPicPr>
          <p:nvPr/>
        </p:nvPicPr>
        <p:blipFill>
          <a:blip r:embed="rId22"/>
          <a:stretch>
            <a:fillRect/>
          </a:stretch>
        </p:blipFill>
        <p:spPr>
          <a:xfrm>
            <a:off x="5143231" y="5469980"/>
            <a:ext cx="438150" cy="466725"/>
          </a:xfrm>
          <a:prstGeom prst="rect">
            <a:avLst/>
          </a:prstGeom>
        </p:spPr>
      </p:pic>
    </p:spTree>
    <p:extLst>
      <p:ext uri="{BB962C8B-B14F-4D97-AF65-F5344CB8AC3E}">
        <p14:creationId xmlns:p14="http://schemas.microsoft.com/office/powerpoint/2010/main" val="1827133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85492" y="540616"/>
            <a:ext cx="4237057"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Propiedades de la Media Aritmética</a:t>
            </a:r>
            <a:endParaRPr lang="es-ES"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6" name="Rectángulo 5"/>
          <p:cNvSpPr/>
          <p:nvPr/>
        </p:nvSpPr>
        <p:spPr>
          <a:xfrm>
            <a:off x="1270287" y="1247475"/>
            <a:ext cx="8845895" cy="2308324"/>
          </a:xfrm>
          <a:prstGeom prst="rect">
            <a:avLst/>
          </a:prstGeom>
        </p:spPr>
        <p:txBody>
          <a:bodyPr wrap="square">
            <a:spAutoFit/>
          </a:bodyPr>
          <a:lstStyle/>
          <a:p>
            <a:pPr marL="285750" indent="-285750">
              <a:buFont typeface="Wingdings" panose="05000000000000000000" pitchFamily="2" charset="2"/>
              <a:buChar char="q"/>
            </a:pPr>
            <a:r>
              <a:rPr lang="es-ES" dirty="0"/>
              <a:t>Esta expresada en las mismas unidades que la variable.</a:t>
            </a:r>
          </a:p>
          <a:p>
            <a:pPr marL="285750" indent="-285750">
              <a:buFont typeface="Wingdings" panose="05000000000000000000" pitchFamily="2" charset="2"/>
              <a:buChar char="q"/>
            </a:pPr>
            <a:endParaRPr lang="es-ES" dirty="0"/>
          </a:p>
          <a:p>
            <a:pPr marL="285750" indent="-285750">
              <a:buFont typeface="Wingdings" panose="05000000000000000000" pitchFamily="2" charset="2"/>
              <a:buChar char="q"/>
            </a:pPr>
            <a:r>
              <a:rPr lang="es-ES" dirty="0"/>
              <a:t>Es el centro de gravedad de toda la distribución, representando a todos los valores observados.</a:t>
            </a:r>
          </a:p>
          <a:p>
            <a:pPr marL="285750" indent="-285750">
              <a:buFont typeface="Wingdings" panose="05000000000000000000" pitchFamily="2" charset="2"/>
              <a:buChar char="q"/>
            </a:pPr>
            <a:endParaRPr lang="es-ES" dirty="0"/>
          </a:p>
          <a:p>
            <a:pPr marL="285750" indent="-285750">
              <a:buFont typeface="Wingdings" panose="05000000000000000000" pitchFamily="2" charset="2"/>
              <a:buChar char="q"/>
            </a:pPr>
            <a:r>
              <a:rPr lang="es-ES" dirty="0"/>
              <a:t>En su cálculo intervienen todos los valores de la distribución.</a:t>
            </a:r>
          </a:p>
          <a:p>
            <a:pPr marL="285750" indent="-285750">
              <a:buFont typeface="Wingdings" panose="05000000000000000000" pitchFamily="2" charset="2"/>
              <a:buChar char="q"/>
            </a:pPr>
            <a:endParaRPr lang="es-ES" dirty="0"/>
          </a:p>
          <a:p>
            <a:pPr marL="285750" indent="-285750">
              <a:buFont typeface="Wingdings" panose="05000000000000000000" pitchFamily="2" charset="2"/>
              <a:buChar char="q"/>
            </a:pPr>
            <a:r>
              <a:rPr lang="es-ES" dirty="0"/>
              <a:t>Es única.</a:t>
            </a:r>
          </a:p>
        </p:txBody>
      </p:sp>
      <p:sp>
        <p:nvSpPr>
          <p:cNvPr id="3" name="Rectangle 2"/>
          <p:cNvSpPr/>
          <p:nvPr/>
        </p:nvSpPr>
        <p:spPr>
          <a:xfrm>
            <a:off x="1265453" y="4087336"/>
            <a:ext cx="9114679" cy="1295868"/>
          </a:xfrm>
          <a:prstGeom prst="rect">
            <a:avLst/>
          </a:prstGeom>
        </p:spPr>
        <p:txBody>
          <a:bodyPr wrap="square">
            <a:spAutoFit/>
          </a:bodyPr>
          <a:lstStyle/>
          <a:p>
            <a:pPr marL="285750" indent="-285750" algn="just">
              <a:lnSpc>
                <a:spcPct val="150000"/>
              </a:lnSpc>
              <a:buFont typeface="Wingdings" panose="05000000000000000000" pitchFamily="2" charset="2"/>
              <a:buChar char="q"/>
            </a:pPr>
            <a:r>
              <a:rPr lang="es-ES" b="1" dirty="0"/>
              <a:t>Desventaja. </a:t>
            </a:r>
            <a:r>
              <a:rPr lang="es-ES" dirty="0"/>
              <a:t>Está influenciada por los valores  extremos (pequeños o grandes). En general, cuando la distribución tenga datos extremos, no se utiliza la media como medida de tendencia central.</a:t>
            </a:r>
          </a:p>
        </p:txBody>
      </p:sp>
    </p:spTree>
    <p:extLst>
      <p:ext uri="{BB962C8B-B14F-4D97-AF65-F5344CB8AC3E}">
        <p14:creationId xmlns:p14="http://schemas.microsoft.com/office/powerpoint/2010/main" val="4141647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26688" y="1416844"/>
            <a:ext cx="10145486" cy="1200329"/>
          </a:xfrm>
          <a:prstGeom prst="rect">
            <a:avLst/>
          </a:prstGeom>
        </p:spPr>
        <p:txBody>
          <a:bodyPr wrap="square">
            <a:spAutoFit/>
          </a:bodyPr>
          <a:lstStyle/>
          <a:p>
            <a:pPr algn="just"/>
            <a:r>
              <a:rPr lang="es-ES" dirty="0"/>
              <a:t>En algunas series estadísticas, no todos los valores tienen la misma importancia. Entonces, para calcular la media se ponderan dichos valores según su peso, con lo que se obtiene una </a:t>
            </a:r>
            <a:r>
              <a:rPr lang="es-ES" b="1" dirty="0"/>
              <a:t>media aritmética ponderada</a:t>
            </a:r>
            <a:r>
              <a:rPr lang="es-ES" dirty="0"/>
              <a:t>. </a:t>
            </a:r>
          </a:p>
          <a:p>
            <a:r>
              <a:rPr lang="es-ES" dirty="0"/>
              <a:t>Si se tiene una variable con valores </a:t>
            </a:r>
            <a:r>
              <a:rPr lang="es-ES" b="1" i="1" dirty="0"/>
              <a:t>x</a:t>
            </a:r>
            <a:r>
              <a:rPr lang="es-ES" b="1" i="1" baseline="-25000" dirty="0"/>
              <a:t>1</a:t>
            </a:r>
            <a:r>
              <a:rPr lang="es-ES" b="1" i="1" dirty="0"/>
              <a:t>, x</a:t>
            </a:r>
            <a:r>
              <a:rPr lang="es-ES" b="1" i="1" baseline="-25000" dirty="0"/>
              <a:t>2</a:t>
            </a:r>
            <a:r>
              <a:rPr lang="es-ES" b="1" i="1" dirty="0"/>
              <a:t>, ... , </a:t>
            </a:r>
            <a:r>
              <a:rPr lang="es-ES" b="1" i="1" dirty="0" err="1"/>
              <a:t>x</a:t>
            </a:r>
            <a:r>
              <a:rPr lang="es-ES" b="1" i="1" baseline="-25000" dirty="0" err="1"/>
              <a:t>n</a:t>
            </a:r>
            <a:r>
              <a:rPr lang="es-ES" dirty="0"/>
              <a:t>, a los que se asigna un peso mediante valores numéricos </a:t>
            </a:r>
            <a:r>
              <a:rPr lang="es-ES" b="1" i="1" dirty="0"/>
              <a:t>p</a:t>
            </a:r>
            <a:r>
              <a:rPr lang="es-ES" b="1" i="1" baseline="-25000" dirty="0"/>
              <a:t>1</a:t>
            </a:r>
            <a:r>
              <a:rPr lang="es-ES" b="1" i="1" dirty="0"/>
              <a:t>, p</a:t>
            </a:r>
            <a:r>
              <a:rPr lang="es-ES" b="1" i="1" baseline="-25000" dirty="0"/>
              <a:t>2</a:t>
            </a:r>
            <a:r>
              <a:rPr lang="es-ES" b="1" i="1" dirty="0"/>
              <a:t>, ..., </a:t>
            </a:r>
            <a:r>
              <a:rPr lang="es-ES" b="1" i="1" dirty="0" err="1"/>
              <a:t>p</a:t>
            </a:r>
            <a:r>
              <a:rPr lang="es-ES" b="1" i="1" baseline="-25000" dirty="0" err="1"/>
              <a:t>n</a:t>
            </a:r>
            <a:r>
              <a:rPr lang="es-ES" dirty="0"/>
              <a:t>, la media ponderada se calculará como sigue:</a:t>
            </a:r>
          </a:p>
        </p:txBody>
      </p:sp>
      <p:sp>
        <p:nvSpPr>
          <p:cNvPr id="4" name="Rectángulo 3"/>
          <p:cNvSpPr/>
          <p:nvPr/>
        </p:nvSpPr>
        <p:spPr>
          <a:xfrm>
            <a:off x="3703714" y="793575"/>
            <a:ext cx="3445174"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Media Aritmética Ponderada</a:t>
            </a:r>
            <a:endParaRPr lang="es-ES" dirty="0">
              <a:latin typeface="Segoe UI Black" panose="020B0A02040204020203" pitchFamily="34" charset="0"/>
              <a:ea typeface="Segoe UI Black" panose="020B0A02040204020203" pitchFamily="34" charset="0"/>
              <a:cs typeface="Segoe UI Black" panose="020B0A02040204020203" pitchFamily="34" charset="0"/>
            </a:endParaRPr>
          </a:p>
        </p:txBody>
      </p:sp>
      <mc:AlternateContent xmlns:mc="http://schemas.openxmlformats.org/markup-compatibility/2006" xmlns:a14="http://schemas.microsoft.com/office/drawing/2010/main">
        <mc:Choice Requires="a14">
          <p:sp>
            <p:nvSpPr>
              <p:cNvPr id="6" name="CuadroTexto 5"/>
              <p:cNvSpPr txBox="1"/>
              <p:nvPr/>
            </p:nvSpPr>
            <p:spPr>
              <a:xfrm>
                <a:off x="1816101" y="2960436"/>
                <a:ext cx="5728940" cy="5725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acc>
                            <m:accPr>
                              <m:chr m:val="̅"/>
                              <m:ctrlPr>
                                <a:rPr lang="es-ES" i="1" smtClean="0">
                                  <a:latin typeface="Cambria Math" panose="02040503050406030204" pitchFamily="18" charset="0"/>
                                </a:rPr>
                              </m:ctrlPr>
                            </m:accPr>
                            <m:e>
                              <m:r>
                                <a:rPr lang="es-ES" b="0" i="1" smtClean="0">
                                  <a:latin typeface="Cambria Math" panose="02040503050406030204" pitchFamily="18" charset="0"/>
                                </a:rPr>
                                <m:t>𝑥</m:t>
                              </m:r>
                            </m:e>
                          </m:acc>
                        </m:e>
                        <m:sub>
                          <m:r>
                            <a:rPr lang="es-ES" b="0" i="1" smtClean="0">
                              <a:latin typeface="Cambria Math" panose="02040503050406030204" pitchFamily="18" charset="0"/>
                            </a:rPr>
                            <m:t>𝑝</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𝑠𝑢𝑚𝑎</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𝑡𝑜𝑑𝑜𝑠</m:t>
                          </m:r>
                          <m:r>
                            <a:rPr lang="es-ES" b="0" i="1" smtClean="0">
                              <a:latin typeface="Cambria Math" panose="02040503050406030204" pitchFamily="18" charset="0"/>
                            </a:rPr>
                            <m:t> </m:t>
                          </m:r>
                          <m:r>
                            <a:rPr lang="es-ES" b="0" i="1" smtClean="0">
                              <a:latin typeface="Cambria Math" panose="02040503050406030204" pitchFamily="18" charset="0"/>
                            </a:rPr>
                            <m:t>𝑙𝑜𝑠</m:t>
                          </m:r>
                          <m:r>
                            <a:rPr lang="es-ES" b="0" i="1" smtClean="0">
                              <a:latin typeface="Cambria Math" panose="02040503050406030204" pitchFamily="18" charset="0"/>
                            </a:rPr>
                            <m:t> </m:t>
                          </m:r>
                          <m:r>
                            <a:rPr lang="es-ES" b="0" i="1" smtClean="0">
                              <a:latin typeface="Cambria Math" panose="02040503050406030204" pitchFamily="18" charset="0"/>
                            </a:rPr>
                            <m:t>𝑣𝑎𝑙𝑜𝑟𝑒𝑠</m:t>
                          </m:r>
                          <m:r>
                            <a:rPr lang="es-ES" b="0" i="1" smtClean="0">
                              <a:latin typeface="Cambria Math" panose="02040503050406030204" pitchFamily="18" charset="0"/>
                            </a:rPr>
                            <m:t> </m:t>
                          </m:r>
                          <m:r>
                            <a:rPr lang="es-ES" b="0" i="1" smtClean="0">
                              <a:latin typeface="Cambria Math" panose="02040503050406030204" pitchFamily="18" charset="0"/>
                            </a:rPr>
                            <m:t>𝑝𝑜𝑟</m:t>
                          </m:r>
                          <m:r>
                            <a:rPr lang="es-ES" b="0" i="1" smtClean="0">
                              <a:latin typeface="Cambria Math" panose="02040503050406030204" pitchFamily="18" charset="0"/>
                            </a:rPr>
                            <m:t> </m:t>
                          </m:r>
                          <m:r>
                            <a:rPr lang="es-ES" b="0" i="1" smtClean="0">
                              <a:latin typeface="Cambria Math" panose="02040503050406030204" pitchFamily="18" charset="0"/>
                            </a:rPr>
                            <m:t>𝑠𝑢𝑠</m:t>
                          </m:r>
                          <m:r>
                            <a:rPr lang="es-ES" b="0" i="1" smtClean="0">
                              <a:latin typeface="Cambria Math" panose="02040503050406030204" pitchFamily="18" charset="0"/>
                            </a:rPr>
                            <m:t> </m:t>
                          </m:r>
                          <m:r>
                            <a:rPr lang="es-ES" b="0" i="1" smtClean="0">
                              <a:latin typeface="Cambria Math" panose="02040503050406030204" pitchFamily="18" charset="0"/>
                            </a:rPr>
                            <m:t>𝑝𝑜𝑛𝑑𝑒𝑟𝑎𝑐𝑖𝑜𝑛𝑒𝑠</m:t>
                          </m:r>
                        </m:num>
                        <m:den>
                          <m:r>
                            <a:rPr lang="es-ES" b="0" i="1" smtClean="0">
                              <a:latin typeface="Cambria Math" panose="02040503050406030204" pitchFamily="18" charset="0"/>
                            </a:rPr>
                            <m:t>𝑠𝑢𝑚𝑎</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𝑙𝑎𝑠</m:t>
                          </m:r>
                          <m:r>
                            <a:rPr lang="es-ES" b="0" i="1" smtClean="0">
                              <a:latin typeface="Cambria Math" panose="02040503050406030204" pitchFamily="18" charset="0"/>
                            </a:rPr>
                            <m:t> </m:t>
                          </m:r>
                          <m:r>
                            <a:rPr lang="es-ES" b="0" i="1" smtClean="0">
                              <a:latin typeface="Cambria Math" panose="02040503050406030204" pitchFamily="18" charset="0"/>
                            </a:rPr>
                            <m:t>𝑝𝑜𝑛𝑑𝑒𝑟𝑎𝑐𝑖𝑜𝑛𝑒𝑠</m:t>
                          </m:r>
                        </m:den>
                      </m:f>
                    </m:oMath>
                  </m:oMathPara>
                </a14:m>
                <a:endParaRPr lang="es-ES" b="0" i="1" dirty="0">
                  <a:latin typeface="Cambria Math" panose="02040503050406030204" pitchFamily="18" charset="0"/>
                </a:endParaRPr>
              </a:p>
            </p:txBody>
          </p:sp>
        </mc:Choice>
        <mc:Fallback xmlns="">
          <p:sp>
            <p:nvSpPr>
              <p:cNvPr id="6" name="CuadroTexto 5"/>
              <p:cNvSpPr txBox="1">
                <a:spLocks noRot="1" noChangeAspect="1" noMove="1" noResize="1" noEditPoints="1" noAdjustHandles="1" noChangeArrowheads="1" noChangeShapeType="1" noTextEdit="1"/>
              </p:cNvSpPr>
              <p:nvPr/>
            </p:nvSpPr>
            <p:spPr>
              <a:xfrm>
                <a:off x="1816101" y="2960436"/>
                <a:ext cx="5728940" cy="572593"/>
              </a:xfrm>
              <a:prstGeom prst="rect">
                <a:avLst/>
              </a:prstGeom>
              <a:blipFill rotWithShape="0">
                <a:blip r:embed="rId2"/>
                <a:stretch>
                  <a:fillRect/>
                </a:stretch>
              </a:blipFill>
            </p:spPr>
            <p:txBody>
              <a:bodyPr/>
              <a:lstStyle/>
              <a:p>
                <a:r>
                  <a:rPr lang="en-US">
                    <a:noFill/>
                  </a:rPr>
                  <a:t> </a:t>
                </a:r>
              </a:p>
            </p:txBody>
          </p:sp>
        </mc:Fallback>
      </mc:AlternateContent>
      <p:sp>
        <p:nvSpPr>
          <p:cNvPr id="10" name="CuadroTexto 9"/>
          <p:cNvSpPr txBox="1"/>
          <p:nvPr/>
        </p:nvSpPr>
        <p:spPr>
          <a:xfrm>
            <a:off x="1046422" y="3737052"/>
            <a:ext cx="8927432" cy="646331"/>
          </a:xfrm>
          <a:prstGeom prst="rect">
            <a:avLst/>
          </a:prstGeom>
          <a:noFill/>
        </p:spPr>
        <p:txBody>
          <a:bodyPr wrap="square" rtlCol="0">
            <a:spAutoFit/>
          </a:bodyPr>
          <a:lstStyle/>
          <a:p>
            <a:r>
              <a:rPr lang="es-ES" b="1" dirty="0"/>
              <a:t>Ejemplo</a:t>
            </a:r>
            <a:r>
              <a:rPr lang="es-ES" dirty="0"/>
              <a:t>. Suponga, que un estudiante el pasado semestre lectivo obtuvo las siguientes notas en los cursos matriculados ¿Cuál es promedio ponderado de notas?</a:t>
            </a:r>
          </a:p>
        </p:txBody>
      </p:sp>
      <mc:AlternateContent xmlns:mc="http://schemas.openxmlformats.org/markup-compatibility/2006" xmlns:a14="http://schemas.microsoft.com/office/drawing/2010/main">
        <mc:Choice Requires="a14">
          <p:graphicFrame>
            <p:nvGraphicFramePr>
              <p:cNvPr id="11" name="Tabla 10"/>
              <p:cNvGraphicFramePr>
                <a:graphicFrameLocks noGrp="1"/>
              </p:cNvGraphicFramePr>
              <p:nvPr/>
            </p:nvGraphicFramePr>
            <p:xfrm>
              <a:off x="2858254" y="4585140"/>
              <a:ext cx="6966858" cy="1041400"/>
            </p:xfrm>
            <a:graphic>
              <a:graphicData uri="http://schemas.openxmlformats.org/drawingml/2006/table">
                <a:tbl>
                  <a:tblPr firstRow="1" bandRow="1">
                    <a:tableStyleId>{5C22544A-7EE6-4342-B048-85BDC9FD1C3A}</a:tableStyleId>
                  </a:tblPr>
                  <a:tblGrid>
                    <a:gridCol w="1673727">
                      <a:extLst>
                        <a:ext uri="{9D8B030D-6E8A-4147-A177-3AD203B41FA5}">
                          <a16:colId xmlns:a16="http://schemas.microsoft.com/office/drawing/2014/main" val="20000"/>
                        </a:ext>
                      </a:extLst>
                    </a:gridCol>
                    <a:gridCol w="950495">
                      <a:extLst>
                        <a:ext uri="{9D8B030D-6E8A-4147-A177-3AD203B41FA5}">
                          <a16:colId xmlns:a16="http://schemas.microsoft.com/office/drawing/2014/main" val="20001"/>
                        </a:ext>
                      </a:extLst>
                    </a:gridCol>
                    <a:gridCol w="859207">
                      <a:extLst>
                        <a:ext uri="{9D8B030D-6E8A-4147-A177-3AD203B41FA5}">
                          <a16:colId xmlns:a16="http://schemas.microsoft.com/office/drawing/2014/main" val="20002"/>
                        </a:ext>
                      </a:extLst>
                    </a:gridCol>
                    <a:gridCol w="1161143">
                      <a:extLst>
                        <a:ext uri="{9D8B030D-6E8A-4147-A177-3AD203B41FA5}">
                          <a16:colId xmlns:a16="http://schemas.microsoft.com/office/drawing/2014/main" val="20003"/>
                        </a:ext>
                      </a:extLst>
                    </a:gridCol>
                    <a:gridCol w="1161143">
                      <a:extLst>
                        <a:ext uri="{9D8B030D-6E8A-4147-A177-3AD203B41FA5}">
                          <a16:colId xmlns:a16="http://schemas.microsoft.com/office/drawing/2014/main" val="20004"/>
                        </a:ext>
                      </a:extLst>
                    </a:gridCol>
                    <a:gridCol w="1161143">
                      <a:extLst>
                        <a:ext uri="{9D8B030D-6E8A-4147-A177-3AD203B41FA5}">
                          <a16:colId xmlns:a16="http://schemas.microsoft.com/office/drawing/2014/main" val="20005"/>
                        </a:ext>
                      </a:extLst>
                    </a:gridCol>
                  </a:tblGrid>
                  <a:tr h="0">
                    <a:tc>
                      <a:txBody>
                        <a:bodyPr/>
                        <a:lstStyle/>
                        <a:p>
                          <a:r>
                            <a:rPr lang="es-ES" sz="1600" dirty="0">
                              <a:solidFill>
                                <a:schemeClr val="tx1"/>
                              </a:solidFill>
                            </a:rPr>
                            <a:t>Materia</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r>
                            <a:rPr lang="es-ES" sz="1600" dirty="0">
                              <a:solidFill>
                                <a:schemeClr val="tx1"/>
                              </a:solidFill>
                            </a:rPr>
                            <a:t>Créditos (</a:t>
                          </a:r>
                          <a14:m>
                            <m:oMath xmlns:m="http://schemas.openxmlformats.org/officeDocument/2006/math">
                              <m:sSub>
                                <m:sSubPr>
                                  <m:ctrlPr>
                                    <a:rPr lang="es-ES" sz="1600" i="1" smtClean="0">
                                      <a:solidFill>
                                        <a:schemeClr val="tx1"/>
                                      </a:solidFill>
                                      <a:latin typeface="Cambria Math" panose="02040503050406030204" pitchFamily="18" charset="0"/>
                                    </a:rPr>
                                  </m:ctrlPr>
                                </m:sSubPr>
                                <m:e>
                                  <m:r>
                                    <a:rPr lang="es-CR" sz="1600" b="0" i="1" smtClean="0">
                                      <a:solidFill>
                                        <a:schemeClr val="tx1"/>
                                      </a:solidFill>
                                      <a:latin typeface="Cambria Math" panose="02040503050406030204" pitchFamily="18" charset="0"/>
                                    </a:rPr>
                                    <m:t>𝑝</m:t>
                                  </m:r>
                                </m:e>
                                <m:sub>
                                  <m:r>
                                    <a:rPr lang="es-CR" sz="1600" b="0" i="1" smtClean="0">
                                      <a:solidFill>
                                        <a:schemeClr val="tx1"/>
                                      </a:solidFill>
                                      <a:latin typeface="Cambria Math" panose="02040503050406030204" pitchFamily="18" charset="0"/>
                                    </a:rPr>
                                    <m:t>𝑖</m:t>
                                  </m:r>
                                </m:sub>
                              </m:sSub>
                            </m:oMath>
                          </a14:m>
                          <a:r>
                            <a:rPr lang="es-ES" sz="1600" dirty="0">
                              <a:solidFill>
                                <a:schemeClr val="tx1"/>
                              </a:solidFill>
                            </a:rPr>
                            <a: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a:solidFill>
                                <a:schemeClr val="tx1"/>
                              </a:solidFill>
                            </a:rPr>
                            <a:t>Nota final (</a:t>
                          </a:r>
                          <a14:m>
                            <m:oMath xmlns:m="http://schemas.openxmlformats.org/officeDocument/2006/math">
                              <m:sSub>
                                <m:sSubPr>
                                  <m:ctrlPr>
                                    <a:rPr lang="es-ES" sz="1600" i="1" smtClean="0">
                                      <a:solidFill>
                                        <a:schemeClr val="tx1"/>
                                      </a:solidFill>
                                      <a:latin typeface="Cambria Math" panose="02040503050406030204" pitchFamily="18" charset="0"/>
                                    </a:rPr>
                                  </m:ctrlPr>
                                </m:sSubPr>
                                <m:e>
                                  <m:r>
                                    <a:rPr lang="es-CR" sz="1600" b="0" i="1" smtClean="0">
                                      <a:solidFill>
                                        <a:schemeClr val="tx1"/>
                                      </a:solidFill>
                                      <a:latin typeface="Cambria Math" panose="02040503050406030204" pitchFamily="18" charset="0"/>
                                    </a:rPr>
                                    <m:t>𝑥</m:t>
                                  </m:r>
                                </m:e>
                                <m:sub>
                                  <m:r>
                                    <a:rPr lang="es-CR" sz="1600" b="0" i="1" smtClean="0">
                                      <a:solidFill>
                                        <a:schemeClr val="tx1"/>
                                      </a:solidFill>
                                      <a:latin typeface="Cambria Math" panose="02040503050406030204" pitchFamily="18" charset="0"/>
                                    </a:rPr>
                                    <m:t>𝑖</m:t>
                                  </m:r>
                                </m:sub>
                              </m:sSub>
                            </m:oMath>
                          </a14:m>
                          <a:r>
                            <a:rPr lang="es-ES" sz="1600" dirty="0">
                              <a:solidFill>
                                <a:schemeClr val="tx1"/>
                              </a:solidFill>
                            </a:rPr>
                            <a: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mc:Choice>
        <mc:Fallback xmlns="">
          <p:graphicFrame>
            <p:nvGraphicFramePr>
              <p:cNvPr id="11" name="Tabla 10"/>
              <p:cNvGraphicFramePr>
                <a:graphicFrameLocks noGrp="1"/>
              </p:cNvGraphicFramePr>
              <p:nvPr>
                <p:extLst/>
              </p:nvPr>
            </p:nvGraphicFramePr>
            <p:xfrm>
              <a:off x="2858254" y="4585140"/>
              <a:ext cx="6966858" cy="1041400"/>
            </p:xfrm>
            <a:graphic>
              <a:graphicData uri="http://schemas.openxmlformats.org/drawingml/2006/table">
                <a:tbl>
                  <a:tblPr firstRow="1" bandRow="1">
                    <a:tableStyleId>{5C22544A-7EE6-4342-B048-85BDC9FD1C3A}</a:tableStyleId>
                  </a:tblPr>
                  <a:tblGrid>
                    <a:gridCol w="1673727">
                      <a:extLst>
                        <a:ext uri="{9D8B030D-6E8A-4147-A177-3AD203B41FA5}">
                          <a16:colId xmlns="" xmlns:a16="http://schemas.microsoft.com/office/drawing/2014/main" val="20000"/>
                        </a:ext>
                      </a:extLst>
                    </a:gridCol>
                    <a:gridCol w="950495">
                      <a:extLst>
                        <a:ext uri="{9D8B030D-6E8A-4147-A177-3AD203B41FA5}">
                          <a16:colId xmlns="" xmlns:a16="http://schemas.microsoft.com/office/drawing/2014/main" val="20001"/>
                        </a:ext>
                      </a:extLst>
                    </a:gridCol>
                    <a:gridCol w="859207">
                      <a:extLst>
                        <a:ext uri="{9D8B030D-6E8A-4147-A177-3AD203B41FA5}">
                          <a16:colId xmlns="" xmlns:a16="http://schemas.microsoft.com/office/drawing/2014/main" val="20002"/>
                        </a:ext>
                      </a:extLst>
                    </a:gridCol>
                    <a:gridCol w="1161143">
                      <a:extLst>
                        <a:ext uri="{9D8B030D-6E8A-4147-A177-3AD203B41FA5}">
                          <a16:colId xmlns="" xmlns:a16="http://schemas.microsoft.com/office/drawing/2014/main" val="20003"/>
                        </a:ext>
                      </a:extLst>
                    </a:gridCol>
                    <a:gridCol w="1161143">
                      <a:extLst>
                        <a:ext uri="{9D8B030D-6E8A-4147-A177-3AD203B41FA5}">
                          <a16:colId xmlns="" xmlns:a16="http://schemas.microsoft.com/office/drawing/2014/main" val="20004"/>
                        </a:ext>
                      </a:extLst>
                    </a:gridCol>
                    <a:gridCol w="1161143">
                      <a:extLst>
                        <a:ext uri="{9D8B030D-6E8A-4147-A177-3AD203B41FA5}">
                          <a16:colId xmlns="" xmlns:a16="http://schemas.microsoft.com/office/drawing/2014/main" val="20005"/>
                        </a:ext>
                      </a:extLst>
                    </a:gridCol>
                  </a:tblGrid>
                  <a:tr h="335280">
                    <a:tc>
                      <a:txBody>
                        <a:bodyPr/>
                        <a:lstStyle/>
                        <a:p>
                          <a:r>
                            <a:rPr lang="es-ES" sz="1600" dirty="0" smtClean="0">
                              <a:solidFill>
                                <a:schemeClr val="tx1"/>
                              </a:solidFill>
                            </a:rPr>
                            <a:t>Materia</a:t>
                          </a:r>
                          <a:endParaRPr lang="es-ES" sz="16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A</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B</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C</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D</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E</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528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t="-105455" r="-316727" b="-123636"/>
                          </a:stretch>
                        </a:blipFill>
                      </a:tcPr>
                    </a:tc>
                    <a:tc>
                      <a:txBody>
                        <a:bodyPr/>
                        <a:lstStyle/>
                        <a:p>
                          <a:pPr algn="ctr"/>
                          <a:r>
                            <a:rPr lang="es-ES" sz="1600" dirty="0" smtClean="0">
                              <a:solidFill>
                                <a:schemeClr val="tx1"/>
                              </a:solidFill>
                            </a:rPr>
                            <a:t>4</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3</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2</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4</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4</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7084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t="-185246" r="-316727" b="-11475"/>
                          </a:stretch>
                        </a:blipFill>
                      </a:tcPr>
                    </a:tc>
                    <a:tc>
                      <a:txBody>
                        <a:bodyPr/>
                        <a:lstStyle/>
                        <a:p>
                          <a:pPr algn="ctr"/>
                          <a:r>
                            <a:rPr lang="es-ES" sz="1600" dirty="0" smtClean="0">
                              <a:solidFill>
                                <a:schemeClr val="tx1"/>
                              </a:solidFill>
                            </a:rPr>
                            <a:t>8.0</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9.0</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7.5</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7.0</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smtClean="0">
                              <a:solidFill>
                                <a:schemeClr val="tx1"/>
                              </a:solidFill>
                            </a:rPr>
                            <a:t>6.5</a:t>
                          </a:r>
                          <a:endParaRPr lang="es-E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sp>
            <p:nvSpPr>
              <p:cNvPr id="12" name="CuadroTexto 11"/>
              <p:cNvSpPr txBox="1"/>
              <p:nvPr/>
            </p:nvSpPr>
            <p:spPr>
              <a:xfrm>
                <a:off x="1816101" y="5903939"/>
                <a:ext cx="8771020" cy="544252"/>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es-ES" i="1" smtClean="0">
                              <a:latin typeface="Cambria Math" panose="02040503050406030204" pitchFamily="18" charset="0"/>
                            </a:rPr>
                          </m:ctrlPr>
                        </m:sSubPr>
                        <m:e>
                          <m:acc>
                            <m:accPr>
                              <m:chr m:val="̅"/>
                              <m:ctrlPr>
                                <a:rPr lang="es-ES" i="1">
                                  <a:latin typeface="Cambria Math" panose="02040503050406030204" pitchFamily="18" charset="0"/>
                                </a:rPr>
                              </m:ctrlPr>
                            </m:accPr>
                            <m:e>
                              <m:r>
                                <a:rPr lang="es-ES" i="1">
                                  <a:latin typeface="Cambria Math" panose="02040503050406030204" pitchFamily="18" charset="0"/>
                                </a:rPr>
                                <m:t>𝑥</m:t>
                              </m:r>
                            </m:e>
                          </m:acc>
                        </m:e>
                        <m:sub>
                          <m:r>
                            <a:rPr lang="es-ES" b="0" i="1" smtClean="0">
                              <a:latin typeface="Cambria Math" panose="02040503050406030204" pitchFamily="18" charset="0"/>
                            </a:rPr>
                            <m:t>𝑝</m:t>
                          </m:r>
                        </m:sub>
                      </m:sSub>
                      <m:r>
                        <a:rPr lang="es-ES" i="1">
                          <a:latin typeface="Cambria Math" panose="02040503050406030204" pitchFamily="18" charset="0"/>
                        </a:rPr>
                        <m:t>=</m:t>
                      </m:r>
                      <m:f>
                        <m:fPr>
                          <m:ctrlPr>
                            <a:rPr lang="es-ES" i="1">
                              <a:latin typeface="Cambria Math" panose="02040503050406030204" pitchFamily="18" charset="0"/>
                            </a:rPr>
                          </m:ctrlPr>
                        </m:fPr>
                        <m:num>
                          <m:r>
                            <a:rPr lang="es-CR" b="0" i="1" smtClean="0">
                              <a:latin typeface="Cambria Math" panose="02040503050406030204" pitchFamily="18" charset="0"/>
                            </a:rPr>
                            <m:t>8.0</m:t>
                          </m:r>
                          <m:d>
                            <m:dPr>
                              <m:ctrlPr>
                                <a:rPr lang="es-ES" b="0" i="1" smtClean="0">
                                  <a:latin typeface="Cambria Math" panose="02040503050406030204" pitchFamily="18" charset="0"/>
                                </a:rPr>
                              </m:ctrlPr>
                            </m:dPr>
                            <m:e>
                              <m:r>
                                <a:rPr lang="es-CR" b="0" i="1" smtClean="0">
                                  <a:latin typeface="Cambria Math" panose="02040503050406030204" pitchFamily="18" charset="0"/>
                                </a:rPr>
                                <m:t>4</m:t>
                              </m:r>
                            </m:e>
                          </m:d>
                          <m:r>
                            <a:rPr lang="es-ES" b="0" i="1" smtClean="0">
                              <a:latin typeface="Cambria Math" panose="02040503050406030204" pitchFamily="18" charset="0"/>
                            </a:rPr>
                            <m:t>+</m:t>
                          </m:r>
                          <m:r>
                            <a:rPr lang="es-CR" b="0" i="1" smtClean="0">
                              <a:latin typeface="Cambria Math" panose="02040503050406030204" pitchFamily="18" charset="0"/>
                            </a:rPr>
                            <m:t>9.0</m:t>
                          </m:r>
                          <m:d>
                            <m:dPr>
                              <m:ctrlPr>
                                <a:rPr lang="es-ES" b="0" i="1" smtClean="0">
                                  <a:latin typeface="Cambria Math" panose="02040503050406030204" pitchFamily="18" charset="0"/>
                                </a:rPr>
                              </m:ctrlPr>
                            </m:dPr>
                            <m:e>
                              <m:r>
                                <a:rPr lang="es-CR" b="0" i="1" smtClean="0">
                                  <a:latin typeface="Cambria Math" panose="02040503050406030204" pitchFamily="18" charset="0"/>
                                </a:rPr>
                                <m:t>3</m:t>
                              </m:r>
                            </m:e>
                          </m:d>
                          <m:r>
                            <a:rPr lang="es-ES" b="0" i="1" smtClean="0">
                              <a:latin typeface="Cambria Math" panose="02040503050406030204" pitchFamily="18" charset="0"/>
                            </a:rPr>
                            <m:t>+</m:t>
                          </m:r>
                          <m:r>
                            <a:rPr lang="es-CR" b="0" i="1" smtClean="0">
                              <a:latin typeface="Cambria Math" panose="02040503050406030204" pitchFamily="18" charset="0"/>
                            </a:rPr>
                            <m:t>7.5</m:t>
                          </m:r>
                          <m:d>
                            <m:dPr>
                              <m:ctrlPr>
                                <a:rPr lang="es-ES" b="0" i="1" smtClean="0">
                                  <a:latin typeface="Cambria Math" panose="02040503050406030204" pitchFamily="18" charset="0"/>
                                </a:rPr>
                              </m:ctrlPr>
                            </m:dPr>
                            <m:e>
                              <m:r>
                                <a:rPr lang="es-CR" b="0" i="1" smtClean="0">
                                  <a:latin typeface="Cambria Math" panose="02040503050406030204" pitchFamily="18" charset="0"/>
                                </a:rPr>
                                <m:t>2</m:t>
                              </m:r>
                            </m:e>
                          </m:d>
                          <m:r>
                            <a:rPr lang="es-ES" b="0" i="1" smtClean="0">
                              <a:latin typeface="Cambria Math" panose="02040503050406030204" pitchFamily="18" charset="0"/>
                            </a:rPr>
                            <m:t>+</m:t>
                          </m:r>
                          <m:r>
                            <a:rPr lang="es-CR" b="0" i="1" smtClean="0">
                              <a:latin typeface="Cambria Math" panose="02040503050406030204" pitchFamily="18" charset="0"/>
                            </a:rPr>
                            <m:t>7.0</m:t>
                          </m:r>
                          <m:d>
                            <m:dPr>
                              <m:ctrlPr>
                                <a:rPr lang="es-ES" b="0" i="1" smtClean="0">
                                  <a:latin typeface="Cambria Math" panose="02040503050406030204" pitchFamily="18" charset="0"/>
                                </a:rPr>
                              </m:ctrlPr>
                            </m:dPr>
                            <m:e>
                              <m:r>
                                <a:rPr lang="es-CR" b="0" i="1" smtClean="0">
                                  <a:latin typeface="Cambria Math" panose="02040503050406030204" pitchFamily="18" charset="0"/>
                                </a:rPr>
                                <m:t>4</m:t>
                              </m:r>
                            </m:e>
                          </m:d>
                          <m:r>
                            <a:rPr lang="es-ES" b="0" i="1" smtClean="0">
                              <a:latin typeface="Cambria Math" panose="02040503050406030204" pitchFamily="18" charset="0"/>
                            </a:rPr>
                            <m:t>+</m:t>
                          </m:r>
                          <m:r>
                            <a:rPr lang="es-CR" b="0" i="1" smtClean="0">
                              <a:latin typeface="Cambria Math" panose="02040503050406030204" pitchFamily="18" charset="0"/>
                            </a:rPr>
                            <m:t>6.5</m:t>
                          </m:r>
                          <m:r>
                            <a:rPr lang="es-ES" b="0" i="1" smtClean="0">
                              <a:latin typeface="Cambria Math" panose="02040503050406030204" pitchFamily="18" charset="0"/>
                            </a:rPr>
                            <m:t>(</m:t>
                          </m:r>
                          <m:r>
                            <a:rPr lang="es-CR" b="0" i="1" smtClean="0">
                              <a:latin typeface="Cambria Math" panose="02040503050406030204" pitchFamily="18" charset="0"/>
                            </a:rPr>
                            <m:t>4</m:t>
                          </m:r>
                          <m:r>
                            <a:rPr lang="es-ES" b="0" i="1" smtClean="0">
                              <a:latin typeface="Cambria Math" panose="02040503050406030204" pitchFamily="18" charset="0"/>
                            </a:rPr>
                            <m:t>)</m:t>
                          </m:r>
                        </m:num>
                        <m:den>
                          <m:r>
                            <a:rPr lang="es-CR" b="0" i="1" smtClean="0">
                              <a:latin typeface="Cambria Math" panose="02040503050406030204" pitchFamily="18" charset="0"/>
                            </a:rPr>
                            <m:t>17</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r>
                            <a:rPr lang="es-CR" b="0" i="1" smtClean="0">
                              <a:latin typeface="Cambria Math" panose="02040503050406030204" pitchFamily="18" charset="0"/>
                            </a:rPr>
                            <m:t>28</m:t>
                          </m:r>
                        </m:num>
                        <m:den>
                          <m:r>
                            <a:rPr lang="es-CR" b="0" i="1" smtClean="0">
                              <a:latin typeface="Cambria Math" panose="02040503050406030204" pitchFamily="18" charset="0"/>
                            </a:rPr>
                            <m:t>17</m:t>
                          </m:r>
                        </m:den>
                      </m:f>
                      <m:r>
                        <a:rPr lang="es-ES" b="0" i="1" smtClean="0">
                          <a:latin typeface="Cambria Math" panose="02040503050406030204" pitchFamily="18" charset="0"/>
                        </a:rPr>
                        <m:t>=</m:t>
                      </m:r>
                      <m:r>
                        <a:rPr lang="es-CR" b="0" i="1" smtClean="0">
                          <a:latin typeface="Cambria Math" panose="02040503050406030204" pitchFamily="18" charset="0"/>
                        </a:rPr>
                        <m:t>7.5294</m:t>
                      </m:r>
                    </m:oMath>
                  </m:oMathPara>
                </a14:m>
                <a:endParaRPr lang="es-ES"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1816101" y="5903939"/>
                <a:ext cx="8771020" cy="544252"/>
              </a:xfrm>
              <a:prstGeom prst="rect">
                <a:avLst/>
              </a:prstGeom>
              <a:blipFill rotWithShape="0">
                <a:blip r:embed="rId4"/>
                <a:stretch>
                  <a:fillRect/>
                </a:stretch>
              </a:blipFill>
            </p:spPr>
            <p:txBody>
              <a:bodyPr/>
              <a:lstStyle/>
              <a:p>
                <a:r>
                  <a:rPr lang="en-US">
                    <a:noFill/>
                  </a:rPr>
                  <a:t> </a:t>
                </a:r>
              </a:p>
            </p:txBody>
          </p:sp>
        </mc:Fallback>
      </mc:AlternateContent>
      <p:pic>
        <p:nvPicPr>
          <p:cNvPr id="13" name="Imagen 12"/>
          <p:cNvPicPr>
            <a:picLocks noChangeAspect="1"/>
          </p:cNvPicPr>
          <p:nvPr/>
        </p:nvPicPr>
        <p:blipFill>
          <a:blip r:embed="rId5"/>
          <a:stretch>
            <a:fillRect/>
          </a:stretch>
        </p:blipFill>
        <p:spPr>
          <a:xfrm>
            <a:off x="9825112" y="144379"/>
            <a:ext cx="1099928" cy="1203158"/>
          </a:xfrm>
          <a:prstGeom prst="rect">
            <a:avLst/>
          </a:prstGeom>
        </p:spPr>
      </p:pic>
      <p:pic>
        <p:nvPicPr>
          <p:cNvPr id="3" name="Imagen 2"/>
          <p:cNvPicPr>
            <a:picLocks noChangeAspect="1"/>
          </p:cNvPicPr>
          <p:nvPr/>
        </p:nvPicPr>
        <p:blipFill>
          <a:blip r:embed="rId6"/>
          <a:stretch>
            <a:fillRect/>
          </a:stretch>
        </p:blipFill>
        <p:spPr>
          <a:xfrm>
            <a:off x="10258290" y="2617173"/>
            <a:ext cx="1333500" cy="123825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30112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734C5D-9E1A-4FC7-A2C4-D5BF186B51F8}"/>
              </a:ext>
            </a:extLst>
          </p:cNvPr>
          <p:cNvPicPr>
            <a:picLocks noChangeAspect="1"/>
          </p:cNvPicPr>
          <p:nvPr/>
        </p:nvPicPr>
        <p:blipFill>
          <a:blip r:embed="rId2"/>
          <a:stretch>
            <a:fillRect/>
          </a:stretch>
        </p:blipFill>
        <p:spPr>
          <a:xfrm>
            <a:off x="5341383" y="2975217"/>
            <a:ext cx="1719294" cy="2359031"/>
          </a:xfrm>
          <a:prstGeom prst="rect">
            <a:avLst/>
          </a:prstGeom>
        </p:spPr>
      </p:pic>
      <p:pic>
        <p:nvPicPr>
          <p:cNvPr id="6" name="Imagen 5">
            <a:extLst>
              <a:ext uri="{FF2B5EF4-FFF2-40B4-BE49-F238E27FC236}">
                <a16:creationId xmlns:a16="http://schemas.microsoft.com/office/drawing/2014/main" id="{AF349041-AFD9-4DBB-B61C-3CE67734E905}"/>
              </a:ext>
            </a:extLst>
          </p:cNvPr>
          <p:cNvPicPr>
            <a:picLocks noChangeAspect="1"/>
          </p:cNvPicPr>
          <p:nvPr/>
        </p:nvPicPr>
        <p:blipFill>
          <a:blip r:embed="rId3"/>
          <a:stretch>
            <a:fillRect/>
          </a:stretch>
        </p:blipFill>
        <p:spPr>
          <a:xfrm>
            <a:off x="1187385" y="819150"/>
            <a:ext cx="3124200" cy="2609850"/>
          </a:xfrm>
          <a:prstGeom prst="rect">
            <a:avLst/>
          </a:prstGeom>
        </p:spPr>
      </p:pic>
      <p:sp>
        <p:nvSpPr>
          <p:cNvPr id="7" name="CuadroTexto 6">
            <a:extLst>
              <a:ext uri="{FF2B5EF4-FFF2-40B4-BE49-F238E27FC236}">
                <a16:creationId xmlns:a16="http://schemas.microsoft.com/office/drawing/2014/main" id="{FB30B793-8F03-47F1-8393-C2A22DF4B164}"/>
              </a:ext>
            </a:extLst>
          </p:cNvPr>
          <p:cNvSpPr txBox="1"/>
          <p:nvPr/>
        </p:nvSpPr>
        <p:spPr>
          <a:xfrm>
            <a:off x="4722829" y="1884063"/>
            <a:ext cx="6683604" cy="400110"/>
          </a:xfrm>
          <a:prstGeom prst="rect">
            <a:avLst/>
          </a:prstGeom>
          <a:noFill/>
        </p:spPr>
        <p:txBody>
          <a:bodyPr wrap="square" rtlCol="0">
            <a:spAutoFit/>
          </a:bodyPr>
          <a:lstStyle/>
          <a:p>
            <a:r>
              <a:rPr lang="es-CR" sz="2000" dirty="0">
                <a:latin typeface="Agency FB" panose="020B0503020202020204" pitchFamily="34" charset="0"/>
              </a:rPr>
              <a:t>¿Cuál es el promedio ponderado unitario?</a:t>
            </a:r>
            <a:endParaRPr lang="en-US" sz="2000" dirty="0">
              <a:latin typeface="Agency FB" panose="020B0503020202020204" pitchFamily="34" charset="0"/>
            </a:endParaRPr>
          </a:p>
        </p:txBody>
      </p:sp>
    </p:spTree>
    <p:extLst>
      <p:ext uri="{BB962C8B-B14F-4D97-AF65-F5344CB8AC3E}">
        <p14:creationId xmlns:p14="http://schemas.microsoft.com/office/powerpoint/2010/main" val="180328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09829" y="841701"/>
            <a:ext cx="2258952"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Media Geométrica</a:t>
            </a:r>
            <a:endParaRPr lang="es-ES"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5" name="CuadroTexto 4"/>
          <p:cNvSpPr txBox="1"/>
          <p:nvPr/>
        </p:nvSpPr>
        <p:spPr>
          <a:xfrm>
            <a:off x="1479884" y="1491916"/>
            <a:ext cx="9107905" cy="646331"/>
          </a:xfrm>
          <a:prstGeom prst="rect">
            <a:avLst/>
          </a:prstGeom>
          <a:noFill/>
        </p:spPr>
        <p:txBody>
          <a:bodyPr wrap="square" rtlCol="0">
            <a:spAutoFit/>
          </a:bodyPr>
          <a:lstStyle/>
          <a:p>
            <a:r>
              <a:rPr lang="es-ES" dirty="0"/>
              <a:t>La media geométrica representa la tasa media variación. Si se tienen los valores absolutos (</a:t>
            </a:r>
            <a:r>
              <a:rPr lang="es-ES" i="1" dirty="0"/>
              <a:t>equidistantes en el tiempo),</a:t>
            </a:r>
            <a:r>
              <a:rPr lang="es-ES" dirty="0"/>
              <a:t> la tasa de variación en un momento</a:t>
            </a:r>
            <a:r>
              <a:rPr lang="es-ES" i="1" dirty="0"/>
              <a:t> </a:t>
            </a:r>
            <a:r>
              <a:rPr lang="es-ES" b="1" i="1" dirty="0"/>
              <a:t>t </a:t>
            </a:r>
            <a:r>
              <a:rPr lang="es-ES" dirty="0"/>
              <a:t>se calcula como el cociente:</a:t>
            </a:r>
            <a:endParaRPr lang="es-ES" b="1" dirty="0"/>
          </a:p>
        </p:txBody>
      </p:sp>
      <mc:AlternateContent xmlns:mc="http://schemas.openxmlformats.org/markup-compatibility/2006" xmlns:a14="http://schemas.microsoft.com/office/drawing/2010/main">
        <mc:Choice Requires="a14">
          <p:sp>
            <p:nvSpPr>
              <p:cNvPr id="6" name="CuadroTexto 5"/>
              <p:cNvSpPr txBox="1"/>
              <p:nvPr/>
            </p:nvSpPr>
            <p:spPr>
              <a:xfrm>
                <a:off x="2020675" y="3089602"/>
                <a:ext cx="4874860" cy="5767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𝑥</m:t>
                          </m:r>
                        </m:e>
                        <m:sub>
                          <m:r>
                            <a:rPr lang="es-ES" b="0" i="1" smtClean="0">
                              <a:latin typeface="Cambria Math" panose="02040503050406030204" pitchFamily="18" charset="0"/>
                            </a:rPr>
                            <m:t>𝑖</m:t>
                          </m:r>
                        </m:sub>
                      </m:sSub>
                      <m:r>
                        <a:rPr lang="es-ES" b="0" i="1" smtClean="0">
                          <a:latin typeface="Cambria Math" panose="02040503050406030204" pitchFamily="18" charset="0"/>
                        </a:rPr>
                        <m:t>=</m:t>
                      </m:r>
                      <m:f>
                        <m:fPr>
                          <m:ctrlPr>
                            <a:rPr lang="es-ES" i="1" smtClean="0">
                              <a:latin typeface="Cambria Math" panose="02040503050406030204" pitchFamily="18" charset="0"/>
                            </a:rPr>
                          </m:ctrlPr>
                        </m:fPr>
                        <m:num>
                          <m:r>
                            <a:rPr lang="es-ES" b="0" i="1" smtClean="0">
                              <a:latin typeface="Cambria Math" panose="02040503050406030204" pitchFamily="18" charset="0"/>
                            </a:rPr>
                            <m:t>𝑀𝑜𝑛𝑡𝑜</m:t>
                          </m:r>
                          <m:r>
                            <a:rPr lang="es-ES" b="0" i="1" smtClean="0">
                              <a:latin typeface="Cambria Math" panose="02040503050406030204" pitchFamily="18" charset="0"/>
                            </a:rPr>
                            <m:t> </m:t>
                          </m:r>
                          <m:r>
                            <a:rPr lang="es-ES" b="0" i="1" smtClean="0">
                              <a:latin typeface="Cambria Math" panose="02040503050406030204" pitchFamily="18" charset="0"/>
                            </a:rPr>
                            <m:t>𝑑𝑒𝑙</m:t>
                          </m:r>
                          <m:r>
                            <a:rPr lang="es-ES" b="0" i="1" smtClean="0">
                              <a:latin typeface="Cambria Math" panose="02040503050406030204" pitchFamily="18" charset="0"/>
                            </a:rPr>
                            <m:t> </m:t>
                          </m:r>
                          <m:r>
                            <a:rPr lang="es-ES" b="0" i="1" smtClean="0">
                              <a:latin typeface="Cambria Math" panose="02040503050406030204" pitchFamily="18" charset="0"/>
                            </a:rPr>
                            <m:t>𝑝𝑒𝑟𝑖𝑜𝑑𝑜</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𝑒𝑠𝑡𝑢𝑑𝑖𝑜</m:t>
                          </m:r>
                          <m:r>
                            <a:rPr lang="es-ES" b="0" i="1" smtClean="0">
                              <a:latin typeface="Cambria Math" panose="02040503050406030204" pitchFamily="18" charset="0"/>
                            </a:rPr>
                            <m:t> (</m:t>
                          </m:r>
                          <m:r>
                            <a:rPr lang="es-ES" b="0" i="1" smtClean="0">
                              <a:latin typeface="Cambria Math" panose="02040503050406030204" pitchFamily="18" charset="0"/>
                            </a:rPr>
                            <m:t>𝑡</m:t>
                          </m:r>
                          <m:r>
                            <a:rPr lang="es-ES" b="0" i="1" smtClean="0">
                              <a:latin typeface="Cambria Math" panose="02040503050406030204" pitchFamily="18" charset="0"/>
                            </a:rPr>
                            <m:t>)</m:t>
                          </m:r>
                        </m:num>
                        <m:den>
                          <m:r>
                            <a:rPr lang="es-ES" b="0" i="1" smtClean="0">
                              <a:latin typeface="Cambria Math" panose="02040503050406030204" pitchFamily="18" charset="0"/>
                            </a:rPr>
                            <m:t>𝑀𝑜𝑛𝑡𝑜</m:t>
                          </m:r>
                          <m:r>
                            <a:rPr lang="es-ES" b="0" i="1" smtClean="0">
                              <a:latin typeface="Cambria Math" panose="02040503050406030204" pitchFamily="18" charset="0"/>
                            </a:rPr>
                            <m:t> </m:t>
                          </m:r>
                          <m:r>
                            <a:rPr lang="es-ES" b="0" i="1" smtClean="0">
                              <a:latin typeface="Cambria Math" panose="02040503050406030204" pitchFamily="18" charset="0"/>
                            </a:rPr>
                            <m:t>𝑑𝑒𝑙</m:t>
                          </m:r>
                          <m:r>
                            <a:rPr lang="es-ES" b="0" i="1" smtClean="0">
                              <a:latin typeface="Cambria Math" panose="02040503050406030204" pitchFamily="18" charset="0"/>
                            </a:rPr>
                            <m:t> </m:t>
                          </m:r>
                          <m:r>
                            <a:rPr lang="es-ES" b="0" i="1" smtClean="0">
                              <a:latin typeface="Cambria Math" panose="02040503050406030204" pitchFamily="18" charset="0"/>
                            </a:rPr>
                            <m:t>𝑝𝑒𝑟𝑖𝑜𝑑𝑜</m:t>
                          </m:r>
                          <m:r>
                            <a:rPr lang="es-ES" b="0" i="1" smtClean="0">
                              <a:latin typeface="Cambria Math" panose="02040503050406030204" pitchFamily="18" charset="0"/>
                            </a:rPr>
                            <m:t> </m:t>
                          </m:r>
                          <m:r>
                            <a:rPr lang="es-ES" b="0" i="1" smtClean="0">
                              <a:latin typeface="Cambria Math" panose="02040503050406030204" pitchFamily="18" charset="0"/>
                            </a:rPr>
                            <m:t>𝑎𝑛𝑡𝑒𝑟𝑖𝑜𝑟</m:t>
                          </m:r>
                          <m:r>
                            <a:rPr lang="es-ES" b="0" i="1" smtClean="0">
                              <a:latin typeface="Cambria Math" panose="02040503050406030204" pitchFamily="18" charset="0"/>
                            </a:rPr>
                            <m:t> (</m:t>
                          </m:r>
                          <m:r>
                            <a:rPr lang="es-ES" b="0" i="1" smtClean="0">
                              <a:latin typeface="Cambria Math" panose="02040503050406030204" pitchFamily="18" charset="0"/>
                            </a:rPr>
                            <m:t>𝑡</m:t>
                          </m:r>
                          <m:r>
                            <a:rPr lang="es-ES" b="0" i="1" smtClean="0">
                              <a:latin typeface="Cambria Math" panose="02040503050406030204" pitchFamily="18" charset="0"/>
                            </a:rPr>
                            <m:t>−1)</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𝑥</m:t>
                              </m:r>
                            </m:e>
                            <m:sub>
                              <m:r>
                                <a:rPr lang="es-ES" b="0" i="1" smtClean="0">
                                  <a:latin typeface="Cambria Math" panose="02040503050406030204" pitchFamily="18" charset="0"/>
                                </a:rPr>
                                <m:t>𝑡</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𝑥</m:t>
                              </m:r>
                            </m:e>
                            <m:sub>
                              <m:r>
                                <a:rPr lang="es-ES" b="0" i="1" smtClean="0">
                                  <a:latin typeface="Cambria Math" panose="02040503050406030204" pitchFamily="18" charset="0"/>
                                </a:rPr>
                                <m:t>𝑡</m:t>
                              </m:r>
                              <m:r>
                                <a:rPr lang="es-ES" b="0" i="1" smtClean="0">
                                  <a:latin typeface="Cambria Math" panose="02040503050406030204" pitchFamily="18" charset="0"/>
                                </a:rPr>
                                <m:t>−1</m:t>
                              </m:r>
                            </m:sub>
                          </m:sSub>
                        </m:den>
                      </m:f>
                    </m:oMath>
                  </m:oMathPara>
                </a14:m>
                <a:endParaRPr lang="es-ES" dirty="0"/>
              </a:p>
            </p:txBody>
          </p:sp>
        </mc:Choice>
        <mc:Fallback xmlns="">
          <p:sp>
            <p:nvSpPr>
              <p:cNvPr id="6" name="CuadroTexto 5"/>
              <p:cNvSpPr txBox="1">
                <a:spLocks noRot="1" noChangeAspect="1" noMove="1" noResize="1" noEditPoints="1" noAdjustHandles="1" noChangeArrowheads="1" noChangeShapeType="1" noTextEdit="1"/>
              </p:cNvSpPr>
              <p:nvPr/>
            </p:nvSpPr>
            <p:spPr>
              <a:xfrm>
                <a:off x="2020675" y="3089602"/>
                <a:ext cx="4874860" cy="576761"/>
              </a:xfrm>
              <a:prstGeom prst="rect">
                <a:avLst/>
              </a:prstGeom>
              <a:blipFill rotWithShape="0">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1602083" y="2358008"/>
                <a:ext cx="3711744" cy="39940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400" i="1" smtClean="0">
                              <a:latin typeface="Cambria Math" panose="02040503050406030204" pitchFamily="18" charset="0"/>
                            </a:rPr>
                          </m:ctrlPr>
                        </m:sSubPr>
                        <m:e>
                          <m:acc>
                            <m:accPr>
                              <m:chr m:val="̅"/>
                              <m:ctrlPr>
                                <a:rPr lang="es-ES" sz="2400" i="1" smtClean="0">
                                  <a:latin typeface="Cambria Math" panose="02040503050406030204" pitchFamily="18" charset="0"/>
                                </a:rPr>
                              </m:ctrlPr>
                            </m:accPr>
                            <m:e>
                              <m:r>
                                <a:rPr lang="es-ES" sz="2400" b="0" i="1" smtClean="0">
                                  <a:latin typeface="Cambria Math" panose="02040503050406030204" pitchFamily="18" charset="0"/>
                                </a:rPr>
                                <m:t>𝑥</m:t>
                              </m:r>
                            </m:e>
                          </m:acc>
                        </m:e>
                        <m:sub>
                          <m:r>
                            <a:rPr lang="es-ES" sz="2400" b="0" i="1" smtClean="0">
                              <a:latin typeface="Cambria Math" panose="02040503050406030204" pitchFamily="18" charset="0"/>
                            </a:rPr>
                            <m:t>𝑔</m:t>
                          </m:r>
                        </m:sub>
                      </m:sSub>
                      <m:r>
                        <a:rPr lang="es-ES" sz="2400" b="0" i="1" smtClean="0">
                          <a:latin typeface="Cambria Math" panose="02040503050406030204" pitchFamily="18" charset="0"/>
                        </a:rPr>
                        <m:t>=</m:t>
                      </m:r>
                      <m:rad>
                        <m:radPr>
                          <m:ctrlPr>
                            <a:rPr lang="es-ES" sz="2400" b="0" i="1" smtClean="0">
                              <a:latin typeface="Cambria Math" panose="02040503050406030204" pitchFamily="18" charset="0"/>
                            </a:rPr>
                          </m:ctrlPr>
                        </m:radPr>
                        <m:deg>
                          <m:r>
                            <m:rPr>
                              <m:brk m:alnAt="7"/>
                            </m:rPr>
                            <a:rPr lang="es-ES" sz="2400" b="0" i="1" smtClean="0">
                              <a:latin typeface="Cambria Math" panose="02040503050406030204" pitchFamily="18" charset="0"/>
                            </a:rPr>
                            <m:t>𝑛</m:t>
                          </m:r>
                        </m:deg>
                        <m:e>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𝑥</m:t>
                              </m:r>
                            </m:e>
                            <m:sub>
                              <m:r>
                                <a:rPr lang="es-ES" sz="2400" b="0" i="1" smtClean="0">
                                  <a:latin typeface="Cambria Math" panose="02040503050406030204" pitchFamily="18" charset="0"/>
                                </a:rPr>
                                <m:t>1</m:t>
                              </m:r>
                            </m:sub>
                          </m:sSub>
                          <m:r>
                            <a:rPr lang="es-ES" sz="2400" b="0" i="1" smtClean="0">
                              <a:latin typeface="Cambria Math" panose="02040503050406030204" pitchFamily="18" charset="0"/>
                            </a:rPr>
                            <m:t>.</m:t>
                          </m:r>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𝑥</m:t>
                              </m:r>
                            </m:e>
                            <m:sub>
                              <m:r>
                                <a:rPr lang="es-ES" sz="2400" b="0" i="1" smtClean="0">
                                  <a:latin typeface="Cambria Math" panose="02040503050406030204" pitchFamily="18" charset="0"/>
                                </a:rPr>
                                <m:t>2</m:t>
                              </m:r>
                            </m:sub>
                          </m:sSub>
                          <m:r>
                            <a:rPr lang="es-ES" sz="2400" b="0" i="1" smtClean="0">
                              <a:latin typeface="Cambria Math" panose="02040503050406030204" pitchFamily="18" charset="0"/>
                            </a:rPr>
                            <m:t>.</m:t>
                          </m:r>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𝑥</m:t>
                              </m:r>
                            </m:e>
                            <m:sub>
                              <m:r>
                                <a:rPr lang="es-ES" sz="2400" b="0" i="1" smtClean="0">
                                  <a:latin typeface="Cambria Math" panose="02040503050406030204" pitchFamily="18" charset="0"/>
                                </a:rPr>
                                <m:t>3</m:t>
                              </m:r>
                            </m:sub>
                          </m:sSub>
                          <m:r>
                            <a:rPr lang="es-ES" sz="2400" b="0" i="1" smtClean="0">
                              <a:latin typeface="Cambria Math" panose="02040503050406030204" pitchFamily="18" charset="0"/>
                            </a:rPr>
                            <m:t>⋯</m:t>
                          </m:r>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𝑥</m:t>
                              </m:r>
                            </m:e>
                            <m:sub>
                              <m:r>
                                <a:rPr lang="es-ES" sz="2400" b="0" i="1" smtClean="0">
                                  <a:latin typeface="Cambria Math" panose="02040503050406030204" pitchFamily="18" charset="0"/>
                                </a:rPr>
                                <m:t>𝑛</m:t>
                              </m:r>
                            </m:sub>
                          </m:sSub>
                        </m:e>
                      </m:rad>
                    </m:oMath>
                  </m:oMathPara>
                </a14:m>
                <a:endParaRPr lang="es-ES" sz="2400" dirty="0"/>
              </a:p>
            </p:txBody>
          </p:sp>
        </mc:Choice>
        <mc:Fallback xmlns="">
          <p:sp>
            <p:nvSpPr>
              <p:cNvPr id="8" name="CuadroTexto 7"/>
              <p:cNvSpPr txBox="1">
                <a:spLocks noRot="1" noChangeAspect="1" noMove="1" noResize="1" noEditPoints="1" noAdjustHandles="1" noChangeArrowheads="1" noChangeShapeType="1" noTextEdit="1"/>
              </p:cNvSpPr>
              <p:nvPr/>
            </p:nvSpPr>
            <p:spPr>
              <a:xfrm>
                <a:off x="1602083" y="2358008"/>
                <a:ext cx="3711744" cy="399405"/>
              </a:xfrm>
              <a:prstGeom prst="rect">
                <a:avLst/>
              </a:prstGeom>
              <a:blipFill rotWithShape="0">
                <a:blip r:embed="rId3"/>
                <a:stretch>
                  <a:fillRect b="-21538"/>
                </a:stretch>
              </a:blipFill>
            </p:spPr>
            <p:txBody>
              <a:bodyPr/>
              <a:lstStyle/>
              <a:p>
                <a:r>
                  <a:rPr lang="es-ES">
                    <a:noFill/>
                  </a:rPr>
                  <a:t> </a:t>
                </a:r>
              </a:p>
            </p:txBody>
          </p:sp>
        </mc:Fallback>
      </mc:AlternateContent>
      <p:sp>
        <p:nvSpPr>
          <p:cNvPr id="7" name="CuadroTexto 6"/>
          <p:cNvSpPr txBox="1"/>
          <p:nvPr/>
        </p:nvSpPr>
        <p:spPr>
          <a:xfrm>
            <a:off x="1433689" y="3832999"/>
            <a:ext cx="9031111" cy="923330"/>
          </a:xfrm>
          <a:prstGeom prst="rect">
            <a:avLst/>
          </a:prstGeom>
          <a:noFill/>
        </p:spPr>
        <p:txBody>
          <a:bodyPr wrap="square" rtlCol="0">
            <a:spAutoFit/>
          </a:bodyPr>
          <a:lstStyle/>
          <a:p>
            <a:pPr algn="just"/>
            <a:r>
              <a:rPr lang="es-ES" b="1" dirty="0"/>
              <a:t>Ejemplo</a:t>
            </a:r>
            <a:r>
              <a:rPr lang="es-ES" dirty="0"/>
              <a:t>: Una empresa de telefónica ha notado que el número de quejas por falta de cobertura ha aumentado en los últimos 6 meses, pues han sido 123, 141, 237, 249, 300, 350. Con base en estos datos, calcule la tasa de crecimiento geométrico mensual de las quejas.</a:t>
            </a:r>
          </a:p>
        </p:txBody>
      </p:sp>
      <mc:AlternateContent xmlns:mc="http://schemas.openxmlformats.org/markup-compatibility/2006" xmlns:a14="http://schemas.microsoft.com/office/drawing/2010/main">
        <mc:Choice Requires="a14">
          <p:graphicFrame>
            <p:nvGraphicFramePr>
              <p:cNvPr id="9" name="Tabla 8"/>
              <p:cNvGraphicFramePr>
                <a:graphicFrameLocks noGrp="1"/>
              </p:cNvGraphicFramePr>
              <p:nvPr/>
            </p:nvGraphicFramePr>
            <p:xfrm>
              <a:off x="1567976" y="5141540"/>
              <a:ext cx="8899856" cy="402781"/>
            </p:xfrm>
            <a:graphic>
              <a:graphicData uri="http://schemas.openxmlformats.org/drawingml/2006/table">
                <a:tbl>
                  <a:tblPr firstRow="1" bandRow="1">
                    <a:tableStyleId>{2D5ABB26-0587-4C30-8999-92F81FD0307C}</a:tableStyleId>
                  </a:tblPr>
                  <a:tblGrid>
                    <a:gridCol w="1789373">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69744">
                      <a:extLst>
                        <a:ext uri="{9D8B030D-6E8A-4147-A177-3AD203B41FA5}">
                          <a16:colId xmlns:a16="http://schemas.microsoft.com/office/drawing/2014/main" val="20002"/>
                        </a:ext>
                      </a:extLst>
                    </a:gridCol>
                    <a:gridCol w="1705970">
                      <a:extLst>
                        <a:ext uri="{9D8B030D-6E8A-4147-A177-3AD203B41FA5}">
                          <a16:colId xmlns:a16="http://schemas.microsoft.com/office/drawing/2014/main" val="20003"/>
                        </a:ext>
                      </a:extLst>
                    </a:gridCol>
                    <a:gridCol w="1705969">
                      <a:extLst>
                        <a:ext uri="{9D8B030D-6E8A-4147-A177-3AD203B41FA5}">
                          <a16:colId xmlns:a16="http://schemas.microsoft.com/office/drawing/2014/main" val="20004"/>
                        </a:ext>
                      </a:extLst>
                    </a:gridCol>
                  </a:tblGrid>
                  <a:tr h="370840">
                    <a:tc>
                      <a:txBody>
                        <a:bodyPr/>
                        <a:lstStyle/>
                        <a:p>
                          <a:pPr algn="ctr"/>
                          <a14:m>
                            <m:oMath xmlns:m="http://schemas.openxmlformats.org/officeDocument/2006/math">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𝑥</m:t>
                                  </m:r>
                                </m:e>
                                <m:sub>
                                  <m:r>
                                    <a:rPr lang="es-ES" sz="1400" b="0" i="1" smtClean="0">
                                      <a:latin typeface="Cambria Math" panose="02040503050406030204" pitchFamily="18" charset="0"/>
                                    </a:rPr>
                                    <m:t>1</m:t>
                                  </m:r>
                                </m:sub>
                              </m:sSub>
                              <m:r>
                                <a:rPr lang="es-ES" sz="1400" b="0" i="0" smtClean="0">
                                  <a:latin typeface="Cambria Math" panose="02040503050406030204" pitchFamily="18" charset="0"/>
                                </a:rPr>
                                <m:t>=</m:t>
                              </m:r>
                              <m:f>
                                <m:fPr>
                                  <m:ctrlPr>
                                    <a:rPr lang="es-ES" sz="1400" i="1" smtClean="0">
                                      <a:latin typeface="Cambria Math" panose="02040503050406030204" pitchFamily="18" charset="0"/>
                                    </a:rPr>
                                  </m:ctrlPr>
                                </m:fPr>
                                <m:num>
                                  <m:r>
                                    <a:rPr lang="es-ES" sz="1400" smtClean="0">
                                      <a:latin typeface="Cambria Math" panose="02040503050406030204" pitchFamily="18" charset="0"/>
                                    </a:rPr>
                                    <m:t>𝟏𝟒𝟏</m:t>
                                  </m:r>
                                </m:num>
                                <m:den>
                                  <m:r>
                                    <a:rPr lang="es-ES" sz="1400" smtClean="0">
                                      <a:latin typeface="Cambria Math" panose="02040503050406030204" pitchFamily="18" charset="0"/>
                                    </a:rPr>
                                    <m:t>𝟏𝟐𝟑</m:t>
                                  </m:r>
                                </m:den>
                              </m:f>
                              <m:r>
                                <a:rPr lang="es-ES" sz="1400" smtClean="0">
                                  <a:latin typeface="Cambria Math" panose="02040503050406030204" pitchFamily="18" charset="0"/>
                                </a:rPr>
                                <m:t>=</m:t>
                              </m:r>
                            </m:oMath>
                          </a14:m>
                          <a:r>
                            <a:rPr lang="es-ES" sz="1400" dirty="0"/>
                            <a:t>1.1463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𝑥</m:t>
                                  </m:r>
                                </m:e>
                                <m:sub>
                                  <m:r>
                                    <a:rPr lang="es-ES" sz="1400" b="0" i="1" smtClean="0">
                                      <a:latin typeface="Cambria Math" panose="02040503050406030204" pitchFamily="18" charset="0"/>
                                    </a:rPr>
                                    <m:t>2</m:t>
                                  </m:r>
                                </m:sub>
                              </m:sSub>
                              <m:r>
                                <a:rPr lang="es-ES" sz="1400" b="0" i="0" smtClean="0">
                                  <a:latin typeface="Cambria Math" panose="02040503050406030204" pitchFamily="18" charset="0"/>
                                </a:rPr>
                                <m:t>=</m:t>
                              </m:r>
                              <m:f>
                                <m:fPr>
                                  <m:ctrlPr>
                                    <a:rPr lang="es-ES" sz="1400" i="1" smtClean="0">
                                      <a:latin typeface="Cambria Math" panose="02040503050406030204" pitchFamily="18" charset="0"/>
                                    </a:rPr>
                                  </m:ctrlPr>
                                </m:fPr>
                                <m:num>
                                  <m:r>
                                    <a:rPr lang="es-ES" sz="1400" smtClean="0">
                                      <a:latin typeface="Cambria Math" panose="02040503050406030204" pitchFamily="18" charset="0"/>
                                    </a:rPr>
                                    <m:t>𝟐𝟑𝟕</m:t>
                                  </m:r>
                                </m:num>
                                <m:den>
                                  <m:r>
                                    <a:rPr lang="es-ES" sz="1400" smtClean="0">
                                      <a:latin typeface="Cambria Math" panose="02040503050406030204" pitchFamily="18" charset="0"/>
                                    </a:rPr>
                                    <m:t>𝟏𝟒𝟏</m:t>
                                  </m:r>
                                </m:den>
                              </m:f>
                              <m:r>
                                <a:rPr lang="es-ES" sz="1400" smtClean="0">
                                  <a:latin typeface="Cambria Math" panose="02040503050406030204" pitchFamily="18" charset="0"/>
                                </a:rPr>
                                <m:t>=</m:t>
                              </m:r>
                            </m:oMath>
                          </a14:m>
                          <a:r>
                            <a:rPr lang="es-ES" sz="1400" dirty="0"/>
                            <a:t>1.6809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𝑥</m:t>
                                  </m:r>
                                </m:e>
                                <m:sub>
                                  <m:r>
                                    <a:rPr lang="es-ES" sz="1400" b="0" i="1" smtClean="0">
                                      <a:latin typeface="Cambria Math" panose="02040503050406030204" pitchFamily="18" charset="0"/>
                                    </a:rPr>
                                    <m:t>3</m:t>
                                  </m:r>
                                </m:sub>
                              </m:sSub>
                              <m:r>
                                <a:rPr lang="es-ES" sz="1400" b="0" i="0" smtClean="0">
                                  <a:latin typeface="Cambria Math" panose="02040503050406030204" pitchFamily="18" charset="0"/>
                                </a:rPr>
                                <m:t>=</m:t>
                              </m:r>
                              <m:f>
                                <m:fPr>
                                  <m:ctrlPr>
                                    <a:rPr lang="es-ES" sz="1400" i="1" smtClean="0">
                                      <a:latin typeface="Cambria Math" panose="02040503050406030204" pitchFamily="18" charset="0"/>
                                    </a:rPr>
                                  </m:ctrlPr>
                                </m:fPr>
                                <m:num>
                                  <m:r>
                                    <a:rPr lang="es-ES" sz="1400" smtClean="0">
                                      <a:latin typeface="Cambria Math" panose="02040503050406030204" pitchFamily="18" charset="0"/>
                                    </a:rPr>
                                    <m:t>𝟐𝟒𝟗</m:t>
                                  </m:r>
                                </m:num>
                                <m:den>
                                  <m:r>
                                    <a:rPr lang="es-ES" sz="1400" smtClean="0">
                                      <a:latin typeface="Cambria Math" panose="02040503050406030204" pitchFamily="18" charset="0"/>
                                    </a:rPr>
                                    <m:t>𝟐𝟑𝟕</m:t>
                                  </m:r>
                                </m:den>
                              </m:f>
                              <m:r>
                                <a:rPr lang="es-ES" sz="1400" smtClean="0">
                                  <a:latin typeface="Cambria Math" panose="02040503050406030204" pitchFamily="18" charset="0"/>
                                </a:rPr>
                                <m:t>=</m:t>
                              </m:r>
                            </m:oMath>
                          </a14:m>
                          <a:r>
                            <a:rPr lang="es-ES" sz="1400" dirty="0"/>
                            <a:t>1.0506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𝑥</m:t>
                                  </m:r>
                                </m:e>
                                <m:sub>
                                  <m:r>
                                    <a:rPr lang="es-ES" sz="1400" b="0" i="1" smtClean="0">
                                      <a:latin typeface="Cambria Math" panose="02040503050406030204" pitchFamily="18" charset="0"/>
                                    </a:rPr>
                                    <m:t>4</m:t>
                                  </m:r>
                                </m:sub>
                              </m:sSub>
                              <m:r>
                                <a:rPr lang="es-ES" sz="1400" b="0" i="0" smtClean="0">
                                  <a:latin typeface="Cambria Math" panose="02040503050406030204" pitchFamily="18" charset="0"/>
                                </a:rPr>
                                <m:t>=</m:t>
                              </m:r>
                              <m:f>
                                <m:fPr>
                                  <m:ctrlPr>
                                    <a:rPr lang="es-ES" sz="1400" i="1" smtClean="0">
                                      <a:latin typeface="Cambria Math" panose="02040503050406030204" pitchFamily="18" charset="0"/>
                                    </a:rPr>
                                  </m:ctrlPr>
                                </m:fPr>
                                <m:num>
                                  <m:r>
                                    <a:rPr lang="es-ES" sz="1400" smtClean="0">
                                      <a:latin typeface="Cambria Math" panose="02040503050406030204" pitchFamily="18" charset="0"/>
                                    </a:rPr>
                                    <m:t>𝟑𝟎𝟎</m:t>
                                  </m:r>
                                </m:num>
                                <m:den>
                                  <m:r>
                                    <a:rPr lang="es-ES" sz="1400" smtClean="0">
                                      <a:latin typeface="Cambria Math" panose="02040503050406030204" pitchFamily="18" charset="0"/>
                                    </a:rPr>
                                    <m:t>𝟐𝟒𝟗</m:t>
                                  </m:r>
                                </m:den>
                              </m:f>
                              <m:r>
                                <a:rPr lang="es-ES" sz="1400" smtClean="0">
                                  <a:latin typeface="Cambria Math" panose="02040503050406030204" pitchFamily="18" charset="0"/>
                                </a:rPr>
                                <m:t>=</m:t>
                              </m:r>
                            </m:oMath>
                          </a14:m>
                          <a:r>
                            <a:rPr lang="es-ES" sz="1400" dirty="0"/>
                            <a:t>1.2048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𝑥</m:t>
                                  </m:r>
                                </m:e>
                                <m:sub>
                                  <m:r>
                                    <a:rPr lang="es-ES" sz="1400" b="0" i="1" smtClean="0">
                                      <a:latin typeface="Cambria Math" panose="02040503050406030204" pitchFamily="18" charset="0"/>
                                    </a:rPr>
                                    <m:t>5</m:t>
                                  </m:r>
                                </m:sub>
                              </m:sSub>
                              <m:r>
                                <a:rPr lang="es-ES" sz="1400" b="0" i="0" smtClean="0">
                                  <a:latin typeface="Cambria Math" panose="02040503050406030204" pitchFamily="18" charset="0"/>
                                </a:rPr>
                                <m:t>=</m:t>
                              </m:r>
                              <m:f>
                                <m:fPr>
                                  <m:ctrlPr>
                                    <a:rPr lang="es-ES" sz="1400" i="1" smtClean="0">
                                      <a:latin typeface="Cambria Math" panose="02040503050406030204" pitchFamily="18" charset="0"/>
                                    </a:rPr>
                                  </m:ctrlPr>
                                </m:fPr>
                                <m:num>
                                  <m:r>
                                    <a:rPr lang="es-ES" sz="1400" smtClean="0">
                                      <a:latin typeface="Cambria Math" panose="02040503050406030204" pitchFamily="18" charset="0"/>
                                    </a:rPr>
                                    <m:t>𝟑𝟓𝟎</m:t>
                                  </m:r>
                                </m:num>
                                <m:den>
                                  <m:r>
                                    <a:rPr lang="es-ES" sz="1400" smtClean="0">
                                      <a:latin typeface="Cambria Math" panose="02040503050406030204" pitchFamily="18" charset="0"/>
                                    </a:rPr>
                                    <m:t>𝟑𝟎𝟎</m:t>
                                  </m:r>
                                </m:den>
                              </m:f>
                              <m:r>
                                <a:rPr lang="es-ES" sz="1400" smtClean="0">
                                  <a:latin typeface="Cambria Math" panose="02040503050406030204" pitchFamily="18" charset="0"/>
                                </a:rPr>
                                <m:t>=</m:t>
                              </m:r>
                            </m:oMath>
                          </a14:m>
                          <a:r>
                            <a:rPr lang="es-ES" sz="1400" dirty="0"/>
                            <a:t>1.1667</a:t>
                          </a:r>
                        </a:p>
                      </a:txBody>
                      <a:tcPr/>
                    </a:tc>
                    <a:extLst>
                      <a:ext uri="{0D108BD9-81ED-4DB2-BD59-A6C34878D82A}">
                        <a16:rowId xmlns:a16="http://schemas.microsoft.com/office/drawing/2014/main" val="10000"/>
                      </a:ext>
                    </a:extLst>
                  </a:tr>
                </a:tbl>
              </a:graphicData>
            </a:graphic>
          </p:graphicFrame>
        </mc:Choice>
        <mc:Fallback xmlns="">
          <p:graphicFrame>
            <p:nvGraphicFramePr>
              <p:cNvPr id="9" name="Tabla 8"/>
              <p:cNvGraphicFramePr>
                <a:graphicFrameLocks noGrp="1"/>
              </p:cNvGraphicFramePr>
              <p:nvPr>
                <p:extLst>
                  <p:ext uri="{D42A27DB-BD31-4B8C-83A1-F6EECF244321}">
                    <p14:modId xmlns:p14="http://schemas.microsoft.com/office/powerpoint/2010/main" val="2266276113"/>
                  </p:ext>
                </p:extLst>
              </p:nvPr>
            </p:nvGraphicFramePr>
            <p:xfrm>
              <a:off x="1567976" y="5141540"/>
              <a:ext cx="8899856" cy="402781"/>
            </p:xfrm>
            <a:graphic>
              <a:graphicData uri="http://schemas.openxmlformats.org/drawingml/2006/table">
                <a:tbl>
                  <a:tblPr firstRow="1" bandRow="1">
                    <a:tableStyleId>{2D5ABB26-0587-4C30-8999-92F81FD0307C}</a:tableStyleId>
                  </a:tblPr>
                  <a:tblGrid>
                    <a:gridCol w="1789373"/>
                    <a:gridCol w="1828800"/>
                    <a:gridCol w="1869744"/>
                    <a:gridCol w="1705970"/>
                    <a:gridCol w="1705969"/>
                  </a:tblGrid>
                  <a:tr h="402781">
                    <a:tc>
                      <a:txBody>
                        <a:bodyPr/>
                        <a:lstStyle/>
                        <a:p>
                          <a:endParaRPr lang="es-ES"/>
                        </a:p>
                      </a:txBody>
                      <a:tcPr>
                        <a:blipFill rotWithShape="0">
                          <a:blip r:embed="rId4"/>
                          <a:stretch>
                            <a:fillRect r="-396939" b="-4478"/>
                          </a:stretch>
                        </a:blipFill>
                      </a:tcPr>
                    </a:tc>
                    <a:tc>
                      <a:txBody>
                        <a:bodyPr/>
                        <a:lstStyle/>
                        <a:p>
                          <a:endParaRPr lang="es-ES"/>
                        </a:p>
                      </a:txBody>
                      <a:tcPr>
                        <a:blipFill rotWithShape="0">
                          <a:blip r:embed="rId4"/>
                          <a:stretch>
                            <a:fillRect l="-98000" r="-289000" b="-4478"/>
                          </a:stretch>
                        </a:blipFill>
                      </a:tcPr>
                    </a:tc>
                    <a:tc>
                      <a:txBody>
                        <a:bodyPr/>
                        <a:lstStyle/>
                        <a:p>
                          <a:endParaRPr lang="es-ES"/>
                        </a:p>
                      </a:txBody>
                      <a:tcPr>
                        <a:blipFill rotWithShape="0">
                          <a:blip r:embed="rId4"/>
                          <a:stretch>
                            <a:fillRect l="-193485" r="-182410" b="-4478"/>
                          </a:stretch>
                        </a:blipFill>
                      </a:tcPr>
                    </a:tc>
                    <a:tc>
                      <a:txBody>
                        <a:bodyPr/>
                        <a:lstStyle/>
                        <a:p>
                          <a:endParaRPr lang="es-ES"/>
                        </a:p>
                      </a:txBody>
                      <a:tcPr>
                        <a:blipFill rotWithShape="0">
                          <a:blip r:embed="rId4"/>
                          <a:stretch>
                            <a:fillRect l="-321786" r="-100000" b="-4478"/>
                          </a:stretch>
                        </a:blipFill>
                      </a:tcPr>
                    </a:tc>
                    <a:tc>
                      <a:txBody>
                        <a:bodyPr/>
                        <a:lstStyle/>
                        <a:p>
                          <a:endParaRPr lang="es-ES"/>
                        </a:p>
                      </a:txBody>
                      <a:tcPr>
                        <a:blipFill rotWithShape="0">
                          <a:blip r:embed="rId4"/>
                          <a:stretch>
                            <a:fillRect l="-421786" b="-4478"/>
                          </a:stretch>
                        </a:blipFill>
                      </a:tcPr>
                    </a:tc>
                  </a:tr>
                </a:tbl>
              </a:graphicData>
            </a:graphic>
          </p:graphicFrame>
        </mc:Fallback>
      </mc:AlternateContent>
      <mc:AlternateContent xmlns:mc="http://schemas.openxmlformats.org/markup-compatibility/2006" xmlns:a14="http://schemas.microsoft.com/office/drawing/2010/main">
        <mc:Choice Requires="a14">
          <p:sp>
            <p:nvSpPr>
              <p:cNvPr id="11" name="CuadroTexto 10"/>
              <p:cNvSpPr txBox="1"/>
              <p:nvPr/>
            </p:nvSpPr>
            <p:spPr>
              <a:xfrm>
                <a:off x="1665026" y="5963291"/>
                <a:ext cx="8857397" cy="3556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acc>
                            <m:accPr>
                              <m:chr m:val="̅"/>
                              <m:ctrlPr>
                                <a:rPr lang="es-ES" i="1" smtClean="0">
                                  <a:latin typeface="Cambria Math" panose="02040503050406030204" pitchFamily="18" charset="0"/>
                                </a:rPr>
                              </m:ctrlPr>
                            </m:accPr>
                            <m:e>
                              <m:r>
                                <a:rPr lang="es-ES" b="0" i="1" smtClean="0">
                                  <a:latin typeface="Cambria Math" panose="02040503050406030204" pitchFamily="18" charset="0"/>
                                </a:rPr>
                                <m:t>𝑥</m:t>
                              </m:r>
                            </m:e>
                          </m:acc>
                        </m:e>
                        <m:sub>
                          <m:r>
                            <a:rPr lang="es-ES" b="0" i="1" smtClean="0">
                              <a:latin typeface="Cambria Math" panose="02040503050406030204" pitchFamily="18" charset="0"/>
                            </a:rPr>
                            <m:t>𝑔</m:t>
                          </m:r>
                        </m:sub>
                      </m:sSub>
                      <m:r>
                        <a:rPr lang="es-ES" b="0" i="1" smtClean="0">
                          <a:latin typeface="Cambria Math" panose="02040503050406030204" pitchFamily="18" charset="0"/>
                        </a:rPr>
                        <m:t>=</m:t>
                      </m:r>
                      <m:rad>
                        <m:radPr>
                          <m:ctrlPr>
                            <a:rPr lang="es-ES" b="0" i="1" smtClean="0">
                              <a:latin typeface="Cambria Math" panose="02040503050406030204" pitchFamily="18" charset="0"/>
                            </a:rPr>
                          </m:ctrlPr>
                        </m:radPr>
                        <m:deg>
                          <m:r>
                            <a:rPr lang="es-ES" b="0" i="1" smtClean="0">
                              <a:latin typeface="Cambria Math" panose="02040503050406030204" pitchFamily="18" charset="0"/>
                            </a:rPr>
                            <m:t>5</m:t>
                          </m:r>
                        </m:deg>
                        <m:e>
                          <m:r>
                            <a:rPr lang="es-ES" b="0" i="1" smtClean="0">
                              <a:latin typeface="Cambria Math" panose="02040503050406030204" pitchFamily="18" charset="0"/>
                            </a:rPr>
                            <m:t>1.1463</m:t>
                          </m:r>
                          <m:d>
                            <m:dPr>
                              <m:ctrlPr>
                                <a:rPr lang="es-ES" b="0" i="1" smtClean="0">
                                  <a:latin typeface="Cambria Math" panose="02040503050406030204" pitchFamily="18" charset="0"/>
                                </a:rPr>
                              </m:ctrlPr>
                            </m:dPr>
                            <m:e>
                              <m:r>
                                <a:rPr lang="es-ES" b="0" i="1" smtClean="0">
                                  <a:latin typeface="Cambria Math" panose="02040503050406030204" pitchFamily="18" charset="0"/>
                                </a:rPr>
                                <m:t>1.6809</m:t>
                              </m:r>
                            </m:e>
                          </m:d>
                          <m:d>
                            <m:dPr>
                              <m:ctrlPr>
                                <a:rPr lang="es-ES" b="0" i="1" smtClean="0">
                                  <a:latin typeface="Cambria Math" panose="02040503050406030204" pitchFamily="18" charset="0"/>
                                </a:rPr>
                              </m:ctrlPr>
                            </m:dPr>
                            <m:e>
                              <m:r>
                                <a:rPr lang="es-ES" b="0" i="1" smtClean="0">
                                  <a:latin typeface="Cambria Math" panose="02040503050406030204" pitchFamily="18" charset="0"/>
                                </a:rPr>
                                <m:t>1.0506</m:t>
                              </m:r>
                            </m:e>
                          </m:d>
                          <m:d>
                            <m:dPr>
                              <m:ctrlPr>
                                <a:rPr lang="es-ES" b="0" i="1" smtClean="0">
                                  <a:latin typeface="Cambria Math" panose="02040503050406030204" pitchFamily="18" charset="0"/>
                                </a:rPr>
                              </m:ctrlPr>
                            </m:dPr>
                            <m:e>
                              <m:r>
                                <a:rPr lang="es-ES" b="0" i="1" smtClean="0">
                                  <a:latin typeface="Cambria Math" panose="02040503050406030204" pitchFamily="18" charset="0"/>
                                </a:rPr>
                                <m:t>1.2048</m:t>
                              </m:r>
                            </m:e>
                          </m:d>
                          <m:d>
                            <m:dPr>
                              <m:ctrlPr>
                                <a:rPr lang="es-ES" b="0" i="1" smtClean="0">
                                  <a:latin typeface="Cambria Math" panose="02040503050406030204" pitchFamily="18" charset="0"/>
                                </a:rPr>
                              </m:ctrlPr>
                            </m:dPr>
                            <m:e>
                              <m:r>
                                <a:rPr lang="es-ES" b="0" i="1" smtClean="0">
                                  <a:latin typeface="Cambria Math" panose="02040503050406030204" pitchFamily="18" charset="0"/>
                                </a:rPr>
                                <m:t>1.1667</m:t>
                              </m:r>
                            </m:e>
                          </m:d>
                        </m:e>
                      </m:rad>
                      <m:r>
                        <a:rPr lang="es-ES" b="0" i="1" smtClean="0">
                          <a:latin typeface="Cambria Math" panose="02040503050406030204" pitchFamily="18" charset="0"/>
                        </a:rPr>
                        <m:t>=1.2326</m:t>
                      </m:r>
                    </m:oMath>
                  </m:oMathPara>
                </a14:m>
                <a:endParaRPr lang="es-ES"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1665026" y="5963291"/>
                <a:ext cx="8857397" cy="355675"/>
              </a:xfrm>
              <a:prstGeom prst="rect">
                <a:avLst/>
              </a:prstGeom>
              <a:blipFill rotWithShape="0">
                <a:blip r:embed="rId5"/>
                <a:stretch>
                  <a:fillRect b="-18644"/>
                </a:stretch>
              </a:blipFill>
            </p:spPr>
            <p:txBody>
              <a:bodyPr/>
              <a:lstStyle/>
              <a:p>
                <a:r>
                  <a:rPr lang="es-ES">
                    <a:noFill/>
                  </a:rPr>
                  <a:t> </a:t>
                </a:r>
              </a:p>
            </p:txBody>
          </p:sp>
        </mc:Fallback>
      </mc:AlternateContent>
      <p:sp>
        <p:nvSpPr>
          <p:cNvPr id="2" name="CuadroTexto 1"/>
          <p:cNvSpPr txBox="1"/>
          <p:nvPr/>
        </p:nvSpPr>
        <p:spPr>
          <a:xfrm>
            <a:off x="7406640" y="2377440"/>
            <a:ext cx="65" cy="276999"/>
          </a:xfrm>
          <a:prstGeom prst="rect">
            <a:avLst/>
          </a:prstGeom>
          <a:noFill/>
        </p:spPr>
        <p:txBody>
          <a:bodyPr wrap="none" lIns="0" tIns="0" rIns="0" bIns="0" rtlCol="0">
            <a:spAutoFit/>
          </a:bodyPr>
          <a:lstStyle/>
          <a:p>
            <a:endParaRPr lang="es-ES" dirty="0"/>
          </a:p>
        </p:txBody>
      </p:sp>
      <mc:AlternateContent xmlns:mc="http://schemas.openxmlformats.org/markup-compatibility/2006" xmlns:a14="http://schemas.microsoft.com/office/drawing/2010/main">
        <mc:Choice Requires="a14">
          <p:sp>
            <p:nvSpPr>
              <p:cNvPr id="3" name="Rectángulo 2"/>
              <p:cNvSpPr/>
              <p:nvPr/>
            </p:nvSpPr>
            <p:spPr>
              <a:xfrm>
                <a:off x="8590732" y="2448471"/>
                <a:ext cx="1555169" cy="100168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2000" i="1" smtClean="0">
                              <a:latin typeface="Cambria Math" panose="02040503050406030204" pitchFamily="18" charset="0"/>
                            </a:rPr>
                          </m:ctrlPr>
                        </m:sSubPr>
                        <m:e>
                          <m:acc>
                            <m:accPr>
                              <m:chr m:val="̅"/>
                              <m:ctrlPr>
                                <a:rPr lang="es-ES" sz="2000" i="1">
                                  <a:latin typeface="Cambria Math" panose="02040503050406030204" pitchFamily="18" charset="0"/>
                                </a:rPr>
                              </m:ctrlPr>
                            </m:accPr>
                            <m:e>
                              <m:r>
                                <a:rPr lang="es-ES" sz="2000" i="1">
                                  <a:latin typeface="Cambria Math" panose="02040503050406030204" pitchFamily="18" charset="0"/>
                                </a:rPr>
                                <m:t>𝑥</m:t>
                              </m:r>
                            </m:e>
                          </m:acc>
                        </m:e>
                        <m:sub>
                          <m:r>
                            <a:rPr lang="es-ES" sz="2000" i="1">
                              <a:latin typeface="Cambria Math" panose="02040503050406030204" pitchFamily="18" charset="0"/>
                            </a:rPr>
                            <m:t>𝑔</m:t>
                          </m:r>
                        </m:sub>
                      </m:sSub>
                      <m:r>
                        <a:rPr lang="es-ES" sz="2000" i="1">
                          <a:latin typeface="Cambria Math" panose="02040503050406030204" pitchFamily="18" charset="0"/>
                        </a:rPr>
                        <m:t>=</m:t>
                      </m:r>
                      <m:rad>
                        <m:radPr>
                          <m:ctrlPr>
                            <a:rPr lang="es-ES" sz="2000" i="1" smtClean="0">
                              <a:latin typeface="Cambria Math" panose="02040503050406030204" pitchFamily="18" charset="0"/>
                            </a:rPr>
                          </m:ctrlPr>
                        </m:radPr>
                        <m:deg>
                          <m:r>
                            <m:rPr>
                              <m:brk m:alnAt="7"/>
                            </m:rPr>
                            <a:rPr lang="es-ES" sz="2000" b="0" i="1" smtClean="0">
                              <a:latin typeface="Cambria Math" panose="02040503050406030204" pitchFamily="18" charset="0"/>
                            </a:rPr>
                            <m:t>𝑛</m:t>
                          </m:r>
                          <m:r>
                            <a:rPr lang="es-ES" sz="2000" b="0" i="1" smtClean="0">
                              <a:latin typeface="Cambria Math" panose="02040503050406030204" pitchFamily="18" charset="0"/>
                            </a:rPr>
                            <m:t>−1</m:t>
                          </m:r>
                        </m:deg>
                        <m:e>
                          <m:f>
                            <m:fPr>
                              <m:ctrlPr>
                                <a:rPr lang="es-ES" sz="2000" i="1" smtClean="0">
                                  <a:latin typeface="Cambria Math" panose="02040503050406030204" pitchFamily="18" charset="0"/>
                                </a:rPr>
                              </m:ctrlPr>
                            </m:fPr>
                            <m:num>
                              <m:sSub>
                                <m:sSubPr>
                                  <m:ctrlPr>
                                    <a:rPr lang="es-ES" sz="2000" i="1">
                                      <a:latin typeface="Cambria Math" panose="02040503050406030204" pitchFamily="18" charset="0"/>
                                    </a:rPr>
                                  </m:ctrlPr>
                                </m:sSubPr>
                                <m:e>
                                  <m:r>
                                    <a:rPr lang="es-ES" sz="2000" i="1">
                                      <a:latin typeface="Cambria Math" panose="02040503050406030204" pitchFamily="18" charset="0"/>
                                    </a:rPr>
                                    <m:t>𝑥</m:t>
                                  </m:r>
                                </m:e>
                                <m:sub>
                                  <m:r>
                                    <a:rPr lang="es-ES" sz="2000" i="1">
                                      <a:latin typeface="Cambria Math" panose="02040503050406030204" pitchFamily="18" charset="0"/>
                                    </a:rPr>
                                    <m:t>𝑛</m:t>
                                  </m:r>
                                </m:sub>
                              </m:sSub>
                            </m:num>
                            <m:den>
                              <m:sSub>
                                <m:sSubPr>
                                  <m:ctrlPr>
                                    <a:rPr lang="es-ES" sz="2000" i="1">
                                      <a:latin typeface="Cambria Math" panose="02040503050406030204" pitchFamily="18" charset="0"/>
                                    </a:rPr>
                                  </m:ctrlPr>
                                </m:sSubPr>
                                <m:e>
                                  <m:r>
                                    <a:rPr lang="es-ES" sz="2000" i="1">
                                      <a:latin typeface="Cambria Math" panose="02040503050406030204" pitchFamily="18" charset="0"/>
                                    </a:rPr>
                                    <m:t>𝑥</m:t>
                                  </m:r>
                                </m:e>
                                <m:sub>
                                  <m:r>
                                    <a:rPr lang="es-ES" sz="2000" b="0" i="1" smtClean="0">
                                      <a:latin typeface="Cambria Math" panose="02040503050406030204" pitchFamily="18" charset="0"/>
                                    </a:rPr>
                                    <m:t>1</m:t>
                                  </m:r>
                                </m:sub>
                              </m:sSub>
                            </m:den>
                          </m:f>
                        </m:e>
                      </m:rad>
                    </m:oMath>
                  </m:oMathPara>
                </a14:m>
                <a:endParaRPr lang="es-ES" sz="2000" dirty="0"/>
              </a:p>
            </p:txBody>
          </p:sp>
        </mc:Choice>
        <mc:Fallback xmlns="">
          <p:sp>
            <p:nvSpPr>
              <p:cNvPr id="3" name="Rectángulo 2"/>
              <p:cNvSpPr>
                <a:spLocks noRot="1" noChangeAspect="1" noMove="1" noResize="1" noEditPoints="1" noAdjustHandles="1" noChangeArrowheads="1" noChangeShapeType="1" noTextEdit="1"/>
              </p:cNvSpPr>
              <p:nvPr/>
            </p:nvSpPr>
            <p:spPr>
              <a:xfrm>
                <a:off x="8590732" y="2448471"/>
                <a:ext cx="1555169" cy="1001684"/>
              </a:xfrm>
              <a:prstGeom prst="rect">
                <a:avLst/>
              </a:prstGeom>
              <a:blipFill rotWithShape="0">
                <a:blip r:embed="rId6"/>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44515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5E0BB07-2EC0-4B71-8CFA-604972CD21A8}"/>
              </a:ext>
            </a:extLst>
          </p:cNvPr>
          <p:cNvPicPr>
            <a:picLocks noChangeAspect="1"/>
          </p:cNvPicPr>
          <p:nvPr/>
        </p:nvPicPr>
        <p:blipFill>
          <a:blip r:embed="rId2"/>
          <a:stretch>
            <a:fillRect/>
          </a:stretch>
        </p:blipFill>
        <p:spPr>
          <a:xfrm>
            <a:off x="685800" y="696578"/>
            <a:ext cx="10268527" cy="2931036"/>
          </a:xfrm>
          <a:prstGeom prst="rect">
            <a:avLst/>
          </a:prstGeom>
        </p:spPr>
      </p:pic>
      <p:pic>
        <p:nvPicPr>
          <p:cNvPr id="3" name="Imagen 2">
            <a:extLst>
              <a:ext uri="{FF2B5EF4-FFF2-40B4-BE49-F238E27FC236}">
                <a16:creationId xmlns:a16="http://schemas.microsoft.com/office/drawing/2014/main" id="{647F2807-DABA-4229-96D9-AA1410246C68}"/>
              </a:ext>
            </a:extLst>
          </p:cNvPr>
          <p:cNvPicPr>
            <a:picLocks noChangeAspect="1"/>
          </p:cNvPicPr>
          <p:nvPr/>
        </p:nvPicPr>
        <p:blipFill>
          <a:blip r:embed="rId3"/>
          <a:stretch>
            <a:fillRect/>
          </a:stretch>
        </p:blipFill>
        <p:spPr>
          <a:xfrm>
            <a:off x="872619" y="3693684"/>
            <a:ext cx="7920398" cy="2864973"/>
          </a:xfrm>
          <a:prstGeom prst="rect">
            <a:avLst/>
          </a:prstGeom>
        </p:spPr>
      </p:pic>
    </p:spTree>
    <p:extLst>
      <p:ext uri="{BB962C8B-B14F-4D97-AF65-F5344CB8AC3E}">
        <p14:creationId xmlns:p14="http://schemas.microsoft.com/office/powerpoint/2010/main" val="50566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LEXMETADATA" val="&lt;?xml version=&quot;1.0&quot; encoding=&quot;utf-16&quot;?&gt;&#10;&lt;PresentationMetadata xmlns:xsi=&quot;http://www.w3.org/2001/XMLSchema-instance&quot; xmlns:xsd=&quot;http://www.w3.org/2001/XMLSchema&quot;&gt;&#10;  &lt;TransitionType&gt;Direct&lt;/TransitionType&gt;&#10;  &lt;UniqueID&gt;0&lt;/UniqueID&gt;&#10;  &lt;ShowPreviews&gt;true&lt;/ShowPreviews&gt;&#10;  &lt;ShowReviews&gt;true&lt;/ShowReviews&gt;&#10;  &lt;ShowHeaderTitle xsi:nil=&quot;true&quot; /&gt;&#10;  &lt;ShowHeaderNumber xsi:nil=&quot;true&quot; /&gt;&#10;  &lt;SectionTemplate&gt;Template2&lt;/SectionTemplate&gt;&#10;  &lt;SectionTemplateColor&gt;&#10;    &lt;A&gt;255&lt;/A&gt;&#10;    &lt;R&gt;128&lt;/R&gt;&#10;    &lt;G&gt;128&lt;/G&gt;&#10;    &lt;B&gt;128&lt;/B&gt;&#10;    &lt;ScA&gt;1&lt;/ScA&gt;&#10;    &lt;ScR&gt;0.2158605&lt;/ScR&gt;&#10;    &lt;ScG&gt;0.2158605&lt;/ScG&gt;&#10;    &lt;ScB&gt;0.2158605&lt;/ScB&gt;&#10;  &lt;/SectionTemplateColor&gt;&#10;  &lt;SectionArrangement&gt;Simple&lt;/SectionArrangement&gt;&#10;&lt;/PresentationMetadata&gt;"/>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8686</TotalTime>
  <Words>2643</Words>
  <Application>Microsoft Office PowerPoint</Application>
  <PresentationFormat>Widescreen</PresentationFormat>
  <Paragraphs>313</Paragraphs>
  <Slides>35</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35</vt:i4>
      </vt:variant>
    </vt:vector>
  </HeadingPairs>
  <TitlesOfParts>
    <vt:vector size="48" baseType="lpstr">
      <vt:lpstr>Agency FB</vt:lpstr>
      <vt:lpstr>Arial</vt:lpstr>
      <vt:lpstr>Arial Black</vt:lpstr>
      <vt:lpstr>Calibri</vt:lpstr>
      <vt:lpstr>Calibri Light</vt:lpstr>
      <vt:lpstr>Cambria Math</vt:lpstr>
      <vt:lpstr>Courier New</vt:lpstr>
      <vt:lpstr>Franklin Gothic Demi</vt:lpstr>
      <vt:lpstr>Segoe UI Black</vt:lpstr>
      <vt:lpstr>Times New Roman</vt:lpstr>
      <vt:lpstr>verdana,geneva</vt:lpstr>
      <vt:lpstr>Wingdings</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Carlom</dc:creator>
  <cp:lastModifiedBy>Carlomagno Araya Alpízar</cp:lastModifiedBy>
  <cp:revision>422</cp:revision>
  <dcterms:created xsi:type="dcterms:W3CDTF">2016-04-24T13:44:54Z</dcterms:created>
  <dcterms:modified xsi:type="dcterms:W3CDTF">2022-02-09T13:34:40Z</dcterms:modified>
</cp:coreProperties>
</file>