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84" r:id="rId5"/>
    <p:sldId id="268" r:id="rId6"/>
    <p:sldId id="286" r:id="rId7"/>
    <p:sldId id="269" r:id="rId8"/>
    <p:sldId id="288" r:id="rId9"/>
    <p:sldId id="299" r:id="rId10"/>
    <p:sldId id="292" r:id="rId11"/>
    <p:sldId id="293" r:id="rId12"/>
    <p:sldId id="305" r:id="rId13"/>
    <p:sldId id="297" r:id="rId14"/>
    <p:sldId id="260" r:id="rId15"/>
    <p:sldId id="270" r:id="rId16"/>
    <p:sldId id="258" r:id="rId17"/>
    <p:sldId id="271" r:id="rId18"/>
    <p:sldId id="276" r:id="rId19"/>
    <p:sldId id="261" r:id="rId20"/>
    <p:sldId id="274" r:id="rId21"/>
    <p:sldId id="275" r:id="rId22"/>
    <p:sldId id="272" r:id="rId23"/>
    <p:sldId id="277" r:id="rId24"/>
    <p:sldId id="287" r:id="rId25"/>
    <p:sldId id="298" r:id="rId26"/>
    <p:sldId id="262" r:id="rId27"/>
    <p:sldId id="279" r:id="rId28"/>
    <p:sldId id="280" r:id="rId29"/>
    <p:sldId id="278" r:id="rId30"/>
    <p:sldId id="263" r:id="rId31"/>
    <p:sldId id="282" r:id="rId32"/>
    <p:sldId id="291" r:id="rId33"/>
    <p:sldId id="264" r:id="rId34"/>
    <p:sldId id="307" r:id="rId35"/>
    <p:sldId id="290" r:id="rId36"/>
    <p:sldId id="306" r:id="rId37"/>
    <p:sldId id="304" r:id="rId38"/>
    <p:sldId id="295" r:id="rId39"/>
    <p:sldId id="294" r:id="rId40"/>
    <p:sldId id="283" r:id="rId41"/>
    <p:sldId id="285" r:id="rId42"/>
    <p:sldId id="300" r:id="rId43"/>
    <p:sldId id="301" r:id="rId44"/>
    <p:sldId id="302" r:id="rId45"/>
    <p:sldId id="308" r:id="rId46"/>
    <p:sldId id="281" r:id="rId47"/>
  </p:sldIdLst>
  <p:sldSz cx="12192000" cy="6858000"/>
  <p:notesSz cx="6858000" cy="9144000"/>
  <p:custDataLst>
    <p:tags r:id="rId4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70" d="100"/>
          <a:sy n="70" d="100"/>
        </p:scale>
        <p:origin x="3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03T14:39:57.065" idx="1">
    <p:pos x="10" y="10"/>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13/06/2022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208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13/06/2022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13939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13/06/2022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39883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13/06/2022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049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13/06/2022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2953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51540D6-E019-4D83-B308-2D186678078F}" type="datetimeFigureOut">
              <a:rPr lang="es-ES" smtClean="0"/>
              <a:t>13/06/2022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94472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51540D6-E019-4D83-B308-2D186678078F}" type="datetimeFigureOut">
              <a:rPr lang="es-ES" smtClean="0"/>
              <a:t>13/06/2022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8567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51540D6-E019-4D83-B308-2D186678078F}" type="datetimeFigureOut">
              <a:rPr lang="es-ES" smtClean="0"/>
              <a:t>13/06/2022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6200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1540D6-E019-4D83-B308-2D186678078F}" type="datetimeFigureOut">
              <a:rPr lang="es-ES" smtClean="0"/>
              <a:t>13/06/2022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7792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13/06/2022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98865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13/06/2022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1109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40D6-E019-4D83-B308-2D186678078F}" type="datetimeFigureOut">
              <a:rPr lang="es-ES" smtClean="0"/>
              <a:t>13/06/2022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EEBE-7D80-4C75-95FC-7472DDEA1872}" type="slidenum">
              <a:rPr lang="es-ES" smtClean="0"/>
              <a:t>‹Nº›</a:t>
            </a:fld>
            <a:endParaRPr lang="es-ES"/>
          </a:p>
        </p:txBody>
      </p:sp>
    </p:spTree>
    <p:extLst>
      <p:ext uri="{BB962C8B-B14F-4D97-AF65-F5344CB8AC3E}">
        <p14:creationId xmlns:p14="http://schemas.microsoft.com/office/powerpoint/2010/main" val="180110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291.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3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comments" Target="../comments/comment1.xm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290.png"/><Relationship Id="rId4" Type="http://schemas.openxmlformats.org/officeDocument/2006/relationships/image" Target="../media/image280.png"/></Relationships>
</file>

<file path=ppt/slides/_rels/slide2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60.png"/><Relationship Id="rId5" Type="http://schemas.openxmlformats.org/officeDocument/2006/relationships/image" Target="../media/image50.png"/><Relationship Id="rId4" Type="http://schemas.openxmlformats.org/officeDocument/2006/relationships/image" Target="../media/image34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390.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560.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30.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70.png"/><Relationship Id="rId1" Type="http://schemas.openxmlformats.org/officeDocument/2006/relationships/slideLayout" Target="../slideLayouts/slideLayout7.xml"/><Relationship Id="rId5" Type="http://schemas.openxmlformats.org/officeDocument/2006/relationships/image" Target="../media/image600.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40.png"/><Relationship Id="rId3" Type="http://schemas.openxmlformats.org/officeDocument/2006/relationships/image" Target="../media/image96.png"/><Relationship Id="rId7" Type="http://schemas.openxmlformats.org/officeDocument/2006/relationships/image" Target="../media/image16.png"/><Relationship Id="rId12" Type="http://schemas.openxmlformats.org/officeDocument/2006/relationships/image" Target="../media/image730.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720.png"/><Relationship Id="rId5" Type="http://schemas.openxmlformats.org/officeDocument/2006/relationships/image" Target="../media/image98.png"/><Relationship Id="rId10" Type="http://schemas.openxmlformats.org/officeDocument/2006/relationships/image" Target="../media/image710.png"/><Relationship Id="rId4" Type="http://schemas.openxmlformats.org/officeDocument/2006/relationships/image" Target="../media/image97.png"/><Relationship Id="rId9" Type="http://schemas.openxmlformats.org/officeDocument/2006/relationships/image" Target="../media/image18.png"/><Relationship Id="rId14" Type="http://schemas.openxmlformats.org/officeDocument/2006/relationships/image" Target="../media/image750.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281.png"/><Relationship Id="rId5" Type="http://schemas.openxmlformats.org/officeDocument/2006/relationships/image" Target="../media/image110.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727" y="215483"/>
            <a:ext cx="1098020" cy="1173920"/>
          </a:xfrm>
          <a:prstGeom prst="rect">
            <a:avLst/>
          </a:prstGeom>
        </p:spPr>
      </p:pic>
      <p:sp>
        <p:nvSpPr>
          <p:cNvPr id="6" name="CuadroTexto 5"/>
          <p:cNvSpPr txBox="1"/>
          <p:nvPr/>
        </p:nvSpPr>
        <p:spPr>
          <a:xfrm>
            <a:off x="8037787" y="5840666"/>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3" name="Imagen 2">
            <a:extLst>
              <a:ext uri="{FF2B5EF4-FFF2-40B4-BE49-F238E27FC236}">
                <a16:creationId xmlns:a16="http://schemas.microsoft.com/office/drawing/2014/main" id="{FF85C966-B4D8-FEBD-D756-81504FA993B4}"/>
              </a:ext>
            </a:extLst>
          </p:cNvPr>
          <p:cNvPicPr>
            <a:picLocks noChangeAspect="1"/>
          </p:cNvPicPr>
          <p:nvPr/>
        </p:nvPicPr>
        <p:blipFill>
          <a:blip r:embed="rId3"/>
          <a:stretch>
            <a:fillRect/>
          </a:stretch>
        </p:blipFill>
        <p:spPr>
          <a:xfrm>
            <a:off x="623887" y="1696212"/>
            <a:ext cx="10944225" cy="3886200"/>
          </a:xfrm>
          <a:prstGeom prst="rect">
            <a:avLst/>
          </a:prstGeom>
        </p:spPr>
      </p:pic>
    </p:spTree>
    <p:extLst>
      <p:ext uri="{BB962C8B-B14F-4D97-AF65-F5344CB8AC3E}">
        <p14:creationId xmlns:p14="http://schemas.microsoft.com/office/powerpoint/2010/main" val="8327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1" y="535001"/>
            <a:ext cx="10092265" cy="369332"/>
          </a:xfrm>
          <a:prstGeom prst="rect">
            <a:avLst/>
          </a:prstGeom>
        </p:spPr>
        <p:txBody>
          <a:bodyPr wrap="square">
            <a:spAutoFit/>
          </a:bodyPr>
          <a:lstStyle/>
          <a:p>
            <a:pPr algn="ctr"/>
            <a:r>
              <a:rPr lang="es-ES" b="1" dirty="0">
                <a:latin typeface="Segoe MDL2 Assets" panose="050A0102010101010101" pitchFamily="18" charset="0"/>
              </a:rPr>
              <a:t>Media armónica</a:t>
            </a:r>
          </a:p>
        </p:txBody>
      </p:sp>
      <p:sp>
        <p:nvSpPr>
          <p:cNvPr id="4" name="Rectangle 3"/>
          <p:cNvSpPr/>
          <p:nvPr/>
        </p:nvSpPr>
        <p:spPr>
          <a:xfrm>
            <a:off x="931333" y="1198383"/>
            <a:ext cx="10261600" cy="464871"/>
          </a:xfrm>
          <a:prstGeom prst="rect">
            <a:avLst/>
          </a:prstGeom>
        </p:spPr>
        <p:txBody>
          <a:bodyPr wrap="square">
            <a:spAutoFit/>
          </a:bodyPr>
          <a:lstStyle/>
          <a:p>
            <a:pPr>
              <a:lnSpc>
                <a:spcPct val="150000"/>
              </a:lnSpc>
            </a:pPr>
            <a:r>
              <a:rPr lang="es-CR" dirty="0"/>
              <a:t>Es  igual al inverso de la media aritmética de los recíprocos valores.</a:t>
            </a:r>
            <a:endParaRPr lang="en-US" dirty="0"/>
          </a:p>
        </p:txBody>
      </p:sp>
      <p:sp>
        <p:nvSpPr>
          <p:cNvPr id="5" name="Rectangle 4"/>
          <p:cNvSpPr/>
          <p:nvPr/>
        </p:nvSpPr>
        <p:spPr>
          <a:xfrm>
            <a:off x="931333" y="3040503"/>
            <a:ext cx="9965267" cy="923330"/>
          </a:xfrm>
          <a:prstGeom prst="rect">
            <a:avLst/>
          </a:prstGeom>
        </p:spPr>
        <p:txBody>
          <a:bodyPr wrap="square">
            <a:spAutoFit/>
          </a:bodyPr>
          <a:lstStyle/>
          <a:p>
            <a:pPr>
              <a:lnSpc>
                <a:spcPct val="150000"/>
              </a:lnSpc>
            </a:pPr>
            <a:r>
              <a:rPr lang="es-CR" dirty="0"/>
              <a:t>La media armónica resulta poco influida por la existencia de determinados valores mucho más grandes que el conjunto de los otros, siendo en cambio sensible a valores mucho más pequeños.</a:t>
            </a:r>
            <a:endParaRPr lang="en-US" dirty="0"/>
          </a:p>
        </p:txBody>
      </p:sp>
      <p:pic>
        <p:nvPicPr>
          <p:cNvPr id="7" name="Picture 6"/>
          <p:cNvPicPr>
            <a:picLocks noChangeAspect="1"/>
          </p:cNvPicPr>
          <p:nvPr/>
        </p:nvPicPr>
        <p:blipFill>
          <a:blip r:embed="rId2"/>
          <a:stretch>
            <a:fillRect/>
          </a:stretch>
        </p:blipFill>
        <p:spPr>
          <a:xfrm>
            <a:off x="1028700" y="4443412"/>
            <a:ext cx="4229100" cy="1624062"/>
          </a:xfrm>
          <a:prstGeom prst="rect">
            <a:avLst/>
          </a:prstGeom>
        </p:spPr>
      </p:pic>
      <p:pic>
        <p:nvPicPr>
          <p:cNvPr id="8" name="Picture 7"/>
          <p:cNvPicPr>
            <a:picLocks noChangeAspect="1"/>
          </p:cNvPicPr>
          <p:nvPr/>
        </p:nvPicPr>
        <p:blipFill>
          <a:blip r:embed="rId3"/>
          <a:stretch>
            <a:fillRect/>
          </a:stretch>
        </p:blipFill>
        <p:spPr>
          <a:xfrm>
            <a:off x="3933825" y="2078752"/>
            <a:ext cx="2971800" cy="866775"/>
          </a:xfrm>
          <a:prstGeom prst="rect">
            <a:avLst/>
          </a:prstGeom>
        </p:spPr>
      </p:pic>
      <p:pic>
        <p:nvPicPr>
          <p:cNvPr id="9" name="Picture 8"/>
          <p:cNvPicPr>
            <a:picLocks noChangeAspect="1"/>
          </p:cNvPicPr>
          <p:nvPr/>
        </p:nvPicPr>
        <p:blipFill>
          <a:blip r:embed="rId4"/>
          <a:stretch>
            <a:fillRect/>
          </a:stretch>
        </p:blipFill>
        <p:spPr>
          <a:xfrm>
            <a:off x="8339137" y="231595"/>
            <a:ext cx="2999805" cy="966788"/>
          </a:xfrm>
          <a:prstGeom prst="rect">
            <a:avLst/>
          </a:prstGeom>
        </p:spPr>
      </p:pic>
    </p:spTree>
    <p:extLst>
      <p:ext uri="{BB962C8B-B14F-4D97-AF65-F5344CB8AC3E}">
        <p14:creationId xmlns:p14="http://schemas.microsoft.com/office/powerpoint/2010/main" val="419333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9491" y="407987"/>
            <a:ext cx="9068859" cy="1311903"/>
          </a:xfrm>
          <a:prstGeom prst="rect">
            <a:avLst/>
          </a:prstGeom>
        </p:spPr>
      </p:pic>
      <p:pic>
        <p:nvPicPr>
          <p:cNvPr id="3" name="Picture 2"/>
          <p:cNvPicPr>
            <a:picLocks noChangeAspect="1"/>
          </p:cNvPicPr>
          <p:nvPr/>
        </p:nvPicPr>
        <p:blipFill>
          <a:blip r:embed="rId3"/>
          <a:stretch>
            <a:fillRect/>
          </a:stretch>
        </p:blipFill>
        <p:spPr>
          <a:xfrm>
            <a:off x="2061632" y="4244974"/>
            <a:ext cx="7343775" cy="1468755"/>
          </a:xfrm>
          <a:prstGeom prst="rect">
            <a:avLst/>
          </a:prstGeom>
        </p:spPr>
      </p:pic>
      <p:pic>
        <p:nvPicPr>
          <p:cNvPr id="5" name="Picture 4"/>
          <p:cNvPicPr>
            <a:picLocks noChangeAspect="1"/>
          </p:cNvPicPr>
          <p:nvPr/>
        </p:nvPicPr>
        <p:blipFill>
          <a:blip r:embed="rId4"/>
          <a:stretch>
            <a:fillRect/>
          </a:stretch>
        </p:blipFill>
        <p:spPr>
          <a:xfrm>
            <a:off x="2458506" y="1999240"/>
            <a:ext cx="6134100" cy="1847850"/>
          </a:xfrm>
          <a:prstGeom prst="rect">
            <a:avLst/>
          </a:prstGeom>
        </p:spPr>
      </p:pic>
    </p:spTree>
    <p:extLst>
      <p:ext uri="{BB962C8B-B14F-4D97-AF65-F5344CB8AC3E}">
        <p14:creationId xmlns:p14="http://schemas.microsoft.com/office/powerpoint/2010/main" val="24283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6A0C7-7B4F-4606-940E-5FFEC64976E1}"/>
              </a:ext>
            </a:extLst>
          </p:cNvPr>
          <p:cNvPicPr>
            <a:picLocks noChangeAspect="1"/>
          </p:cNvPicPr>
          <p:nvPr/>
        </p:nvPicPr>
        <p:blipFill>
          <a:blip r:embed="rId2"/>
          <a:stretch>
            <a:fillRect/>
          </a:stretch>
        </p:blipFill>
        <p:spPr>
          <a:xfrm>
            <a:off x="524617" y="556470"/>
            <a:ext cx="10639425" cy="2590800"/>
          </a:xfrm>
          <a:prstGeom prst="rect">
            <a:avLst/>
          </a:prstGeom>
        </p:spPr>
      </p:pic>
      <p:pic>
        <p:nvPicPr>
          <p:cNvPr id="3" name="Picture 2">
            <a:extLst>
              <a:ext uri="{FF2B5EF4-FFF2-40B4-BE49-F238E27FC236}">
                <a16:creationId xmlns:a16="http://schemas.microsoft.com/office/drawing/2014/main" id="{9E08B71F-F7DE-418F-AE59-D9868EEDD884}"/>
              </a:ext>
            </a:extLst>
          </p:cNvPr>
          <p:cNvPicPr>
            <a:picLocks noChangeAspect="1"/>
          </p:cNvPicPr>
          <p:nvPr/>
        </p:nvPicPr>
        <p:blipFill>
          <a:blip r:embed="rId3"/>
          <a:stretch>
            <a:fillRect/>
          </a:stretch>
        </p:blipFill>
        <p:spPr>
          <a:xfrm>
            <a:off x="750116" y="3710731"/>
            <a:ext cx="7772400" cy="800100"/>
          </a:xfrm>
          <a:prstGeom prst="rect">
            <a:avLst/>
          </a:prstGeom>
        </p:spPr>
      </p:pic>
    </p:spTree>
    <p:extLst>
      <p:ext uri="{BB962C8B-B14F-4D97-AF65-F5344CB8AC3E}">
        <p14:creationId xmlns:p14="http://schemas.microsoft.com/office/powerpoint/2010/main" val="33539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6097" y="635002"/>
            <a:ext cx="9213903" cy="3380073"/>
          </a:xfrm>
          <a:prstGeom prst="rect">
            <a:avLst/>
          </a:prstGeom>
        </p:spPr>
      </p:pic>
    </p:spTree>
    <p:extLst>
      <p:ext uri="{BB962C8B-B14F-4D97-AF65-F5344CB8AC3E}">
        <p14:creationId xmlns:p14="http://schemas.microsoft.com/office/powerpoint/2010/main" val="24401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01421" y="3271871"/>
            <a:ext cx="9276242" cy="923330"/>
          </a:xfrm>
          <a:prstGeom prst="rect">
            <a:avLst/>
          </a:prstGeom>
        </p:spPr>
        <p:txBody>
          <a:bodyPr wrap="square">
            <a:spAutoFit/>
          </a:bodyPr>
          <a:lstStyle/>
          <a:p>
            <a:r>
              <a:rPr lang="es-ES" b="1" dirty="0"/>
              <a:t>Ejemplo 1:</a:t>
            </a:r>
            <a:endParaRPr lang="es-ES" dirty="0"/>
          </a:p>
          <a:p>
            <a:r>
              <a:rPr lang="es-ES" dirty="0"/>
              <a:t>Determinar la moda en el siguiente conjunto de datos que corresponden al número de mensajes WhatsApp por día en una muestra de 13 personas.                </a:t>
            </a:r>
          </a:p>
        </p:txBody>
      </p:sp>
      <p:sp>
        <p:nvSpPr>
          <p:cNvPr id="4" name="Rectángulo 3"/>
          <p:cNvSpPr/>
          <p:nvPr/>
        </p:nvSpPr>
        <p:spPr>
          <a:xfrm>
            <a:off x="1501662" y="1997194"/>
            <a:ext cx="9109893" cy="923330"/>
          </a:xfrm>
          <a:prstGeom prst="rect">
            <a:avLst/>
          </a:prstGeom>
        </p:spPr>
        <p:txBody>
          <a:bodyPr wrap="square">
            <a:spAutoFit/>
          </a:bodyPr>
          <a:lstStyle/>
          <a:p>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4769473" y="1033612"/>
                <a:ext cx="16818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Moda(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𝐌𝐨</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769473" y="1033612"/>
                <a:ext cx="1681871" cy="369332"/>
              </a:xfrm>
              <a:prstGeom prst="rect">
                <a:avLst/>
              </a:prstGeom>
              <a:blipFill rotWithShape="0">
                <a:blip r:embed="rId3"/>
                <a:stretch>
                  <a:fillRect l="-2135" t="-3030" b="-21212"/>
                </a:stretch>
              </a:blipFill>
              <a:ln>
                <a:noFill/>
              </a:ln>
              <a:effectLst/>
            </p:spPr>
            <p:txBody>
              <a:bodyPr/>
              <a:lstStyle/>
              <a:p>
                <a:r>
                  <a:rPr lang="es-ES">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2846289889"/>
              </p:ext>
            </p:extLst>
          </p:nvPr>
        </p:nvGraphicFramePr>
        <p:xfrm>
          <a:off x="1693334" y="4377265"/>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15</a:t>
                      </a:r>
                    </a:p>
                  </a:txBody>
                  <a:tcPr/>
                </a:tc>
                <a:tc>
                  <a:txBody>
                    <a:bodyPr/>
                    <a:lstStyle/>
                    <a:p>
                      <a:r>
                        <a:rPr lang="es-ES" dirty="0"/>
                        <a:t>12</a:t>
                      </a:r>
                    </a:p>
                  </a:txBody>
                  <a:tcPr/>
                </a:tc>
                <a:tc>
                  <a:txBody>
                    <a:bodyPr/>
                    <a:lstStyle/>
                    <a:p>
                      <a:r>
                        <a:rPr lang="es-ES" dirty="0"/>
                        <a:t>25</a:t>
                      </a:r>
                    </a:p>
                  </a:txBody>
                  <a:tcPr/>
                </a:tc>
                <a:tc>
                  <a:txBody>
                    <a:bodyPr/>
                    <a:lstStyle/>
                    <a:p>
                      <a:r>
                        <a:rPr lang="es-ES" dirty="0"/>
                        <a:t>15</a:t>
                      </a:r>
                    </a:p>
                  </a:txBody>
                  <a:tcPr/>
                </a:tc>
                <a:tc>
                  <a:txBody>
                    <a:bodyPr/>
                    <a:lstStyle/>
                    <a:p>
                      <a:r>
                        <a:rPr lang="es-ES" dirty="0"/>
                        <a:t>30</a:t>
                      </a:r>
                    </a:p>
                  </a:txBody>
                  <a:tcPr/>
                </a:tc>
                <a:tc>
                  <a:txBody>
                    <a:bodyPr/>
                    <a:lstStyle/>
                    <a:p>
                      <a:r>
                        <a:rPr lang="es-ES" dirty="0"/>
                        <a:t>15</a:t>
                      </a:r>
                    </a:p>
                  </a:txBody>
                  <a:tcPr/>
                </a:tc>
                <a:tc>
                  <a:txBody>
                    <a:bodyPr/>
                    <a:lstStyle/>
                    <a:p>
                      <a:r>
                        <a:rPr lang="es-ES" dirty="0"/>
                        <a:t>15</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p:pic>
        <p:nvPicPr>
          <p:cNvPr id="9" name="Imagen 8"/>
          <p:cNvPicPr>
            <a:picLocks noChangeAspect="1"/>
          </p:cNvPicPr>
          <p:nvPr/>
        </p:nvPicPr>
        <p:blipFill>
          <a:blip r:embed="rId4"/>
          <a:stretch>
            <a:fillRect/>
          </a:stretch>
        </p:blipFill>
        <p:spPr>
          <a:xfrm>
            <a:off x="8711896" y="566903"/>
            <a:ext cx="1599167" cy="122802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1512710" y="5036235"/>
                <a:ext cx="8489245" cy="369332"/>
              </a:xfrm>
              <a:prstGeom prst="rect">
                <a:avLst/>
              </a:prstGeom>
            </p:spPr>
            <p:txBody>
              <a:bodyPr wrap="square">
                <a:spAutoFit/>
              </a:bodyPr>
              <a:lstStyle/>
              <a:p>
                <a:r>
                  <a:rPr lang="es-ES" dirty="0"/>
                  <a:t>Los mensajes que más se repite es 15, por lo tanto, la </a:t>
                </a:r>
                <a:r>
                  <a:rPr lang="es-ES" b="1" dirty="0"/>
                  <a:t>Moda es 15 (</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15)</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512710" y="5036235"/>
                <a:ext cx="8489245" cy="369332"/>
              </a:xfrm>
              <a:prstGeom prst="rect">
                <a:avLst/>
              </a:prstGeom>
              <a:blipFill rotWithShape="0">
                <a:blip r:embed="rId5"/>
                <a:stretch>
                  <a:fillRect l="-574" t="-8197" b="-24590"/>
                </a:stretch>
              </a:blipFill>
            </p:spPr>
            <p:txBody>
              <a:bodyPr/>
              <a:lstStyle/>
              <a:p>
                <a:r>
                  <a:rPr lang="es-ES">
                    <a:noFill/>
                  </a:rPr>
                  <a:t> </a:t>
                </a:r>
              </a:p>
            </p:txBody>
          </p:sp>
        </mc:Fallback>
      </mc:AlternateContent>
    </p:spTree>
    <p:extLst>
      <p:ext uri="{BB962C8B-B14F-4D97-AF65-F5344CB8AC3E}">
        <p14:creationId xmlns:p14="http://schemas.microsoft.com/office/powerpoint/2010/main" val="5858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3068" y="1817510"/>
            <a:ext cx="9211733" cy="1615827"/>
          </a:xfrm>
          <a:prstGeom prst="rect">
            <a:avLst/>
          </a:prstGeom>
          <a:noFill/>
        </p:spPr>
        <p:txBody>
          <a:bodyPr wrap="square" rtlCol="0">
            <a:spAutoFit/>
          </a:bodyPr>
          <a:lstStyle/>
          <a:p>
            <a:r>
              <a:rPr lang="es-ES" b="1" dirty="0"/>
              <a:t>Ejemplo 2:</a:t>
            </a:r>
            <a:endParaRPr lang="es-ES" dirty="0"/>
          </a:p>
          <a:p>
            <a:pPr>
              <a:lnSpc>
                <a:spcPct val="150000"/>
              </a:lnSpc>
            </a:pPr>
            <a:r>
              <a:rPr lang="es-ES" dirty="0"/>
              <a:t>               </a:t>
            </a:r>
          </a:p>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graphicFrame>
        <p:nvGraphicFramePr>
          <p:cNvPr id="3" name="Tabla 2"/>
          <p:cNvGraphicFramePr>
            <a:graphicFrameLocks noGrp="1"/>
          </p:cNvGraphicFramePr>
          <p:nvPr>
            <p:extLst>
              <p:ext uri="{D42A27DB-BD31-4B8C-83A1-F6EECF244321}">
                <p14:modId xmlns:p14="http://schemas.microsoft.com/office/powerpoint/2010/main" val="375855790"/>
              </p:ext>
            </p:extLst>
          </p:nvPr>
        </p:nvGraphicFramePr>
        <p:xfrm>
          <a:off x="1772355" y="3801532"/>
          <a:ext cx="8128000" cy="37084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es-ES" dirty="0"/>
                        <a:t>50</a:t>
                      </a:r>
                    </a:p>
                  </a:txBody>
                  <a:tcPr/>
                </a:tc>
                <a:tc>
                  <a:txBody>
                    <a:bodyPr/>
                    <a:lstStyle/>
                    <a:p>
                      <a:r>
                        <a:rPr lang="es-ES" dirty="0"/>
                        <a:t>40</a:t>
                      </a:r>
                    </a:p>
                  </a:txBody>
                  <a:tcPr/>
                </a:tc>
                <a:tc>
                  <a:txBody>
                    <a:bodyPr/>
                    <a:lstStyle/>
                    <a:p>
                      <a:r>
                        <a:rPr lang="es-ES" dirty="0"/>
                        <a:t>27</a:t>
                      </a:r>
                    </a:p>
                  </a:txBody>
                  <a:tcPr/>
                </a:tc>
                <a:tc>
                  <a:txBody>
                    <a:bodyPr/>
                    <a:lstStyle/>
                    <a:p>
                      <a:r>
                        <a:rPr lang="es-ES" dirty="0"/>
                        <a:t>65</a:t>
                      </a:r>
                    </a:p>
                  </a:txBody>
                  <a:tcPr/>
                </a:tc>
                <a:tc>
                  <a:txBody>
                    <a:bodyPr/>
                    <a:lstStyle/>
                    <a:p>
                      <a:r>
                        <a:rPr lang="es-ES" dirty="0"/>
                        <a:t>80</a:t>
                      </a:r>
                    </a:p>
                  </a:txBody>
                  <a:tcPr/>
                </a:tc>
                <a:tc>
                  <a:txBody>
                    <a:bodyPr/>
                    <a:lstStyle/>
                    <a:p>
                      <a:r>
                        <a:rPr lang="es-ES" dirty="0"/>
                        <a:t>10</a:t>
                      </a:r>
                    </a:p>
                  </a:txBody>
                  <a:tcPr/>
                </a:tc>
                <a:tc>
                  <a:txBody>
                    <a:bodyPr/>
                    <a:lstStyle/>
                    <a:p>
                      <a:r>
                        <a:rPr lang="es-ES" dirty="0"/>
                        <a:t>28</a:t>
                      </a:r>
                    </a:p>
                  </a:txBody>
                  <a:tcPr/>
                </a:tc>
                <a:tc>
                  <a:txBody>
                    <a:bodyPr/>
                    <a:lstStyle/>
                    <a:p>
                      <a:r>
                        <a:rPr lang="es-ES" dirty="0"/>
                        <a:t>33</a:t>
                      </a:r>
                    </a:p>
                  </a:txBody>
                  <a:tcPr/>
                </a:tc>
                <a:extLst>
                  <a:ext uri="{0D108BD9-81ED-4DB2-BD59-A6C34878D82A}">
                    <a16:rowId xmlns:a16="http://schemas.microsoft.com/office/drawing/2014/main" val="10000"/>
                  </a:ext>
                </a:extLst>
              </a:tr>
            </a:tbl>
          </a:graphicData>
        </a:graphic>
      </p:graphicFrame>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7905491" y="705184"/>
            <a:ext cx="2002716" cy="1051426"/>
          </a:xfrm>
          <a:prstGeom prst="rect">
            <a:avLst/>
          </a:prstGeom>
        </p:spPr>
      </p:pic>
    </p:spTree>
    <p:extLst>
      <p:ext uri="{BB962C8B-B14F-4D97-AF65-F5344CB8AC3E}">
        <p14:creationId xmlns:p14="http://schemas.microsoft.com/office/powerpoint/2010/main" val="393187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5527248" y="5490262"/>
            <a:ext cx="505326" cy="42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022685" y="1550158"/>
            <a:ext cx="8963144" cy="1477328"/>
          </a:xfrm>
          <a:prstGeom prst="rect">
            <a:avLst/>
          </a:prstGeom>
        </p:spPr>
        <p:txBody>
          <a:bodyPr wrap="square">
            <a:spAutoFit/>
          </a:bodyPr>
          <a:lstStyle/>
          <a:p>
            <a:pPr algn="just"/>
            <a:r>
              <a:rPr lang="es-ES" dirty="0"/>
              <a:t>Es el </a:t>
            </a:r>
            <a:r>
              <a:rPr lang="es-ES" b="1" dirty="0"/>
              <a:t>valor central</a:t>
            </a:r>
            <a:r>
              <a:rPr lang="es-ES" dirty="0"/>
              <a:t> de un conjunto de valores </a:t>
            </a:r>
            <a:r>
              <a:rPr lang="es-ES" b="1" dirty="0"/>
              <a:t>ordenados</a:t>
            </a:r>
            <a:r>
              <a:rPr lang="es-ES" dirty="0"/>
              <a:t> en forma creciente o decreciente. Dicho en otras palabras, la Mediana corresponde al valor que deja igual número de valores antes y después de él en un conjunto de datos agrupados. Esto implica que aquel punto que divide la muestra de valores ordenada en dos grupos: el 50% de los valores por debajo y el otro 50% por encima.</a:t>
            </a:r>
          </a:p>
        </p:txBody>
      </p:sp>
      <p:sp>
        <p:nvSpPr>
          <p:cNvPr id="4" name="Rectángulo 3"/>
          <p:cNvSpPr/>
          <p:nvPr/>
        </p:nvSpPr>
        <p:spPr>
          <a:xfrm>
            <a:off x="1070619" y="3093960"/>
            <a:ext cx="6470360" cy="1477328"/>
          </a:xfrm>
          <a:prstGeom prst="rect">
            <a:avLst/>
          </a:prstGeom>
        </p:spPr>
        <p:txBody>
          <a:bodyPr wrap="square">
            <a:spAutoFit/>
          </a:bodyPr>
          <a:lstStyle/>
          <a:p>
            <a:pPr algn="just"/>
            <a:r>
              <a:rPr lang="es-ES" dirty="0"/>
              <a:t>Según el número de valores que se tengan se pueden presentar dos casos:</a:t>
            </a:r>
          </a:p>
          <a:p>
            <a:pPr algn="just"/>
            <a:endParaRPr lang="es-ES" dirty="0"/>
          </a:p>
          <a:p>
            <a:pPr algn="just"/>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mc:AlternateContent xmlns:mc="http://schemas.openxmlformats.org/markup-compatibility/2006" xmlns:a14="http://schemas.microsoft.com/office/drawing/2010/main">
        <mc:Choice Requires="a14">
          <p:sp>
            <p:nvSpPr>
              <p:cNvPr id="9" name="Rectángulo 8"/>
              <p:cNvSpPr/>
              <p:nvPr/>
            </p:nvSpPr>
            <p:spPr>
              <a:xfrm>
                <a:off x="4769473" y="1033612"/>
                <a:ext cx="20024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Mediana(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𝐌𝐞</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769473" y="1033612"/>
                <a:ext cx="2002471" cy="369332"/>
              </a:xfrm>
              <a:prstGeom prst="rect">
                <a:avLst/>
              </a:prstGeom>
              <a:blipFill rotWithShape="0">
                <a:blip r:embed="rId2"/>
                <a:stretch>
                  <a:fillRect l="-1802" t="-3030" b="-21212"/>
                </a:stretch>
              </a:blipFill>
              <a:ln>
                <a:noFill/>
              </a:ln>
              <a:effectLst/>
            </p:spPr>
            <p:txBody>
              <a:bodyPr/>
              <a:lstStyle/>
              <a:p>
                <a:r>
                  <a:rPr lang="es-ES">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947096980"/>
              </p:ext>
            </p:extLst>
          </p:nvPr>
        </p:nvGraphicFramePr>
        <p:xfrm>
          <a:off x="1941242" y="5542844"/>
          <a:ext cx="8127999" cy="372534"/>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2534">
                <a:tc>
                  <a:txBody>
                    <a:bodyPr/>
                    <a:lstStyle/>
                    <a:p>
                      <a:r>
                        <a:rPr lang="es-ES" dirty="0"/>
                        <a:t>5.5</a:t>
                      </a:r>
                    </a:p>
                  </a:txBody>
                  <a:tcPr/>
                </a:tc>
                <a:tc>
                  <a:txBody>
                    <a:bodyPr/>
                    <a:lstStyle/>
                    <a:p>
                      <a:r>
                        <a:rPr lang="es-ES" dirty="0"/>
                        <a:t>7.0</a:t>
                      </a:r>
                    </a:p>
                  </a:txBody>
                  <a:tcPr/>
                </a:tc>
                <a:tc>
                  <a:txBody>
                    <a:bodyPr/>
                    <a:lstStyle/>
                    <a:p>
                      <a:r>
                        <a:rPr lang="es-ES" dirty="0"/>
                        <a:t>7.9</a:t>
                      </a:r>
                    </a:p>
                  </a:txBody>
                  <a:tcPr/>
                </a:tc>
                <a:tc>
                  <a:txBody>
                    <a:bodyPr/>
                    <a:lstStyle/>
                    <a:p>
                      <a:r>
                        <a:rPr lang="es-ES" dirty="0"/>
                        <a:t>8.4</a:t>
                      </a:r>
                    </a:p>
                  </a:txBody>
                  <a:tcPr/>
                </a:tc>
                <a:tc>
                  <a:txBody>
                    <a:bodyPr/>
                    <a:lstStyle/>
                    <a:p>
                      <a:r>
                        <a:rPr lang="es-ES" b="1" dirty="0">
                          <a:solidFill>
                            <a:schemeClr val="bg1"/>
                          </a:solidFill>
                        </a:rPr>
                        <a:t>8.8</a:t>
                      </a:r>
                    </a:p>
                  </a:txBody>
                  <a:tcPr/>
                </a:tc>
                <a:tc>
                  <a:txBody>
                    <a:bodyPr/>
                    <a:lstStyle/>
                    <a:p>
                      <a:r>
                        <a:rPr lang="es-ES" dirty="0"/>
                        <a:t>9.3</a:t>
                      </a:r>
                    </a:p>
                  </a:txBody>
                  <a:tcPr/>
                </a:tc>
                <a:tc>
                  <a:txBody>
                    <a:bodyPr/>
                    <a:lstStyle/>
                    <a:p>
                      <a:r>
                        <a:rPr lang="es-ES" dirty="0"/>
                        <a:t>9.5</a:t>
                      </a:r>
                    </a:p>
                  </a:txBody>
                  <a:tcPr/>
                </a:tc>
                <a:tc>
                  <a:txBody>
                    <a:bodyPr/>
                    <a:lstStyle/>
                    <a:p>
                      <a:r>
                        <a:rPr lang="es-ES" dirty="0"/>
                        <a:t>9.5</a:t>
                      </a:r>
                    </a:p>
                  </a:txBody>
                  <a:tcPr/>
                </a:tc>
                <a:tc>
                  <a:txBody>
                    <a:bodyPr/>
                    <a:lstStyle/>
                    <a:p>
                      <a:r>
                        <a:rPr lang="es-ES" dirty="0"/>
                        <a:t>10</a:t>
                      </a:r>
                    </a:p>
                  </a:txBody>
                  <a:tcPr/>
                </a:tc>
                <a:extLst>
                  <a:ext uri="{0D108BD9-81ED-4DB2-BD59-A6C34878D82A}">
                    <a16:rowId xmlns:a16="http://schemas.microsoft.com/office/drawing/2014/main" val="10000"/>
                  </a:ext>
                </a:extLst>
              </a:tr>
            </a:tbl>
          </a:graphicData>
        </a:graphic>
      </p:graphicFrame>
      <p:pic>
        <p:nvPicPr>
          <p:cNvPr id="17" name="Imagen 16"/>
          <p:cNvPicPr>
            <a:picLocks noChangeAspect="1"/>
          </p:cNvPicPr>
          <p:nvPr/>
        </p:nvPicPr>
        <p:blipFill>
          <a:blip r:embed="rId3"/>
          <a:stretch>
            <a:fillRect/>
          </a:stretch>
        </p:blipFill>
        <p:spPr>
          <a:xfrm>
            <a:off x="7809748" y="659981"/>
            <a:ext cx="1815057" cy="723650"/>
          </a:xfrm>
          <a:prstGeom prst="rect">
            <a:avLst/>
          </a:prstGeom>
        </p:spPr>
      </p:pic>
      <p:sp>
        <p:nvSpPr>
          <p:cNvPr id="18" name="CuadroTexto 17"/>
          <p:cNvSpPr txBox="1"/>
          <p:nvPr/>
        </p:nvSpPr>
        <p:spPr>
          <a:xfrm>
            <a:off x="1898316" y="4887940"/>
            <a:ext cx="8458200" cy="369332"/>
          </a:xfrm>
          <a:prstGeom prst="rect">
            <a:avLst/>
          </a:prstGeom>
          <a:noFill/>
        </p:spPr>
        <p:txBody>
          <a:bodyPr wrap="square" rtlCol="0">
            <a:spAutoFit/>
          </a:bodyPr>
          <a:lstStyle/>
          <a:p>
            <a:r>
              <a:rPr lang="es-ES" b="1" dirty="0"/>
              <a:t>Notas del primer parcial de estadística de una muestra aleatoria de 9 estudiantes</a:t>
            </a:r>
          </a:p>
        </p:txBody>
      </p:sp>
      <mc:AlternateContent xmlns:mc="http://schemas.openxmlformats.org/markup-compatibility/2006" xmlns:a14="http://schemas.microsoft.com/office/drawing/2010/main">
        <mc:Choice Requires="a14">
          <p:sp>
            <p:nvSpPr>
              <p:cNvPr id="6" name="Rectángulo 5"/>
              <p:cNvSpPr/>
              <p:nvPr/>
            </p:nvSpPr>
            <p:spPr>
              <a:xfrm>
                <a:off x="8474259" y="3279964"/>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xmlns="">
          <p:sp>
            <p:nvSpPr>
              <p:cNvPr id="6" name="Rectángulo 5"/>
              <p:cNvSpPr>
                <a:spLocks noRot="1" noChangeAspect="1" noMove="1" noResize="1" noEditPoints="1" noAdjustHandles="1" noChangeArrowheads="1" noChangeShapeType="1" noTextEdit="1"/>
              </p:cNvSpPr>
              <p:nvPr/>
            </p:nvSpPr>
            <p:spPr>
              <a:xfrm>
                <a:off x="8474259" y="3279964"/>
                <a:ext cx="1892826" cy="663643"/>
              </a:xfrm>
              <a:prstGeom prst="rect">
                <a:avLst/>
              </a:prstGeom>
              <a:blipFill rotWithShape="0">
                <a:blip r:embed="rId4"/>
                <a:stretch>
                  <a:fillRect b="-901"/>
                </a:stretch>
              </a:blipFill>
            </p:spPr>
            <p:txBody>
              <a:bodyPr/>
              <a:lstStyle/>
              <a:p>
                <a:r>
                  <a:rPr lang="es-ES">
                    <a:noFill/>
                  </a:rPr>
                  <a:t> </a:t>
                </a:r>
              </a:p>
            </p:txBody>
          </p:sp>
        </mc:Fallback>
      </mc:AlternateContent>
    </p:spTree>
    <p:extLst>
      <p:ext uri="{BB962C8B-B14F-4D97-AF65-F5344CB8AC3E}">
        <p14:creationId xmlns:p14="http://schemas.microsoft.com/office/powerpoint/2010/main" val="23962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547936" y="2550694"/>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a:spLocks noChangeArrowheads="1"/>
          </p:cNvSpPr>
          <p:nvPr/>
        </p:nvSpPr>
        <p:spPr bwMode="auto">
          <a:xfrm>
            <a:off x="1179096" y="4293833"/>
            <a:ext cx="9529010" cy="171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
        <p:nvSpPr>
          <p:cNvPr id="3" name="CuadroTexto 2"/>
          <p:cNvSpPr txBox="1"/>
          <p:nvPr/>
        </p:nvSpPr>
        <p:spPr>
          <a:xfrm>
            <a:off x="1106906" y="974557"/>
            <a:ext cx="9577136" cy="646331"/>
          </a:xfrm>
          <a:prstGeom prst="rect">
            <a:avLst/>
          </a:prstGeom>
          <a:noFill/>
        </p:spPr>
        <p:txBody>
          <a:bodyPr wrap="square" rtlCol="0">
            <a:spAutoFit/>
          </a:bodyPr>
          <a:lstStyle/>
          <a:p>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extLst>
              <p:ext uri="{D42A27DB-BD31-4B8C-83A1-F6EECF244321}">
                <p14:modId xmlns:p14="http://schemas.microsoft.com/office/powerpoint/2010/main" val="1008472386"/>
              </p:ext>
            </p:extLst>
          </p:nvPr>
        </p:nvGraphicFramePr>
        <p:xfrm>
          <a:off x="1346200" y="2608625"/>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1227221" y="1852863"/>
            <a:ext cx="9023684" cy="369332"/>
          </a:xfrm>
          <a:prstGeom prst="rect">
            <a:avLst/>
          </a:prstGeom>
          <a:noFill/>
        </p:spPr>
        <p:txBody>
          <a:bodyPr wrap="square" rtlCol="0">
            <a:spAutoFit/>
          </a:bodyPr>
          <a:lstStyle/>
          <a:p>
            <a:r>
              <a:rPr lang="es-ES" b="1" dirty="0"/>
              <a:t>Número de estudiantes de una muestra aleatoria de 10 cursos de la universidad</a:t>
            </a:r>
          </a:p>
        </p:txBody>
      </p:sp>
      <mc:AlternateContent xmlns:mc="http://schemas.openxmlformats.org/markup-compatibility/2006" xmlns:a14="http://schemas.microsoft.com/office/drawing/2010/main">
        <mc:Choice Requires="a14">
          <p:sp>
            <p:nvSpPr>
              <p:cNvPr id="7" name="CuadroTexto 6"/>
              <p:cNvSpPr txBox="1"/>
              <p:nvPr/>
            </p:nvSpPr>
            <p:spPr>
              <a:xfrm>
                <a:off x="4108783" y="339290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108783" y="3392905"/>
                <a:ext cx="2213748" cy="52418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750968" y="3400425"/>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50968" y="3400425"/>
                <a:ext cx="2578894" cy="637034"/>
              </a:xfrm>
              <a:prstGeom prst="rect">
                <a:avLst/>
              </a:prstGeom>
              <a:blipFill rotWithShape="0">
                <a:blip r:embed="rId3"/>
                <a:stretch>
                  <a:fillRect/>
                </a:stretch>
              </a:blipFill>
              <a:effectLst>
                <a:glow rad="127000">
                  <a:schemeClr val="accent1"/>
                </a:glow>
              </a:effectLst>
            </p:spPr>
            <p:txBody>
              <a:bodyPr/>
              <a:lstStyle/>
              <a:p>
                <a:r>
                  <a:rPr lang="es-ES">
                    <a:noFill/>
                  </a:rPr>
                  <a:t> </a:t>
                </a:r>
              </a:p>
            </p:txBody>
          </p:sp>
        </mc:Fallback>
      </mc:AlternateContent>
    </p:spTree>
    <p:extLst>
      <p:ext uri="{BB962C8B-B14F-4D97-AF65-F5344CB8AC3E}">
        <p14:creationId xmlns:p14="http://schemas.microsoft.com/office/powerpoint/2010/main" val="118132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274" y="571498"/>
            <a:ext cx="1496525" cy="1628776"/>
          </a:xfrm>
          <a:prstGeom prst="rect">
            <a:avLst/>
          </a:prstGeom>
        </p:spPr>
      </p:pic>
      <p:pic>
        <p:nvPicPr>
          <p:cNvPr id="3" name="Imagen 2"/>
          <p:cNvPicPr>
            <a:picLocks noChangeAspect="1"/>
          </p:cNvPicPr>
          <p:nvPr/>
        </p:nvPicPr>
        <p:blipFill>
          <a:blip r:embed="rId3"/>
          <a:stretch>
            <a:fillRect/>
          </a:stretch>
        </p:blipFill>
        <p:spPr>
          <a:xfrm>
            <a:off x="1243012" y="2419351"/>
            <a:ext cx="1257301" cy="1568386"/>
          </a:xfrm>
          <a:prstGeom prst="rect">
            <a:avLst/>
          </a:prstGeom>
        </p:spPr>
      </p:pic>
      <p:pic>
        <p:nvPicPr>
          <p:cNvPr id="4" name="Imagen 3"/>
          <p:cNvPicPr>
            <a:picLocks noChangeAspect="1"/>
          </p:cNvPicPr>
          <p:nvPr/>
        </p:nvPicPr>
        <p:blipFill>
          <a:blip r:embed="rId4"/>
          <a:stretch>
            <a:fillRect/>
          </a:stretch>
        </p:blipFill>
        <p:spPr>
          <a:xfrm>
            <a:off x="1300162" y="4376736"/>
            <a:ext cx="1510234"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6122194" y="1714500"/>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122194" y="1714500"/>
                <a:ext cx="1581587" cy="307777"/>
              </a:xfrm>
              <a:prstGeom prst="rect">
                <a:avLst/>
              </a:prstGeom>
              <a:blipFill>
                <a:blip r:embed="rId5"/>
                <a:stretch>
                  <a:fillRect l="-1538" r="-307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60294" y="3881438"/>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60294" y="3881438"/>
                <a:ext cx="1581587" cy="307777"/>
              </a:xfrm>
              <a:prstGeom prst="rect">
                <a:avLst/>
              </a:prstGeom>
              <a:blipFill rotWithShape="0">
                <a:blip r:embed="rId6"/>
                <a:stretch>
                  <a:fillRect l="-1931" r="-3089"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60270" y="5667375"/>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60270" y="5667375"/>
                <a:ext cx="1581587" cy="307777"/>
              </a:xfrm>
              <a:prstGeom prst="rect">
                <a:avLst/>
              </a:prstGeom>
              <a:blipFill>
                <a:blip r:embed="rId7"/>
                <a:stretch>
                  <a:fillRect l="-1931" r="-3089" b="-14000"/>
                </a:stretch>
              </a:blipFill>
            </p:spPr>
            <p:txBody>
              <a:bodyPr/>
              <a:lstStyle/>
              <a:p>
                <a:r>
                  <a:rPr lang="en-U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simétrica,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dirty="0"/>
              <a:t>Asimetría Positiva.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dirty="0"/>
              <a:t>Asimetría Negativa. Cola más larga hacia la izquierda. La distribución tiene valores extremos pequeños.</a:t>
            </a:r>
          </a:p>
        </p:txBody>
      </p:sp>
    </p:spTree>
    <p:extLst>
      <p:ext uri="{BB962C8B-B14F-4D97-AF65-F5344CB8AC3E}">
        <p14:creationId xmlns:p14="http://schemas.microsoft.com/office/powerpoint/2010/main" val="88288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6554" y="1778636"/>
            <a:ext cx="9884229" cy="2862322"/>
          </a:xfrm>
          <a:prstGeom prst="rect">
            <a:avLst/>
          </a:prstGeom>
        </p:spPr>
        <p:txBody>
          <a:bodyPr wrap="square">
            <a:spAutoFit/>
          </a:bodyPr>
          <a:lstStyle/>
          <a:p>
            <a:r>
              <a:rPr lang="es-ES" dirty="0">
                <a:latin typeface="verdana,geneva"/>
              </a:rPr>
              <a:t>Un </a:t>
            </a:r>
            <a:r>
              <a:rPr lang="es-ES" dirty="0" err="1">
                <a:latin typeface="verdana,geneva"/>
              </a:rPr>
              <a:t>Cuantil</a:t>
            </a:r>
            <a:r>
              <a:rPr lang="es-ES" dirty="0">
                <a:latin typeface="verdana,geneva"/>
              </a:rPr>
              <a:t> se define como una puntuación que deja por bajo una proporción (o porcentaje) conocida (</a:t>
            </a:r>
            <a:r>
              <a:rPr lang="es-ES" b="1" dirty="0">
                <a:latin typeface="verdana,geneva"/>
              </a:rPr>
              <a:t>m</a:t>
            </a:r>
            <a:r>
              <a:rPr lang="es-ES" dirty="0">
                <a:latin typeface="verdana,geneva"/>
              </a:rPr>
              <a:t>) de valores.</a:t>
            </a:r>
            <a:endParaRPr lang="es-ES" dirty="0"/>
          </a:p>
          <a:p>
            <a:pPr algn="just"/>
            <a:endParaRPr lang="es-ES" dirty="0">
              <a:latin typeface="Arial" panose="020B0604020202020204" pitchFamily="34" charset="0"/>
            </a:endParaRPr>
          </a:p>
          <a:p>
            <a:pPr algn="just"/>
            <a:r>
              <a:rPr lang="es-ES" dirty="0">
                <a:effectLst/>
                <a:latin typeface="Arial" panose="020B0604020202020204" pitchFamily="34" charset="0"/>
              </a:rPr>
              <a:t>Los más usados son:</a:t>
            </a:r>
          </a:p>
          <a:p>
            <a:pPr algn="just"/>
            <a:endParaRPr lang="es-ES" dirty="0">
              <a:latin typeface="Arial" panose="020B0604020202020204" pitchFamily="34" charset="0"/>
            </a:endParaRPr>
          </a:p>
          <a:p>
            <a:pPr marL="285750" indent="-285750" algn="just">
              <a:buFont typeface="Wingdings" panose="05000000000000000000" pitchFamily="2" charset="2"/>
              <a:buChar char="Ø"/>
            </a:pPr>
            <a:r>
              <a:rPr lang="es-ES" dirty="0">
                <a:latin typeface="Arial" panose="020B0604020202020204" pitchFamily="34" charset="0"/>
              </a:rPr>
              <a:t>L</a:t>
            </a:r>
            <a:r>
              <a:rPr lang="es-ES" dirty="0">
                <a:effectLst/>
                <a:latin typeface="Arial" panose="020B0604020202020204" pitchFamily="34" charset="0"/>
              </a:rPr>
              <a:t>os </a:t>
            </a:r>
            <a:r>
              <a:rPr lang="es-ES" b="1" dirty="0">
                <a:latin typeface="Arial" panose="020B0604020202020204" pitchFamily="34" charset="0"/>
              </a:rPr>
              <a:t>C</a:t>
            </a:r>
            <a:r>
              <a:rPr lang="es-ES" b="1" dirty="0">
                <a:effectLst/>
                <a:latin typeface="Arial" panose="020B0604020202020204" pitchFamily="34" charset="0"/>
              </a:rPr>
              <a:t>uartiles.</a:t>
            </a:r>
          </a:p>
          <a:p>
            <a:pPr algn="just"/>
            <a:endParaRPr lang="es-ES" b="1" dirty="0">
              <a:effectLst/>
              <a:latin typeface="Arial" panose="020B0604020202020204" pitchFamily="34" charset="0"/>
            </a:endParaRPr>
          </a:p>
          <a:p>
            <a:pPr marL="285750" indent="-285750" algn="just">
              <a:buFont typeface="Wingdings" panose="05000000000000000000" pitchFamily="2" charset="2"/>
              <a:buChar char="Ø"/>
            </a:pPr>
            <a:r>
              <a:rPr lang="es-ES" dirty="0">
                <a:effectLst/>
                <a:latin typeface="Arial" panose="020B0604020202020204" pitchFamily="34" charset="0"/>
              </a:rPr>
              <a:t>Los </a:t>
            </a:r>
            <a:r>
              <a:rPr lang="es-ES" b="1" dirty="0">
                <a:effectLst/>
                <a:latin typeface="Arial" panose="020B0604020202020204" pitchFamily="34" charset="0"/>
              </a:rPr>
              <a:t>Deciles.</a:t>
            </a:r>
          </a:p>
          <a:p>
            <a:pPr marL="285750" indent="-285750" algn="just">
              <a:buFont typeface="Wingdings" panose="05000000000000000000" pitchFamily="2" charset="2"/>
              <a:buChar char="Ø"/>
            </a:pPr>
            <a:endParaRPr lang="es-ES" b="1" dirty="0">
              <a:effectLst/>
              <a:latin typeface="Arial" panose="020B0604020202020204" pitchFamily="34" charset="0"/>
            </a:endParaRPr>
          </a:p>
          <a:p>
            <a:pPr marL="285750" indent="-285750" algn="just">
              <a:buFont typeface="Wingdings" panose="05000000000000000000" pitchFamily="2" charset="2"/>
              <a:buChar char="Ø"/>
            </a:pPr>
            <a:r>
              <a:rPr lang="es-ES" dirty="0">
                <a:effectLst/>
                <a:latin typeface="Arial" panose="020B0604020202020204" pitchFamily="34" charset="0"/>
              </a:rPr>
              <a:t>Los </a:t>
            </a:r>
            <a:r>
              <a:rPr lang="es-ES" b="1" dirty="0">
                <a:latin typeface="Arial" panose="020B0604020202020204" pitchFamily="34" charset="0"/>
              </a:rPr>
              <a:t>P</a:t>
            </a:r>
            <a:r>
              <a:rPr lang="es-ES" b="1" dirty="0">
                <a:effectLst/>
                <a:latin typeface="Arial" panose="020B0604020202020204" pitchFamily="34" charset="0"/>
              </a:rPr>
              <a:t>ercentiles</a:t>
            </a:r>
            <a:r>
              <a:rPr lang="es-ES" dirty="0">
                <a:effectLst/>
                <a:latin typeface="Arial" panose="020B0604020202020204" pitchFamily="34" charset="0"/>
              </a:rPr>
              <a:t>.</a:t>
            </a:r>
          </a:p>
        </p:txBody>
      </p:sp>
      <p:sp>
        <p:nvSpPr>
          <p:cNvPr id="5" name="Rectángulo 4"/>
          <p:cNvSpPr/>
          <p:nvPr/>
        </p:nvSpPr>
        <p:spPr>
          <a:xfrm>
            <a:off x="4769473" y="1033612"/>
            <a:ext cx="1691489"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Los Cuantilos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ángulo 1"/>
          <p:cNvSpPr/>
          <p:nvPr/>
        </p:nvSpPr>
        <p:spPr>
          <a:xfrm>
            <a:off x="3048000" y="3105835"/>
            <a:ext cx="6096000" cy="369332"/>
          </a:xfrm>
          <a:prstGeom prst="rect">
            <a:avLst/>
          </a:prstGeom>
        </p:spPr>
        <p:txBody>
          <a:bodyPr>
            <a:spAutoFit/>
          </a:bodyPr>
          <a:lstStyle/>
          <a:p>
            <a:endParaRPr lang="es-ES" dirty="0"/>
          </a:p>
        </p:txBody>
      </p:sp>
    </p:spTree>
    <p:extLst>
      <p:ext uri="{BB962C8B-B14F-4D97-AF65-F5344CB8AC3E}">
        <p14:creationId xmlns:p14="http://schemas.microsoft.com/office/powerpoint/2010/main" val="387865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928" y="1757225"/>
            <a:ext cx="9405259" cy="1711366"/>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parámetros estadísticos. Entre ellas, las medidas de tendencia central, como la media aritmética, la moda o la mediana, ayudan a conocer de forma aproximada el comportamiento de una distribución estadística. </a:t>
            </a:r>
          </a:p>
        </p:txBody>
      </p:sp>
      <p:sp>
        <p:nvSpPr>
          <p:cNvPr id="3" name="Rectángulo 2"/>
          <p:cNvSpPr/>
          <p:nvPr/>
        </p:nvSpPr>
        <p:spPr>
          <a:xfrm>
            <a:off x="3504017" y="989781"/>
            <a:ext cx="3938001" cy="369332"/>
          </a:xfrm>
          <a:prstGeom prst="rect">
            <a:avLst/>
          </a:prstGeom>
          <a:effectLst>
            <a:outerShdw blurRad="50800" dist="38100" dir="18900000" algn="bl" rotWithShape="0">
              <a:prstClr val="black">
                <a:alpha val="40000"/>
              </a:prstClr>
            </a:outerShdw>
          </a:effectLst>
        </p:spPr>
        <p:txBody>
          <a:bodyPr wrap="none">
            <a:spAutoFit/>
          </a:bodyPr>
          <a:lstStyle/>
          <a:p>
            <a:r>
              <a:rPr lang="es-ES_tradnl" dirty="0">
                <a:latin typeface="Franklin Gothic Demi" panose="020B0703020102020204" pitchFamily="34" charset="0"/>
                <a:ea typeface="Times New Roman" panose="02020603050405020304" pitchFamily="18" charset="0"/>
                <a:cs typeface="Times New Roman" panose="02020603050405020304" pitchFamily="18" charset="0"/>
              </a:rPr>
              <a:t>Propósito de las medidas de posición</a:t>
            </a:r>
            <a:endParaRPr lang="es-ES" dirty="0">
              <a:latin typeface="Franklin Gothic Demi" panose="020B0703020102020204" pitchFamily="34" charset="0"/>
            </a:endParaRPr>
          </a:p>
        </p:txBody>
      </p:sp>
      <p:sp>
        <p:nvSpPr>
          <p:cNvPr id="4" name="Rectángulo 3"/>
          <p:cNvSpPr/>
          <p:nvPr/>
        </p:nvSpPr>
        <p:spPr>
          <a:xfrm>
            <a:off x="1582056" y="3575707"/>
            <a:ext cx="9281562" cy="2126864"/>
          </a:xfrm>
          <a:prstGeom prst="rect">
            <a:avLst/>
          </a:prstGeom>
        </p:spPr>
        <p:txBody>
          <a:bodyPr wrap="square">
            <a:spAutoFit/>
          </a:bodyPr>
          <a:lstStyle/>
          <a:p>
            <a:pPr marL="285750" indent="-285750">
              <a:lnSpc>
                <a:spcPct val="150000"/>
              </a:lnSpc>
              <a:buFont typeface="Wingdings" panose="05000000000000000000" pitchFamily="2" charset="2"/>
              <a:buChar char="q"/>
            </a:pPr>
            <a:r>
              <a:rPr lang="es-ES" dirty="0"/>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deciles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11060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01031" y="1021581"/>
            <a:ext cx="1433406"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Percentiles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289237" y="188344"/>
            <a:ext cx="2852896" cy="1528021"/>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1416755" y="2489200"/>
                <a:ext cx="1854931" cy="455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𝑚</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𝑚</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𝑛</m:t>
                                  </m:r>
                                  <m:r>
                                    <a:rPr lang="es-ES" sz="2000" b="0" i="1" smtClean="0">
                                      <a:latin typeface="Cambria Math" panose="02040503050406030204" pitchFamily="18" charset="0"/>
                                    </a:rPr>
                                    <m:t>+1</m:t>
                                  </m:r>
                                </m:e>
                              </m:d>
                            </m:e>
                          </m:d>
                        </m:sub>
                      </m:sSub>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416755" y="2489200"/>
                <a:ext cx="1854931" cy="455702"/>
              </a:xfrm>
              <a:prstGeom prst="rect">
                <a:avLst/>
              </a:prstGeom>
              <a:blipFill rotWithShape="0">
                <a:blip r:embed="rId3"/>
                <a:stretch>
                  <a:fillRect l="-2623" b="-12000"/>
                </a:stretch>
              </a:blipFill>
            </p:spPr>
            <p:txBody>
              <a:bodyPr/>
              <a:lstStyle/>
              <a:p>
                <a:r>
                  <a:rPr lang="es-ES">
                    <a:noFill/>
                  </a:rPr>
                  <a:t> </a:t>
                </a:r>
              </a:p>
            </p:txBody>
          </p:sp>
        </mc:Fallback>
      </mc:AlternateContent>
      <p:sp>
        <p:nvSpPr>
          <p:cNvPr id="5" name="Rectángulo 4"/>
          <p:cNvSpPr/>
          <p:nvPr/>
        </p:nvSpPr>
        <p:spPr>
          <a:xfrm>
            <a:off x="1253067" y="1603572"/>
            <a:ext cx="9911645" cy="830997"/>
          </a:xfrm>
          <a:prstGeom prst="rect">
            <a:avLst/>
          </a:prstGeom>
        </p:spPr>
        <p:txBody>
          <a:bodyPr wrap="square">
            <a:spAutoFit/>
          </a:bodyPr>
          <a:lstStyle/>
          <a:p>
            <a:pPr>
              <a:lnSpc>
                <a:spcPct val="150000"/>
              </a:lnSpc>
            </a:pPr>
            <a:r>
              <a:rPr lang="es-ES" sz="1600" dirty="0">
                <a:latin typeface="verdana,geneva"/>
              </a:rPr>
              <a:t>Percentil </a:t>
            </a:r>
            <a:r>
              <a:rPr lang="es-ES" sz="1600" b="1" dirty="0">
                <a:latin typeface="verdana,geneva"/>
              </a:rPr>
              <a:t>m</a:t>
            </a:r>
            <a:r>
              <a:rPr lang="es-ES" sz="1600" dirty="0">
                <a:latin typeface="verdana,geneva"/>
              </a:rPr>
              <a:t> es la puntuación que deja por bajo el </a:t>
            </a:r>
            <a:r>
              <a:rPr lang="es-ES" sz="1600" b="1" dirty="0">
                <a:latin typeface="verdana,geneva"/>
              </a:rPr>
              <a:t>m</a:t>
            </a:r>
            <a:r>
              <a:rPr lang="es-ES" sz="1600" dirty="0">
                <a:latin typeface="verdana,geneva"/>
              </a:rPr>
              <a:t> por ciento de las puntuaciones de una distribución. </a:t>
            </a:r>
            <a:r>
              <a:rPr lang="es-ES" sz="1600" dirty="0"/>
              <a:t>Los </a:t>
            </a:r>
            <a:r>
              <a:rPr lang="es-ES" sz="1600" b="1" dirty="0"/>
              <a:t>percentiles</a:t>
            </a:r>
            <a:r>
              <a:rPr lang="es-ES" sz="1600" dirty="0"/>
              <a:t> dan los valores correspondientes al 1%, al 2%... y al 99% de los datos</a:t>
            </a:r>
          </a:p>
        </p:txBody>
      </p:sp>
      <p:sp>
        <p:nvSpPr>
          <p:cNvPr id="11" name="CuadroTexto 10"/>
          <p:cNvSpPr txBox="1"/>
          <p:nvPr/>
        </p:nvSpPr>
        <p:spPr>
          <a:xfrm>
            <a:off x="1230489" y="3036711"/>
            <a:ext cx="9990667" cy="646331"/>
          </a:xfrm>
          <a:prstGeom prst="rect">
            <a:avLst/>
          </a:prstGeom>
          <a:noFill/>
        </p:spPr>
        <p:txBody>
          <a:bodyPr wrap="square" rtlCol="0">
            <a:spAutoFit/>
          </a:bodyPr>
          <a:lstStyle/>
          <a:p>
            <a:r>
              <a:rPr lang="es-ES" dirty="0"/>
              <a:t>Los datos siguientes corresponden a los tiempos de reacción de una muestra aleatoria de 33 personas, medidas en centésimas de segundo. </a:t>
            </a:r>
            <a:r>
              <a:rPr lang="es-ES" b="1" dirty="0"/>
              <a:t>Calcular e interpretar el percentil 55</a:t>
            </a:r>
            <a:r>
              <a:rPr lang="es-ES" dirty="0"/>
              <a:t>.</a:t>
            </a:r>
          </a:p>
        </p:txBody>
      </p:sp>
      <p:sp>
        <p:nvSpPr>
          <p:cNvPr id="12" name="CuadroTexto 11"/>
          <p:cNvSpPr txBox="1"/>
          <p:nvPr/>
        </p:nvSpPr>
        <p:spPr>
          <a:xfrm>
            <a:off x="1207911" y="3838222"/>
            <a:ext cx="10306755" cy="338554"/>
          </a:xfrm>
          <a:prstGeom prst="rect">
            <a:avLst/>
          </a:prstGeom>
          <a:noFill/>
        </p:spPr>
        <p:txBody>
          <a:bodyPr wrap="square" rtlCol="0">
            <a:spAutoFit/>
          </a:bodyPr>
          <a:lstStyle/>
          <a:p>
            <a:r>
              <a:rPr lang="es-ES" sz="1600" dirty="0"/>
              <a:t>55, 51, 60, 56, 64, 56, 63, 63, 61, 57, 62, 50, 49, 70, 72, 54, 48, 53, 58, 66, 68, 45, 74, 65, 58, 61, 62, 59, 64, 57, 63, 52, 67</a:t>
            </a:r>
          </a:p>
        </p:txBody>
      </p:sp>
      <p:sp>
        <p:nvSpPr>
          <p:cNvPr id="14" name="CuadroTexto 13"/>
          <p:cNvSpPr txBox="1"/>
          <p:nvPr/>
        </p:nvSpPr>
        <p:spPr>
          <a:xfrm>
            <a:off x="1207911" y="4797779"/>
            <a:ext cx="10126134" cy="338554"/>
          </a:xfrm>
          <a:prstGeom prst="rect">
            <a:avLst/>
          </a:prstGeom>
          <a:noFill/>
        </p:spPr>
        <p:txBody>
          <a:bodyPr wrap="square" rtlCol="0">
            <a:spAutoFit/>
          </a:bodyPr>
          <a:lstStyle/>
          <a:p>
            <a:r>
              <a:rPr lang="es-ES" sz="1600" dirty="0"/>
              <a:t>45, 48, 49, 50, 51, 52, 53, 54, 55, 56, 56, 57, 57, 58, 58, 59, 60, 61, 61, 62, 62, 63, 63, 63, 64, 64, 65, 66, 67, 68, 70, 72, 74</a:t>
            </a:r>
          </a:p>
        </p:txBody>
      </p:sp>
      <p:sp>
        <p:nvSpPr>
          <p:cNvPr id="15" name="CuadroTexto 14"/>
          <p:cNvSpPr txBox="1"/>
          <p:nvPr/>
        </p:nvSpPr>
        <p:spPr>
          <a:xfrm>
            <a:off x="1196622" y="4312356"/>
            <a:ext cx="9223022" cy="369332"/>
          </a:xfrm>
          <a:prstGeom prst="rect">
            <a:avLst/>
          </a:prstGeom>
          <a:noFill/>
        </p:spPr>
        <p:txBody>
          <a:bodyPr wrap="square" rtlCol="0">
            <a:spAutoFit/>
          </a:bodyPr>
          <a:lstStyle/>
          <a:p>
            <a:r>
              <a:rPr lang="es-ES" b="1" dirty="0"/>
              <a:t>Primero paso, ordenamiento de los datos en forma ascendente (de menor a mayor)</a:t>
            </a:r>
          </a:p>
        </p:txBody>
      </p:sp>
      <mc:AlternateContent xmlns:mc="http://schemas.openxmlformats.org/markup-compatibility/2006" xmlns:a14="http://schemas.microsoft.com/office/drawing/2010/main">
        <mc:Choice Requires="a14">
          <p:sp>
            <p:nvSpPr>
              <p:cNvPr id="16" name="CuadroTexto 15"/>
              <p:cNvSpPr txBox="1"/>
              <p:nvPr/>
            </p:nvSpPr>
            <p:spPr>
              <a:xfrm>
                <a:off x="1264355" y="5305778"/>
                <a:ext cx="3489481"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55</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55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33+1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18.7</m:t>
                          </m:r>
                        </m:sub>
                      </m:sSub>
                      <m:r>
                        <a:rPr lang="es-ES" sz="2000" b="0" i="1" smtClean="0">
                          <a:latin typeface="Cambria Math" panose="02040503050406030204" pitchFamily="18" charset="0"/>
                        </a:rPr>
                        <m:t>=61</m:t>
                      </m:r>
                    </m:oMath>
                  </m:oMathPara>
                </a14:m>
                <a:endParaRPr lang="es-ES" sz="2000"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264355" y="5305778"/>
                <a:ext cx="3489481" cy="481157"/>
              </a:xfrm>
              <a:prstGeom prst="rect">
                <a:avLst/>
              </a:prstGeom>
              <a:blipFill rotWithShape="0">
                <a:blip r:embed="rId4"/>
                <a:stretch>
                  <a:fillRect l="-1222" r="-1222" b="-1139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6112934" y="5401733"/>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18</m:t>
                        </m:r>
                      </m:sub>
                    </m:sSub>
                    <m:r>
                      <a:rPr lang="es-ES" b="0" i="1" smtClean="0">
                        <a:latin typeface="Cambria Math" panose="02040503050406030204" pitchFamily="18" charset="0"/>
                      </a:rPr>
                      <m:t>=</m:t>
                    </m:r>
                  </m:oMath>
                </a14:m>
                <a:r>
                  <a:rPr lang="es-ES" dirty="0"/>
                  <a:t>61</a:t>
                </a:r>
              </a:p>
            </p:txBody>
          </p:sp>
        </mc:Choice>
        <mc:Fallback xmlns="">
          <p:sp>
            <p:nvSpPr>
              <p:cNvPr id="18" name="CuadroTexto 17"/>
              <p:cNvSpPr txBox="1">
                <a:spLocks noRot="1" noChangeAspect="1" noMove="1" noResize="1" noEditPoints="1" noAdjustHandles="1" noChangeArrowheads="1" noChangeShapeType="1" noTextEdit="1"/>
              </p:cNvSpPr>
              <p:nvPr/>
            </p:nvSpPr>
            <p:spPr>
              <a:xfrm>
                <a:off x="6112934" y="5401733"/>
                <a:ext cx="810030" cy="276999"/>
              </a:xfrm>
              <a:prstGeom prst="rect">
                <a:avLst/>
              </a:prstGeom>
              <a:blipFill rotWithShape="0">
                <a:blip r:embed="rId5"/>
                <a:stretch>
                  <a:fillRect l="-10526" t="-28261" r="-16541"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7699021" y="5407378"/>
                <a:ext cx="80522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19</m:t>
                        </m:r>
                      </m:sub>
                    </m:sSub>
                    <m:r>
                      <a:rPr lang="es-ES" b="0" i="1" smtClean="0">
                        <a:latin typeface="Cambria Math" panose="02040503050406030204" pitchFamily="18" charset="0"/>
                      </a:rPr>
                      <m:t>=</m:t>
                    </m:r>
                  </m:oMath>
                </a14:m>
                <a:r>
                  <a:rPr lang="es-ES" dirty="0"/>
                  <a:t>61</a:t>
                </a:r>
              </a:p>
            </p:txBody>
          </p:sp>
        </mc:Choice>
        <mc:Fallback xmlns="">
          <p:sp>
            <p:nvSpPr>
              <p:cNvPr id="19" name="CuadroTexto 18"/>
              <p:cNvSpPr txBox="1">
                <a:spLocks noRot="1" noChangeAspect="1" noMove="1" noResize="1" noEditPoints="1" noAdjustHandles="1" noChangeArrowheads="1" noChangeShapeType="1" noTextEdit="1"/>
              </p:cNvSpPr>
              <p:nvPr/>
            </p:nvSpPr>
            <p:spPr>
              <a:xfrm>
                <a:off x="7699021" y="5407378"/>
                <a:ext cx="805220" cy="276999"/>
              </a:xfrm>
              <a:prstGeom prst="rect">
                <a:avLst/>
              </a:prstGeom>
              <a:blipFill rotWithShape="0">
                <a:blip r:embed="rId6"/>
                <a:stretch>
                  <a:fillRect l="-10606" t="-28889" r="-16667" b="-53333"/>
                </a:stretch>
              </a:blipFill>
            </p:spPr>
            <p:txBody>
              <a:bodyPr/>
              <a:lstStyle/>
              <a:p>
                <a:r>
                  <a:rPr lang="es-ES">
                    <a:noFill/>
                  </a:rPr>
                  <a:t> </a:t>
                </a:r>
              </a:p>
            </p:txBody>
          </p:sp>
        </mc:Fallback>
      </mc:AlternateContent>
      <p:sp>
        <p:nvSpPr>
          <p:cNvPr id="2" name="CuadroTexto 1"/>
          <p:cNvSpPr txBox="1"/>
          <p:nvPr/>
        </p:nvSpPr>
        <p:spPr>
          <a:xfrm>
            <a:off x="1207911" y="5994399"/>
            <a:ext cx="8963378" cy="369332"/>
          </a:xfrm>
          <a:prstGeom prst="rect">
            <a:avLst/>
          </a:prstGeom>
          <a:noFill/>
        </p:spPr>
        <p:txBody>
          <a:bodyPr wrap="square" rtlCol="0">
            <a:spAutoFit/>
          </a:bodyPr>
          <a:lstStyle/>
          <a:p>
            <a:r>
              <a:rPr lang="es-ES" b="1" i="1" dirty="0"/>
              <a:t>El 0.55 de los tiempos de reacción de las personas son inferiores 61 centésimas de segundo. </a:t>
            </a:r>
          </a:p>
        </p:txBody>
      </p:sp>
    </p:spTree>
    <p:extLst>
      <p:ext uri="{BB962C8B-B14F-4D97-AF65-F5344CB8AC3E}">
        <p14:creationId xmlns:p14="http://schemas.microsoft.com/office/powerpoint/2010/main" val="37607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11590" y="479714"/>
            <a:ext cx="98616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Deciles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Rectángulo 3"/>
          <p:cNvSpPr/>
          <p:nvPr/>
        </p:nvSpPr>
        <p:spPr>
          <a:xfrm>
            <a:off x="1142536" y="937861"/>
            <a:ext cx="9911645" cy="923330"/>
          </a:xfrm>
          <a:prstGeom prst="rect">
            <a:avLst/>
          </a:prstGeom>
        </p:spPr>
        <p:txBody>
          <a:bodyPr wrap="square">
            <a:spAutoFit/>
          </a:bodyPr>
          <a:lstStyle/>
          <a:p>
            <a:r>
              <a:rPr lang="es-ES" dirty="0"/>
              <a:t>Un </a:t>
            </a:r>
            <a:r>
              <a:rPr lang="es-ES" b="1" dirty="0"/>
              <a:t>decil</a:t>
            </a:r>
            <a:r>
              <a:rPr lang="es-ES" dirty="0"/>
              <a:t> es cada uno de los 9 valores que dividen un grupo de datos (clasificados con una relación de orden) en diez partes iguales, y de manera que cada parte representa un décimo de la población. Los </a:t>
            </a:r>
            <a:r>
              <a:rPr lang="es-ES" b="1" dirty="0" err="1"/>
              <a:t>deciles</a:t>
            </a:r>
            <a:r>
              <a:rPr lang="es-ES" dirty="0"/>
              <a:t> dan los valores correspondientes al 10%, al 20%... y al 90% de los datos</a:t>
            </a:r>
          </a:p>
        </p:txBody>
      </p:sp>
      <p:sp>
        <p:nvSpPr>
          <p:cNvPr id="7" name="Rectángulo 6"/>
          <p:cNvSpPr/>
          <p:nvPr/>
        </p:nvSpPr>
        <p:spPr>
          <a:xfrm>
            <a:off x="1128381" y="2922011"/>
            <a:ext cx="9880644" cy="369332"/>
          </a:xfrm>
          <a:prstGeom prst="rect">
            <a:avLst/>
          </a:prstGeom>
        </p:spPr>
        <p:txBody>
          <a:bodyPr wrap="square">
            <a:spAutoFit/>
          </a:bodyPr>
          <a:lstStyle/>
          <a:p>
            <a:r>
              <a:rPr lang="es-ES_tradnl" dirty="0">
                <a:latin typeface="Times New Roman" panose="02020603050405020304" pitchFamily="18" charset="0"/>
                <a:ea typeface="Times New Roman" panose="02020603050405020304" pitchFamily="18" charset="0"/>
              </a:rPr>
              <a:t>Se tienen los siguientes datos sobre la edad (en años cumplidos) de una muestra aleatoria de 14 personas:</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2937090063"/>
              </p:ext>
            </p:extLst>
          </p:nvPr>
        </p:nvGraphicFramePr>
        <p:xfrm>
          <a:off x="1494009" y="3449386"/>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96900">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400" dirty="0"/>
                        <a:t>20</a:t>
                      </a:r>
                    </a:p>
                  </a:txBody>
                  <a:tcPr/>
                </a:tc>
                <a:tc>
                  <a:txBody>
                    <a:bodyPr/>
                    <a:lstStyle/>
                    <a:p>
                      <a:pPr algn="ctr"/>
                      <a:r>
                        <a:rPr lang="es-ES" sz="1400" dirty="0"/>
                        <a:t>31</a:t>
                      </a:r>
                    </a:p>
                  </a:txBody>
                  <a:tcPr/>
                </a:tc>
                <a:tc>
                  <a:txBody>
                    <a:bodyPr/>
                    <a:lstStyle/>
                    <a:p>
                      <a:pPr algn="ctr"/>
                      <a:r>
                        <a:rPr lang="es-ES" sz="1400" dirty="0"/>
                        <a:t>15</a:t>
                      </a:r>
                    </a:p>
                  </a:txBody>
                  <a:tcPr/>
                </a:tc>
                <a:tc>
                  <a:txBody>
                    <a:bodyPr/>
                    <a:lstStyle/>
                    <a:p>
                      <a:pPr algn="ctr"/>
                      <a:r>
                        <a:rPr lang="es-ES" sz="1400" dirty="0"/>
                        <a:t>40</a:t>
                      </a:r>
                    </a:p>
                  </a:txBody>
                  <a:tcPr/>
                </a:tc>
                <a:tc>
                  <a:txBody>
                    <a:bodyPr/>
                    <a:lstStyle/>
                    <a:p>
                      <a:pPr algn="ctr"/>
                      <a:r>
                        <a:rPr lang="es-ES" sz="1400" dirty="0"/>
                        <a:t>14</a:t>
                      </a:r>
                    </a:p>
                  </a:txBody>
                  <a:tcPr/>
                </a:tc>
                <a:tc>
                  <a:txBody>
                    <a:bodyPr/>
                    <a:lstStyle/>
                    <a:p>
                      <a:pPr algn="ctr"/>
                      <a:r>
                        <a:rPr lang="es-ES" sz="1400" dirty="0"/>
                        <a:t>40</a:t>
                      </a:r>
                    </a:p>
                  </a:txBody>
                  <a:tcPr/>
                </a:tc>
                <a:tc>
                  <a:txBody>
                    <a:bodyPr/>
                    <a:lstStyle/>
                    <a:p>
                      <a:pPr algn="ctr"/>
                      <a:r>
                        <a:rPr lang="es-ES" sz="1400" dirty="0"/>
                        <a:t>26</a:t>
                      </a:r>
                    </a:p>
                  </a:txBody>
                  <a:tcPr/>
                </a:tc>
                <a:tc>
                  <a:txBody>
                    <a:bodyPr/>
                    <a:lstStyle/>
                    <a:p>
                      <a:pPr algn="ctr"/>
                      <a:r>
                        <a:rPr lang="es-ES" sz="1400" dirty="0"/>
                        <a:t>30</a:t>
                      </a:r>
                    </a:p>
                  </a:txBody>
                  <a:tcPr/>
                </a:tc>
                <a:tc>
                  <a:txBody>
                    <a:bodyPr/>
                    <a:lstStyle/>
                    <a:p>
                      <a:pPr algn="ctr"/>
                      <a:r>
                        <a:rPr lang="es-ES" sz="1400" dirty="0"/>
                        <a:t>22</a:t>
                      </a:r>
                    </a:p>
                  </a:txBody>
                  <a:tcPr/>
                </a:tc>
                <a:tc>
                  <a:txBody>
                    <a:bodyPr/>
                    <a:lstStyle/>
                    <a:p>
                      <a:pPr algn="ctr"/>
                      <a:r>
                        <a:rPr lang="es-ES" sz="1400" dirty="0"/>
                        <a:t>27</a:t>
                      </a:r>
                    </a:p>
                  </a:txBody>
                  <a:tcPr/>
                </a:tc>
                <a:tc>
                  <a:txBody>
                    <a:bodyPr/>
                    <a:lstStyle/>
                    <a:p>
                      <a:pPr algn="ctr"/>
                      <a:r>
                        <a:rPr lang="es-ES" sz="1400" dirty="0"/>
                        <a:t>22</a:t>
                      </a:r>
                    </a:p>
                  </a:txBody>
                  <a:tcPr/>
                </a:tc>
                <a:tc>
                  <a:txBody>
                    <a:bodyPr/>
                    <a:lstStyle/>
                    <a:p>
                      <a:pPr algn="ctr"/>
                      <a:r>
                        <a:rPr lang="es-ES" sz="1400" dirty="0"/>
                        <a:t>10</a:t>
                      </a:r>
                    </a:p>
                  </a:txBody>
                  <a:tcPr/>
                </a:tc>
                <a:tc>
                  <a:txBody>
                    <a:bodyPr/>
                    <a:lstStyle/>
                    <a:p>
                      <a:pPr algn="ctr"/>
                      <a:r>
                        <a:rPr lang="es-ES" sz="1400" dirty="0"/>
                        <a:t>18</a:t>
                      </a:r>
                    </a:p>
                  </a:txBody>
                  <a:tcPr/>
                </a:tc>
                <a:tc>
                  <a:txBody>
                    <a:bodyPr/>
                    <a:lstStyle/>
                    <a:p>
                      <a:pPr algn="ctr"/>
                      <a:r>
                        <a:rPr lang="es-ES" sz="1400" dirty="0"/>
                        <a:t>35</a:t>
                      </a:r>
                    </a:p>
                  </a:txBody>
                  <a:tcPr/>
                </a:tc>
                <a:extLst>
                  <a:ext uri="{0D108BD9-81ED-4DB2-BD59-A6C34878D82A}">
                    <a16:rowId xmlns:a16="http://schemas.microsoft.com/office/drawing/2014/main" val="10000"/>
                  </a:ext>
                </a:extLst>
              </a:tr>
            </a:tbl>
          </a:graphicData>
        </a:graphic>
      </p:graphicFrame>
      <p:sp>
        <p:nvSpPr>
          <p:cNvPr id="9" name="CuadroTexto 8"/>
          <p:cNvSpPr txBox="1"/>
          <p:nvPr/>
        </p:nvSpPr>
        <p:spPr>
          <a:xfrm>
            <a:off x="1116757" y="3887927"/>
            <a:ext cx="9444250" cy="369332"/>
          </a:xfrm>
          <a:prstGeom prst="rect">
            <a:avLst/>
          </a:prstGeom>
          <a:noFill/>
        </p:spPr>
        <p:txBody>
          <a:bodyPr wrap="square" rtlCol="0">
            <a:spAutoFit/>
          </a:bodyPr>
          <a:lstStyle/>
          <a:p>
            <a:r>
              <a:rPr lang="es-ES" b="1" dirty="0"/>
              <a:t>Calcular e interpretar el decil 7. </a:t>
            </a:r>
          </a:p>
        </p:txBody>
      </p:sp>
      <p:graphicFrame>
        <p:nvGraphicFramePr>
          <p:cNvPr id="10" name="Tabla 9"/>
          <p:cNvGraphicFramePr>
            <a:graphicFrameLocks noGrp="1"/>
          </p:cNvGraphicFramePr>
          <p:nvPr>
            <p:extLst>
              <p:ext uri="{D42A27DB-BD31-4B8C-83A1-F6EECF244321}">
                <p14:modId xmlns:p14="http://schemas.microsoft.com/office/powerpoint/2010/main" val="1016950319"/>
              </p:ext>
            </p:extLst>
          </p:nvPr>
        </p:nvGraphicFramePr>
        <p:xfrm>
          <a:off x="1059048" y="4376340"/>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54125">
                  <a:extLst>
                    <a:ext uri="{9D8B030D-6E8A-4147-A177-3AD203B41FA5}">
                      <a16:colId xmlns:a16="http://schemas.microsoft.com/office/drawing/2014/main" val="20006"/>
                    </a:ext>
                  </a:extLst>
                </a:gridCol>
                <a:gridCol w="639675">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400" dirty="0"/>
                        <a:t>10</a:t>
                      </a:r>
                    </a:p>
                  </a:txBody>
                  <a:tcPr/>
                </a:tc>
                <a:tc>
                  <a:txBody>
                    <a:bodyPr/>
                    <a:lstStyle/>
                    <a:p>
                      <a:pPr algn="ctr"/>
                      <a:r>
                        <a:rPr lang="es-ES" sz="1400" dirty="0"/>
                        <a:t>14</a:t>
                      </a:r>
                    </a:p>
                  </a:txBody>
                  <a:tcPr/>
                </a:tc>
                <a:tc>
                  <a:txBody>
                    <a:bodyPr/>
                    <a:lstStyle/>
                    <a:p>
                      <a:pPr algn="ctr"/>
                      <a:r>
                        <a:rPr lang="es-ES" sz="1400" dirty="0"/>
                        <a:t>15</a:t>
                      </a:r>
                    </a:p>
                  </a:txBody>
                  <a:tcPr/>
                </a:tc>
                <a:tc>
                  <a:txBody>
                    <a:bodyPr/>
                    <a:lstStyle/>
                    <a:p>
                      <a:pPr algn="ctr"/>
                      <a:r>
                        <a:rPr lang="es-ES" sz="1400" dirty="0"/>
                        <a:t>18</a:t>
                      </a:r>
                    </a:p>
                  </a:txBody>
                  <a:tcPr/>
                </a:tc>
                <a:tc>
                  <a:txBody>
                    <a:bodyPr/>
                    <a:lstStyle/>
                    <a:p>
                      <a:pPr algn="ctr"/>
                      <a:r>
                        <a:rPr lang="es-ES" sz="1400" dirty="0"/>
                        <a:t>20</a:t>
                      </a:r>
                    </a:p>
                  </a:txBody>
                  <a:tcPr/>
                </a:tc>
                <a:tc>
                  <a:txBody>
                    <a:bodyPr/>
                    <a:lstStyle/>
                    <a:p>
                      <a:pPr algn="ctr"/>
                      <a:r>
                        <a:rPr lang="es-ES" sz="1400" dirty="0"/>
                        <a:t>22</a:t>
                      </a:r>
                    </a:p>
                  </a:txBody>
                  <a:tcPr/>
                </a:tc>
                <a:tc>
                  <a:txBody>
                    <a:bodyPr/>
                    <a:lstStyle/>
                    <a:p>
                      <a:pPr algn="ctr"/>
                      <a:r>
                        <a:rPr lang="es-ES" sz="1400" dirty="0"/>
                        <a:t>22</a:t>
                      </a:r>
                    </a:p>
                  </a:txBody>
                  <a:tcPr/>
                </a:tc>
                <a:tc>
                  <a:txBody>
                    <a:bodyPr/>
                    <a:lstStyle/>
                    <a:p>
                      <a:pPr algn="ctr"/>
                      <a:r>
                        <a:rPr lang="es-ES" sz="1400" dirty="0"/>
                        <a:t>26</a:t>
                      </a:r>
                    </a:p>
                  </a:txBody>
                  <a:tcPr/>
                </a:tc>
                <a:tc>
                  <a:txBody>
                    <a:bodyPr/>
                    <a:lstStyle/>
                    <a:p>
                      <a:pPr algn="ctr"/>
                      <a:r>
                        <a:rPr lang="es-ES" sz="1400" dirty="0"/>
                        <a:t>27</a:t>
                      </a:r>
                    </a:p>
                  </a:txBody>
                  <a:tcPr/>
                </a:tc>
                <a:tc>
                  <a:txBody>
                    <a:bodyPr/>
                    <a:lstStyle/>
                    <a:p>
                      <a:pPr algn="ctr"/>
                      <a:r>
                        <a:rPr lang="es-ES" sz="1400" dirty="0"/>
                        <a:t>30</a:t>
                      </a:r>
                    </a:p>
                  </a:txBody>
                  <a:tcPr/>
                </a:tc>
                <a:tc>
                  <a:txBody>
                    <a:bodyPr/>
                    <a:lstStyle/>
                    <a:p>
                      <a:pPr algn="ctr"/>
                      <a:r>
                        <a:rPr lang="es-ES" sz="1400" dirty="0"/>
                        <a:t>31</a:t>
                      </a:r>
                    </a:p>
                  </a:txBody>
                  <a:tcPr/>
                </a:tc>
                <a:tc>
                  <a:txBody>
                    <a:bodyPr/>
                    <a:lstStyle/>
                    <a:p>
                      <a:pPr algn="ctr"/>
                      <a:r>
                        <a:rPr lang="es-ES" sz="1400" dirty="0"/>
                        <a:t>35</a:t>
                      </a:r>
                    </a:p>
                  </a:txBody>
                  <a:tcPr/>
                </a:tc>
                <a:tc>
                  <a:txBody>
                    <a:bodyPr/>
                    <a:lstStyle/>
                    <a:p>
                      <a:pPr algn="ctr"/>
                      <a:r>
                        <a:rPr lang="es-ES" sz="1400" dirty="0"/>
                        <a:t>40</a:t>
                      </a:r>
                    </a:p>
                  </a:txBody>
                  <a:tcPr/>
                </a:tc>
                <a:tc>
                  <a:txBody>
                    <a:bodyPr/>
                    <a:lstStyle/>
                    <a:p>
                      <a:pPr algn="ctr"/>
                      <a:r>
                        <a:rPr lang="es-ES" sz="1400" dirty="0"/>
                        <a:t>40</a:t>
                      </a:r>
                    </a:p>
                  </a:txBody>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1" name="CuadroTexto 10"/>
              <p:cNvSpPr txBox="1"/>
              <p:nvPr/>
            </p:nvSpPr>
            <p:spPr>
              <a:xfrm>
                <a:off x="1153321" y="4934929"/>
                <a:ext cx="4358565" cy="476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𝐷</m:t>
                          </m:r>
                        </m:e>
                        <m:sub>
                          <m:r>
                            <a:rPr lang="es-ES" sz="2000" b="0" i="1" smtClean="0">
                              <a:latin typeface="Cambria Math" panose="02040503050406030204" pitchFamily="18" charset="0"/>
                            </a:rPr>
                            <m:t>7</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70</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70</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10.5</m:t>
                          </m:r>
                        </m:sub>
                      </m:sSub>
                      <m:r>
                        <a:rPr lang="es-ES" sz="2000" b="0" i="1" smtClean="0">
                          <a:latin typeface="Cambria Math" panose="02040503050406030204" pitchFamily="18" charset="0"/>
                        </a:rPr>
                        <m:t>=30.5</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153321" y="4934929"/>
                <a:ext cx="4358565" cy="476734"/>
              </a:xfrm>
              <a:prstGeom prst="rect">
                <a:avLst/>
              </a:prstGeom>
              <a:blipFill rotWithShape="0">
                <a:blip r:embed="rId2"/>
                <a:stretch>
                  <a:fillRect l="-839" r="-979" b="-102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6408803" y="4941080"/>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10</m:t>
                        </m:r>
                      </m:sub>
                    </m:sSub>
                    <m:r>
                      <a:rPr lang="es-ES" b="0" i="1" smtClean="0">
                        <a:latin typeface="Cambria Math" panose="02040503050406030204" pitchFamily="18" charset="0"/>
                      </a:rPr>
                      <m:t>=</m:t>
                    </m:r>
                  </m:oMath>
                </a14:m>
                <a:r>
                  <a:rPr lang="es-ES" dirty="0"/>
                  <a:t>30</a:t>
                </a:r>
              </a:p>
            </p:txBody>
          </p:sp>
        </mc:Choice>
        <mc:Fallback xmlns="">
          <p:sp>
            <p:nvSpPr>
              <p:cNvPr id="13" name="CuadroTexto 12"/>
              <p:cNvSpPr txBox="1">
                <a:spLocks noRot="1" noChangeAspect="1" noMove="1" noResize="1" noEditPoints="1" noAdjustHandles="1" noChangeArrowheads="1" noChangeShapeType="1" noTextEdit="1"/>
              </p:cNvSpPr>
              <p:nvPr/>
            </p:nvSpPr>
            <p:spPr>
              <a:xfrm>
                <a:off x="6408803" y="4941080"/>
                <a:ext cx="810030" cy="276999"/>
              </a:xfrm>
              <a:prstGeom prst="rect">
                <a:avLst/>
              </a:prstGeom>
              <a:blipFill rotWithShape="0">
                <a:blip r:embed="rId3"/>
                <a:stretch>
                  <a:fillRect l="-9774" t="-28889" r="-17293"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8121427" y="4903926"/>
                <a:ext cx="885371"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11</m:t>
                        </m:r>
                      </m:sub>
                    </m:sSub>
                    <m:r>
                      <a:rPr lang="es-ES" b="0" i="1" smtClean="0">
                        <a:latin typeface="Cambria Math" panose="02040503050406030204" pitchFamily="18" charset="0"/>
                      </a:rPr>
                      <m:t>=</m:t>
                    </m:r>
                    <m:r>
                      <a:rPr lang="es-ES" b="0" i="0" smtClean="0">
                        <a:latin typeface="Cambria Math" panose="02040503050406030204" pitchFamily="18" charset="0"/>
                      </a:rPr>
                      <m:t>3</m:t>
                    </m:r>
                  </m:oMath>
                </a14:m>
                <a:r>
                  <a:rPr lang="es-ES" dirty="0"/>
                  <a:t>1</a:t>
                </a:r>
              </a:p>
            </p:txBody>
          </p:sp>
        </mc:Choice>
        <mc:Fallback xmlns="">
          <p:sp>
            <p:nvSpPr>
              <p:cNvPr id="14" name="CuadroTexto 13"/>
              <p:cNvSpPr txBox="1">
                <a:spLocks noRot="1" noChangeAspect="1" noMove="1" noResize="1" noEditPoints="1" noAdjustHandles="1" noChangeArrowheads="1" noChangeShapeType="1" noTextEdit="1"/>
              </p:cNvSpPr>
              <p:nvPr/>
            </p:nvSpPr>
            <p:spPr>
              <a:xfrm>
                <a:off x="8121427" y="4903926"/>
                <a:ext cx="885371" cy="276999"/>
              </a:xfrm>
              <a:prstGeom prst="rect">
                <a:avLst/>
              </a:prstGeom>
              <a:blipFill rotWithShape="0">
                <a:blip r:embed="rId4"/>
                <a:stretch>
                  <a:fillRect l="-8966" t="-28261" r="-15862" b="-50000"/>
                </a:stretch>
              </a:blipFill>
            </p:spPr>
            <p:txBody>
              <a:bodyPr/>
              <a:lstStyle/>
              <a:p>
                <a:r>
                  <a:rPr lang="es-ES">
                    <a:noFill/>
                  </a:rPr>
                  <a:t> </a:t>
                </a:r>
              </a:p>
            </p:txBody>
          </p:sp>
        </mc:Fallback>
      </mc:AlternateContent>
      <p:sp>
        <p:nvSpPr>
          <p:cNvPr id="15" name="CuadroTexto 14"/>
          <p:cNvSpPr txBox="1"/>
          <p:nvPr/>
        </p:nvSpPr>
        <p:spPr>
          <a:xfrm>
            <a:off x="4549424" y="5858259"/>
            <a:ext cx="5904087" cy="369332"/>
          </a:xfrm>
          <a:prstGeom prst="rect">
            <a:avLst/>
          </a:prstGeom>
          <a:noFill/>
        </p:spPr>
        <p:txBody>
          <a:bodyPr wrap="square" rtlCol="0">
            <a:spAutoFit/>
          </a:bodyPr>
          <a:lstStyle/>
          <a:p>
            <a:r>
              <a:rPr lang="es-ES" b="1" i="1" dirty="0"/>
              <a:t>El 0.70 de las personas tienen una edad inferior a 30.5 años. </a:t>
            </a:r>
          </a:p>
        </p:txBody>
      </p:sp>
      <p:pic>
        <p:nvPicPr>
          <p:cNvPr id="16" name="Imagen 15"/>
          <p:cNvPicPr>
            <a:picLocks noChangeAspect="1"/>
          </p:cNvPicPr>
          <p:nvPr/>
        </p:nvPicPr>
        <p:blipFill>
          <a:blip r:embed="rId5"/>
          <a:stretch>
            <a:fillRect/>
          </a:stretch>
        </p:blipFill>
        <p:spPr>
          <a:xfrm>
            <a:off x="3191914" y="1862039"/>
            <a:ext cx="5553075" cy="895350"/>
          </a:xfrm>
          <a:prstGeom prst="rect">
            <a:avLst/>
          </a:prstGeom>
        </p:spPr>
      </p:pic>
      <mc:AlternateContent xmlns:mc="http://schemas.openxmlformats.org/markup-compatibility/2006" xmlns:a14="http://schemas.microsoft.com/office/drawing/2010/main">
        <mc:Choice Requires="a14">
          <p:sp>
            <p:nvSpPr>
              <p:cNvPr id="17" name="CuadroTexto 16"/>
              <p:cNvSpPr txBox="1"/>
              <p:nvPr/>
            </p:nvSpPr>
            <p:spPr>
              <a:xfrm>
                <a:off x="1117600" y="5621868"/>
                <a:ext cx="2494845" cy="923330"/>
              </a:xfrm>
              <a:prstGeom prst="rect">
                <a:avLst/>
              </a:prstGeom>
              <a:noFill/>
            </p:spPr>
            <p:txBody>
              <a:bodyPr wrap="square"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7</m:t>
                        </m:r>
                      </m:sub>
                    </m:sSub>
                    <m:r>
                      <a:rPr lang="es-ES" i="1">
                        <a:latin typeface="Cambria Math" panose="02040503050406030204" pitchFamily="18" charset="0"/>
                      </a:rPr>
                      <m:t>=</m:t>
                    </m:r>
                    <m:r>
                      <a:rPr lang="es-ES" b="0" i="0" smtClean="0">
                        <a:latin typeface="Cambria Math" panose="02040503050406030204" pitchFamily="18" charset="0"/>
                      </a:rPr>
                      <m:t>30</m:t>
                    </m:r>
                  </m:oMath>
                </a14:m>
                <a:r>
                  <a:rPr lang="es-ES" dirty="0"/>
                  <a:t>+0.5(31-30)</a:t>
                </a:r>
              </a:p>
              <a:p>
                <a:r>
                  <a:rPr lang="es-ES" dirty="0"/>
                  <a:t>      = 30+0.5(1)</a:t>
                </a:r>
              </a:p>
              <a:p>
                <a:r>
                  <a:rPr lang="es-ES" dirty="0"/>
                  <a:t>       = 30.5</a:t>
                </a:r>
              </a:p>
            </p:txBody>
          </p:sp>
        </mc:Choice>
        <mc:Fallback xmlns="">
          <p:sp>
            <p:nvSpPr>
              <p:cNvPr id="17" name="CuadroTexto 16"/>
              <p:cNvSpPr txBox="1">
                <a:spLocks noRot="1" noChangeAspect="1" noMove="1" noResize="1" noEditPoints="1" noAdjustHandles="1" noChangeArrowheads="1" noChangeShapeType="1" noTextEdit="1"/>
              </p:cNvSpPr>
              <p:nvPr/>
            </p:nvSpPr>
            <p:spPr>
              <a:xfrm>
                <a:off x="1117600" y="5621868"/>
                <a:ext cx="2494845" cy="923330"/>
              </a:xfrm>
              <a:prstGeom prst="rect">
                <a:avLst/>
              </a:prstGeom>
              <a:blipFill rotWithShape="0">
                <a:blip r:embed="rId6"/>
                <a:stretch>
                  <a:fillRect t="-3289" b="-9211"/>
                </a:stretch>
              </a:blipFill>
            </p:spPr>
            <p:txBody>
              <a:bodyPr/>
              <a:lstStyle/>
              <a:p>
                <a:r>
                  <a:rPr lang="es-ES">
                    <a:noFill/>
                  </a:rPr>
                  <a:t> </a:t>
                </a:r>
              </a:p>
            </p:txBody>
          </p:sp>
        </mc:Fallback>
      </mc:AlternateContent>
    </p:spTree>
    <p:extLst>
      <p:ext uri="{BB962C8B-B14F-4D97-AF65-F5344CB8AC3E}">
        <p14:creationId xmlns:p14="http://schemas.microsoft.com/office/powerpoint/2010/main" val="42279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89012" y="660337"/>
            <a:ext cx="1184940"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Cuartiles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Rectángulo 4"/>
          <p:cNvSpPr/>
          <p:nvPr/>
        </p:nvSpPr>
        <p:spPr>
          <a:xfrm>
            <a:off x="1235855" y="1165993"/>
            <a:ext cx="9985829" cy="738664"/>
          </a:xfrm>
          <a:prstGeom prst="rect">
            <a:avLst/>
          </a:prstGeom>
        </p:spPr>
        <p:txBody>
          <a:bodyPr wrap="square">
            <a:spAutoFit/>
          </a:bodyPr>
          <a:lstStyle/>
          <a:p>
            <a:pPr>
              <a:lnSpc>
                <a:spcPct val="150000"/>
              </a:lnSpc>
            </a:pPr>
            <a:r>
              <a:rPr lang="es-ES" sz="1400" dirty="0">
                <a:effectLst/>
                <a:latin typeface="Arial" panose="020B0604020202020204" pitchFamily="34" charset="0"/>
              </a:rPr>
              <a:t>Los cuartiles son los tres valores que dividen al conjunto de datos ordenados en cuatro partes iguales, son un caso particular de los percentiles.</a:t>
            </a:r>
            <a:endParaRPr lang="es-ES" sz="1400" dirty="0"/>
          </a:p>
        </p:txBody>
      </p:sp>
      <p:pic>
        <p:nvPicPr>
          <p:cNvPr id="3" name="Imagen 2"/>
          <p:cNvPicPr>
            <a:picLocks noChangeAspect="1"/>
          </p:cNvPicPr>
          <p:nvPr/>
        </p:nvPicPr>
        <p:blipFill>
          <a:blip r:embed="rId2"/>
          <a:stretch>
            <a:fillRect/>
          </a:stretch>
        </p:blipFill>
        <p:spPr>
          <a:xfrm>
            <a:off x="3655307" y="1844676"/>
            <a:ext cx="4472694" cy="871420"/>
          </a:xfrm>
          <a:prstGeom prst="rect">
            <a:avLst/>
          </a:prstGeom>
        </p:spPr>
      </p:pic>
      <p:sp>
        <p:nvSpPr>
          <p:cNvPr id="7" name="Rectángulo 6"/>
          <p:cNvSpPr/>
          <p:nvPr/>
        </p:nvSpPr>
        <p:spPr>
          <a:xfrm>
            <a:off x="1309510" y="2981658"/>
            <a:ext cx="9256889" cy="369332"/>
          </a:xfrm>
          <a:prstGeom prst="rect">
            <a:avLst/>
          </a:prstGeom>
        </p:spPr>
        <p:txBody>
          <a:bodyPr wrap="square">
            <a:spAutoFit/>
          </a:bodyPr>
          <a:lstStyle/>
          <a:p>
            <a:r>
              <a:rPr lang="es-ES" b="1" dirty="0"/>
              <a:t>Q</a:t>
            </a:r>
            <a:r>
              <a:rPr lang="es-ES" b="1" baseline="-25000" dirty="0"/>
              <a:t>1</a:t>
            </a:r>
            <a:r>
              <a:rPr lang="es-ES" b="1" dirty="0"/>
              <a:t>, Q</a:t>
            </a:r>
            <a:r>
              <a:rPr lang="es-ES" b="1" baseline="-25000" dirty="0"/>
              <a:t>2</a:t>
            </a:r>
            <a:r>
              <a:rPr lang="es-ES" b="1" dirty="0"/>
              <a:t> y Q</a:t>
            </a:r>
            <a:r>
              <a:rPr lang="es-ES" b="1" baseline="-25000" dirty="0"/>
              <a:t>3</a:t>
            </a:r>
            <a:r>
              <a:rPr lang="es-ES" dirty="0"/>
              <a:t> determinan los valores correspondientes al </a:t>
            </a:r>
            <a:r>
              <a:rPr lang="es-ES" b="1" dirty="0"/>
              <a:t>25%, al 50% y al 75%</a:t>
            </a:r>
            <a:r>
              <a:rPr lang="es-ES" dirty="0"/>
              <a:t> de los </a:t>
            </a:r>
            <a:r>
              <a:rPr lang="es-ES" b="1" dirty="0"/>
              <a:t>datos</a:t>
            </a:r>
            <a:r>
              <a:rPr lang="es-ES" dirty="0"/>
              <a:t>.</a:t>
            </a:r>
          </a:p>
        </p:txBody>
      </p:sp>
      <p:sp>
        <p:nvSpPr>
          <p:cNvPr id="8" name="Rectángulo 7"/>
          <p:cNvSpPr/>
          <p:nvPr/>
        </p:nvSpPr>
        <p:spPr>
          <a:xfrm>
            <a:off x="1275644" y="3509201"/>
            <a:ext cx="9493956" cy="880369"/>
          </a:xfrm>
          <a:prstGeom prst="rect">
            <a:avLst/>
          </a:prstGeom>
        </p:spPr>
        <p:txBody>
          <a:bodyPr wrap="square">
            <a:spAutoFit/>
          </a:bodyPr>
          <a:lstStyle/>
          <a:p>
            <a:pPr>
              <a:lnSpc>
                <a:spcPct val="150000"/>
              </a:lnSpc>
            </a:pPr>
            <a:r>
              <a:rPr lang="es-ES" dirty="0"/>
              <a:t>Por ejemplo, el cuartil 3, nos indica que el valor obtenido representa bajo sí el 75 % de la distribución de los datos y sobre sí, se encuentra el 25 % de la distribución de datos.</a:t>
            </a:r>
          </a:p>
        </p:txBody>
      </p:sp>
      <p:sp>
        <p:nvSpPr>
          <p:cNvPr id="9" name="Rectángulo 8"/>
          <p:cNvSpPr/>
          <p:nvPr/>
        </p:nvSpPr>
        <p:spPr>
          <a:xfrm>
            <a:off x="1264355" y="4592935"/>
            <a:ext cx="9313333" cy="1338828"/>
          </a:xfrm>
          <a:prstGeom prst="rect">
            <a:avLst/>
          </a:prstGeom>
        </p:spPr>
        <p:txBody>
          <a:bodyPr wrap="square">
            <a:spAutoFit/>
          </a:bodyPr>
          <a:lstStyle/>
          <a:p>
            <a:pPr>
              <a:lnSpc>
                <a:spcPct val="150000"/>
              </a:lnSpc>
            </a:pPr>
            <a:r>
              <a:rPr lang="es-ES" dirty="0"/>
              <a:t>Ejemplo:</a:t>
            </a:r>
          </a:p>
          <a:p>
            <a:pPr>
              <a:lnSpc>
                <a:spcPct val="150000"/>
              </a:lnSpc>
            </a:pPr>
            <a:r>
              <a:rPr lang="es-ES" dirty="0"/>
              <a:t>La estatura en centímetros de los integrantes de los 17 jugadores de un equipo de fútbol es:</a:t>
            </a:r>
          </a:p>
          <a:p>
            <a:pPr>
              <a:lnSpc>
                <a:spcPct val="150000"/>
              </a:lnSpc>
            </a:pPr>
            <a:r>
              <a:rPr lang="es-ES" dirty="0"/>
              <a:t>175, 168, 171, 178, 181, 176, 174, 165, 169, 170, 172, 172, 167, 166, 170, 165, 177.</a:t>
            </a:r>
          </a:p>
        </p:txBody>
      </p:sp>
    </p:spTree>
    <p:extLst>
      <p:ext uri="{BB962C8B-B14F-4D97-AF65-F5344CB8AC3E}">
        <p14:creationId xmlns:p14="http://schemas.microsoft.com/office/powerpoint/2010/main" val="93383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5347" y="1302644"/>
            <a:ext cx="4423262" cy="369332"/>
          </a:xfrm>
          <a:prstGeom prst="rect">
            <a:avLst/>
          </a:prstGeom>
        </p:spPr>
        <p:txBody>
          <a:bodyPr wrap="none">
            <a:spAutoFit/>
          </a:bodyPr>
          <a:lstStyle/>
          <a:p>
            <a:r>
              <a:rPr lang="es-ES" b="1" dirty="0"/>
              <a:t>Paso 1</a:t>
            </a:r>
            <a:r>
              <a:rPr lang="es-ES" dirty="0"/>
              <a:t>: Ordenar los datos de menor a mayor:</a:t>
            </a:r>
            <a:endParaRPr lang="es-ES" dirty="0">
              <a:effectLst/>
            </a:endParaRPr>
          </a:p>
        </p:txBody>
      </p:sp>
      <p:sp>
        <p:nvSpPr>
          <p:cNvPr id="3" name="Rectángulo 2"/>
          <p:cNvSpPr/>
          <p:nvPr/>
        </p:nvSpPr>
        <p:spPr>
          <a:xfrm>
            <a:off x="1286933" y="1807613"/>
            <a:ext cx="8048978" cy="369332"/>
          </a:xfrm>
          <a:prstGeom prst="rect">
            <a:avLst/>
          </a:prstGeom>
        </p:spPr>
        <p:txBody>
          <a:bodyPr wrap="square">
            <a:spAutoFit/>
          </a:bodyPr>
          <a:lstStyle/>
          <a:p>
            <a:r>
              <a:rPr lang="es-ES" dirty="0"/>
              <a:t>165, 165, 166, 167, 168, 169, 170, 170, 171, 172, 172, 174, 175, 176, 177, 178, 181</a:t>
            </a:r>
          </a:p>
        </p:txBody>
      </p:sp>
      <p:sp>
        <p:nvSpPr>
          <p:cNvPr id="4" name="Rectángulo 3"/>
          <p:cNvSpPr/>
          <p:nvPr/>
        </p:nvSpPr>
        <p:spPr>
          <a:xfrm>
            <a:off x="1275643" y="2338191"/>
            <a:ext cx="8161867" cy="369332"/>
          </a:xfrm>
          <a:prstGeom prst="rect">
            <a:avLst/>
          </a:prstGeom>
        </p:spPr>
        <p:txBody>
          <a:bodyPr wrap="square">
            <a:spAutoFit/>
          </a:bodyPr>
          <a:lstStyle/>
          <a:p>
            <a:r>
              <a:rPr lang="es-ES" b="1" dirty="0"/>
              <a:t>Paso 2</a:t>
            </a:r>
            <a:r>
              <a:rPr lang="es-ES" dirty="0"/>
              <a:t>: Calculamos la posición del Q</a:t>
            </a:r>
            <a:r>
              <a:rPr lang="es-ES" baseline="-25000" dirty="0"/>
              <a:t>1</a:t>
            </a:r>
            <a:r>
              <a:rPr lang="es-ES" dirty="0"/>
              <a:t> que representa el 25 % de la serie de datos</a:t>
            </a:r>
          </a:p>
        </p:txBody>
      </p:sp>
      <mc:AlternateContent xmlns:mc="http://schemas.openxmlformats.org/markup-compatibility/2006" xmlns:a14="http://schemas.microsoft.com/office/drawing/2010/main">
        <mc:Choice Requires="a14">
          <p:sp>
            <p:nvSpPr>
              <p:cNvPr id="5" name="CuadroTexto 4"/>
              <p:cNvSpPr txBox="1"/>
              <p:nvPr/>
            </p:nvSpPr>
            <p:spPr>
              <a:xfrm>
                <a:off x="1446831" y="2948084"/>
                <a:ext cx="3435877"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𝑄</m:t>
                          </m:r>
                        </m:e>
                        <m:sub>
                          <m:r>
                            <a:rPr lang="es-ES" sz="2000" b="0" i="1" smtClean="0">
                              <a:latin typeface="Cambria Math" panose="02040503050406030204" pitchFamily="18" charset="0"/>
                            </a:rPr>
                            <m:t>1</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25</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17+1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4.5</m:t>
                          </m:r>
                        </m:sub>
                      </m:sSub>
                    </m:oMath>
                  </m:oMathPara>
                </a14:m>
                <a:endParaRPr lang="es-ES"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446831" y="2948084"/>
                <a:ext cx="3435877" cy="481157"/>
              </a:xfrm>
              <a:prstGeom prst="rect">
                <a:avLst/>
              </a:prstGeom>
              <a:blipFill rotWithShape="0">
                <a:blip r:embed="rId2"/>
                <a:stretch>
                  <a:fillRect l="-1950" r="-355" b="-10127"/>
                </a:stretch>
              </a:blipFill>
            </p:spPr>
            <p:txBody>
              <a:bodyPr/>
              <a:lstStyle/>
              <a:p>
                <a:r>
                  <a:rPr lang="es-ES">
                    <a:noFill/>
                  </a:rPr>
                  <a:t> </a:t>
                </a:r>
              </a:p>
            </p:txBody>
          </p:sp>
        </mc:Fallback>
      </mc:AlternateContent>
      <p:sp>
        <p:nvSpPr>
          <p:cNvPr id="6" name="CuadroTexto 5"/>
          <p:cNvSpPr txBox="1"/>
          <p:nvPr/>
        </p:nvSpPr>
        <p:spPr>
          <a:xfrm>
            <a:off x="1309512" y="632178"/>
            <a:ext cx="6050844" cy="369332"/>
          </a:xfrm>
          <a:prstGeom prst="rect">
            <a:avLst/>
          </a:prstGeom>
          <a:noFill/>
        </p:spPr>
        <p:txBody>
          <a:bodyPr wrap="square" rtlCol="0">
            <a:spAutoFit/>
          </a:bodyPr>
          <a:lstStyle/>
          <a:p>
            <a:r>
              <a:rPr lang="es-ES" b="1" dirty="0"/>
              <a:t>Calcular e interpretar el cuartil 1.</a:t>
            </a:r>
          </a:p>
        </p:txBody>
      </p:sp>
      <mc:AlternateContent xmlns:mc="http://schemas.openxmlformats.org/markup-compatibility/2006" xmlns:a14="http://schemas.microsoft.com/office/drawing/2010/main">
        <mc:Choice Requires="a14">
          <p:sp>
            <p:nvSpPr>
              <p:cNvPr id="8" name="CuadroTexto 7"/>
              <p:cNvSpPr txBox="1"/>
              <p:nvPr/>
            </p:nvSpPr>
            <p:spPr>
              <a:xfrm>
                <a:off x="1388532" y="3849511"/>
                <a:ext cx="2494845" cy="923330"/>
              </a:xfrm>
              <a:prstGeom prst="rect">
                <a:avLst/>
              </a:prstGeom>
              <a:noFill/>
            </p:spPr>
            <p:txBody>
              <a:bodyPr wrap="square" rtlCol="0">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1</m:t>
                        </m:r>
                      </m:sub>
                    </m:sSub>
                    <m:r>
                      <a:rPr lang="es-ES" i="1">
                        <a:latin typeface="Cambria Math" panose="02040503050406030204" pitchFamily="18" charset="0"/>
                      </a:rPr>
                      <m:t>=</m:t>
                    </m:r>
                  </m:oMath>
                </a14:m>
                <a:r>
                  <a:rPr lang="es-ES" dirty="0"/>
                  <a:t>167+0.5(168-167)</a:t>
                </a:r>
              </a:p>
              <a:p>
                <a:r>
                  <a:rPr lang="es-ES" dirty="0"/>
                  <a:t>      = 167+0.5(1)</a:t>
                </a:r>
              </a:p>
              <a:p>
                <a:r>
                  <a:rPr lang="es-ES" dirty="0"/>
                  <a:t>       = 167.5</a:t>
                </a:r>
              </a:p>
            </p:txBody>
          </p:sp>
        </mc:Choice>
        <mc:Fallback xmlns="">
          <p:sp>
            <p:nvSpPr>
              <p:cNvPr id="8" name="CuadroTexto 7"/>
              <p:cNvSpPr txBox="1">
                <a:spLocks noRot="1" noChangeAspect="1" noMove="1" noResize="1" noEditPoints="1" noAdjustHandles="1" noChangeArrowheads="1" noChangeShapeType="1" noTextEdit="1"/>
              </p:cNvSpPr>
              <p:nvPr/>
            </p:nvSpPr>
            <p:spPr>
              <a:xfrm>
                <a:off x="1388532" y="3849511"/>
                <a:ext cx="2494845" cy="923330"/>
              </a:xfrm>
              <a:prstGeom prst="rect">
                <a:avLst/>
              </a:prstGeom>
              <a:blipFill rotWithShape="0">
                <a:blip r:embed="rId3"/>
                <a:stretch>
                  <a:fillRect l="-489" t="-3289" b="-92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640795" y="2962112"/>
                <a:ext cx="897425"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i="1">
                            <a:latin typeface="Cambria Math" panose="02040503050406030204" pitchFamily="18" charset="0"/>
                          </a:rPr>
                          <m:t>4</m:t>
                        </m:r>
                      </m:sub>
                    </m:sSub>
                  </m:oMath>
                </a14:m>
                <a:r>
                  <a:rPr lang="es-ES" dirty="0"/>
                  <a:t>=167</a:t>
                </a:r>
              </a:p>
            </p:txBody>
          </p:sp>
        </mc:Choice>
        <mc:Fallback xmlns="">
          <p:sp>
            <p:nvSpPr>
              <p:cNvPr id="9" name="Rectángulo 8"/>
              <p:cNvSpPr>
                <a:spLocks noRot="1" noChangeAspect="1" noMove="1" noResize="1" noEditPoints="1" noAdjustHandles="1" noChangeArrowheads="1" noChangeShapeType="1" noTextEdit="1"/>
              </p:cNvSpPr>
              <p:nvPr/>
            </p:nvSpPr>
            <p:spPr>
              <a:xfrm>
                <a:off x="5640795" y="2962112"/>
                <a:ext cx="897425" cy="369332"/>
              </a:xfrm>
              <a:prstGeom prst="rect">
                <a:avLst/>
              </a:prstGeom>
              <a:blipFill rotWithShape="0">
                <a:blip r:embed="rId4"/>
                <a:stretch>
                  <a:fillRect t="-10000" r="-4730" b="-2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057549" y="2956467"/>
                <a:ext cx="897425" cy="369332"/>
              </a:xfrm>
              <a:prstGeom prst="rect">
                <a:avLst/>
              </a:prstGeom>
            </p:spPr>
            <p:txBody>
              <a:bodyPr wrap="none">
                <a:spAutoFit/>
              </a:bodyPr>
              <a:lstStyle/>
              <a:p>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5</m:t>
                        </m:r>
                      </m:sub>
                    </m:sSub>
                  </m:oMath>
                </a14:m>
                <a:r>
                  <a:rPr lang="es-ES" dirty="0"/>
                  <a:t>=168</a:t>
                </a:r>
              </a:p>
            </p:txBody>
          </p:sp>
        </mc:Choice>
        <mc:Fallback xmlns="">
          <p:sp>
            <p:nvSpPr>
              <p:cNvPr id="11" name="Rectángulo 10"/>
              <p:cNvSpPr>
                <a:spLocks noRot="1" noChangeAspect="1" noMove="1" noResize="1" noEditPoints="1" noAdjustHandles="1" noChangeArrowheads="1" noChangeShapeType="1" noTextEdit="1"/>
              </p:cNvSpPr>
              <p:nvPr/>
            </p:nvSpPr>
            <p:spPr>
              <a:xfrm>
                <a:off x="7057549" y="2956467"/>
                <a:ext cx="897425" cy="369332"/>
              </a:xfrm>
              <a:prstGeom prst="rect">
                <a:avLst/>
              </a:prstGeom>
              <a:blipFill rotWithShape="0">
                <a:blip r:embed="rId5"/>
                <a:stretch>
                  <a:fillRect t="-9836" r="-4762" b="-24590"/>
                </a:stretch>
              </a:blipFill>
            </p:spPr>
            <p:txBody>
              <a:bodyPr/>
              <a:lstStyle/>
              <a:p>
                <a:r>
                  <a:rPr lang="es-ES">
                    <a:noFill/>
                  </a:rPr>
                  <a:t> </a:t>
                </a:r>
              </a:p>
            </p:txBody>
          </p:sp>
        </mc:Fallback>
      </mc:AlternateContent>
      <p:sp>
        <p:nvSpPr>
          <p:cNvPr id="15" name="CuadroTexto 14"/>
          <p:cNvSpPr txBox="1"/>
          <p:nvPr/>
        </p:nvSpPr>
        <p:spPr>
          <a:xfrm>
            <a:off x="1370169" y="5237370"/>
            <a:ext cx="9038187" cy="369332"/>
          </a:xfrm>
          <a:prstGeom prst="rect">
            <a:avLst/>
          </a:prstGeom>
          <a:noFill/>
        </p:spPr>
        <p:txBody>
          <a:bodyPr wrap="square" rtlCol="0">
            <a:spAutoFit/>
          </a:bodyPr>
          <a:lstStyle/>
          <a:p>
            <a:r>
              <a:rPr lang="es-ES" b="1" i="1" dirty="0"/>
              <a:t>El 0.25 de los jugadores del equipo de futbol tienen una estatura inferior a 167.5 centímetros. </a:t>
            </a:r>
          </a:p>
        </p:txBody>
      </p:sp>
    </p:spTree>
    <p:extLst>
      <p:ext uri="{BB962C8B-B14F-4D97-AF65-F5344CB8AC3E}">
        <p14:creationId xmlns:p14="http://schemas.microsoft.com/office/powerpoint/2010/main" val="42566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345" y="665162"/>
            <a:ext cx="8984722" cy="3058856"/>
          </a:xfrm>
          <a:prstGeom prst="rect">
            <a:avLst/>
          </a:prstGeom>
        </p:spPr>
      </p:pic>
    </p:spTree>
    <p:extLst>
      <p:ext uri="{BB962C8B-B14F-4D97-AF65-F5344CB8AC3E}">
        <p14:creationId xmlns:p14="http://schemas.microsoft.com/office/powerpoint/2010/main" val="9709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584D89-A675-4057-9572-89ED4089A2A4}"/>
              </a:ext>
            </a:extLst>
          </p:cNvPr>
          <p:cNvPicPr>
            <a:picLocks noChangeAspect="1"/>
          </p:cNvPicPr>
          <p:nvPr/>
        </p:nvPicPr>
        <p:blipFill>
          <a:blip r:embed="rId2"/>
          <a:stretch>
            <a:fillRect/>
          </a:stretch>
        </p:blipFill>
        <p:spPr>
          <a:xfrm>
            <a:off x="766721" y="545146"/>
            <a:ext cx="10858500" cy="4905375"/>
          </a:xfrm>
          <a:prstGeom prst="rect">
            <a:avLst/>
          </a:prstGeom>
        </p:spPr>
      </p:pic>
      <p:pic>
        <p:nvPicPr>
          <p:cNvPr id="4" name="Imagen 3">
            <a:extLst>
              <a:ext uri="{FF2B5EF4-FFF2-40B4-BE49-F238E27FC236}">
                <a16:creationId xmlns:a16="http://schemas.microsoft.com/office/drawing/2014/main" id="{9BAC05AA-3383-4699-A614-33F02C0CF04B}"/>
              </a:ext>
            </a:extLst>
          </p:cNvPr>
          <p:cNvPicPr>
            <a:picLocks noChangeAspect="1"/>
          </p:cNvPicPr>
          <p:nvPr/>
        </p:nvPicPr>
        <p:blipFill>
          <a:blip r:embed="rId3"/>
          <a:stretch>
            <a:fillRect/>
          </a:stretch>
        </p:blipFill>
        <p:spPr>
          <a:xfrm>
            <a:off x="9633527" y="3860166"/>
            <a:ext cx="1996604" cy="1155322"/>
          </a:xfrm>
          <a:prstGeom prst="rect">
            <a:avLst/>
          </a:prstGeom>
        </p:spPr>
      </p:pic>
      <p:pic>
        <p:nvPicPr>
          <p:cNvPr id="5" name="Imagen 4">
            <a:extLst>
              <a:ext uri="{FF2B5EF4-FFF2-40B4-BE49-F238E27FC236}">
                <a16:creationId xmlns:a16="http://schemas.microsoft.com/office/drawing/2014/main" id="{D6F5B95F-F171-457C-ABD7-69A57657C076}"/>
              </a:ext>
            </a:extLst>
          </p:cNvPr>
          <p:cNvPicPr>
            <a:picLocks noChangeAspect="1"/>
          </p:cNvPicPr>
          <p:nvPr/>
        </p:nvPicPr>
        <p:blipFill>
          <a:blip r:embed="rId4"/>
          <a:stretch>
            <a:fillRect/>
          </a:stretch>
        </p:blipFill>
        <p:spPr>
          <a:xfrm>
            <a:off x="9609326" y="1874982"/>
            <a:ext cx="2015895" cy="1403927"/>
          </a:xfrm>
          <a:prstGeom prst="rect">
            <a:avLst/>
          </a:prstGeom>
        </p:spPr>
      </p:pic>
      <p:pic>
        <p:nvPicPr>
          <p:cNvPr id="2" name="Imagen 1">
            <a:extLst>
              <a:ext uri="{FF2B5EF4-FFF2-40B4-BE49-F238E27FC236}">
                <a16:creationId xmlns:a16="http://schemas.microsoft.com/office/drawing/2014/main" id="{327F588D-4995-47DC-AB9E-9A040E8D4BF6}"/>
              </a:ext>
            </a:extLst>
          </p:cNvPr>
          <p:cNvPicPr>
            <a:picLocks noChangeAspect="1"/>
          </p:cNvPicPr>
          <p:nvPr/>
        </p:nvPicPr>
        <p:blipFill>
          <a:blip r:embed="rId5"/>
          <a:stretch>
            <a:fillRect/>
          </a:stretch>
        </p:blipFill>
        <p:spPr>
          <a:xfrm>
            <a:off x="1433656" y="2214430"/>
            <a:ext cx="7100743" cy="1110661"/>
          </a:xfrm>
          <a:prstGeom prst="rect">
            <a:avLst/>
          </a:prstGeom>
        </p:spPr>
      </p:pic>
      <p:pic>
        <p:nvPicPr>
          <p:cNvPr id="6" name="Imagen 5">
            <a:extLst>
              <a:ext uri="{FF2B5EF4-FFF2-40B4-BE49-F238E27FC236}">
                <a16:creationId xmlns:a16="http://schemas.microsoft.com/office/drawing/2014/main" id="{90E7D5E4-F92B-47B1-9C6E-295A33B138B8}"/>
              </a:ext>
            </a:extLst>
          </p:cNvPr>
          <p:cNvPicPr>
            <a:picLocks noChangeAspect="1"/>
          </p:cNvPicPr>
          <p:nvPr/>
        </p:nvPicPr>
        <p:blipFill>
          <a:blip r:embed="rId6"/>
          <a:stretch>
            <a:fillRect/>
          </a:stretch>
        </p:blipFill>
        <p:spPr>
          <a:xfrm>
            <a:off x="1945120" y="4410465"/>
            <a:ext cx="1573647" cy="512518"/>
          </a:xfrm>
          <a:prstGeom prst="rect">
            <a:avLst/>
          </a:prstGeom>
        </p:spPr>
      </p:pic>
      <p:pic>
        <p:nvPicPr>
          <p:cNvPr id="7" name="Imagen 6">
            <a:extLst>
              <a:ext uri="{FF2B5EF4-FFF2-40B4-BE49-F238E27FC236}">
                <a16:creationId xmlns:a16="http://schemas.microsoft.com/office/drawing/2014/main" id="{31F0A562-DB81-44F2-B131-28E1A402EB89}"/>
              </a:ext>
            </a:extLst>
          </p:cNvPr>
          <p:cNvPicPr>
            <a:picLocks noChangeAspect="1"/>
          </p:cNvPicPr>
          <p:nvPr/>
        </p:nvPicPr>
        <p:blipFill>
          <a:blip r:embed="rId7"/>
          <a:stretch>
            <a:fillRect/>
          </a:stretch>
        </p:blipFill>
        <p:spPr>
          <a:xfrm>
            <a:off x="1714642" y="5450521"/>
            <a:ext cx="3269385" cy="854369"/>
          </a:xfrm>
          <a:prstGeom prst="rect">
            <a:avLst/>
          </a:prstGeom>
        </p:spPr>
      </p:pic>
    </p:spTree>
    <p:extLst>
      <p:ext uri="{BB962C8B-B14F-4D97-AF65-F5344CB8AC3E}">
        <p14:creationId xmlns:p14="http://schemas.microsoft.com/office/powerpoint/2010/main" val="39287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115" y="1717800"/>
            <a:ext cx="9114972" cy="1569660"/>
          </a:xfrm>
          <a:prstGeom prst="rect">
            <a:avLst/>
          </a:prstGeom>
        </p:spPr>
        <p:txBody>
          <a:bodyPr wrap="square">
            <a:spAutoFit/>
          </a:bodyPr>
          <a:lstStyle/>
          <a:p>
            <a:pPr algn="just">
              <a:lnSpc>
                <a:spcPct val="15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sp>
        <p:nvSpPr>
          <p:cNvPr id="3" name="Rectángulo 2"/>
          <p:cNvSpPr/>
          <p:nvPr/>
        </p:nvSpPr>
        <p:spPr>
          <a:xfrm>
            <a:off x="1364115" y="879363"/>
            <a:ext cx="4667303" cy="461665"/>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400" dirty="0">
                <a:solidFill>
                  <a:srgbClr val="002060"/>
                </a:solidFill>
                <a:effectLst>
                  <a:outerShdw blurRad="38100" dist="38100" dir="2700000" algn="tl">
                    <a:srgbClr val="000000">
                      <a:alpha val="43137"/>
                    </a:srgbClr>
                  </a:outerShdw>
                </a:effectLst>
                <a:latin typeface="Rockwell Extra Bold" panose="02060903040505020403" pitchFamily="18" charset="0"/>
                <a:ea typeface="Segoe UI Black" panose="020B0A02040204020203" pitchFamily="34" charset="0"/>
                <a:cs typeface="Segoe UI Black" panose="020B0A02040204020203" pitchFamily="34" charset="0"/>
              </a:rPr>
              <a:t>Medidas de Variabilidad</a:t>
            </a:r>
            <a:endParaRPr lang="es-ES" sz="2400" b="1" dirty="0">
              <a:solidFill>
                <a:srgbClr val="002060"/>
              </a:solidFill>
              <a:effectLst>
                <a:outerShdw blurRad="38100" dist="38100" dir="2700000" algn="tl">
                  <a:srgbClr val="000000">
                    <a:alpha val="43137"/>
                  </a:srgbClr>
                </a:outerShdw>
              </a:effectLst>
              <a:latin typeface="Rockwell Extra Bold" panose="02060903040505020403" pitchFamily="18"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662987" y="315531"/>
            <a:ext cx="1892123" cy="1293311"/>
          </a:xfrm>
          <a:prstGeom prst="rect">
            <a:avLst/>
          </a:prstGeom>
        </p:spPr>
      </p:pic>
      <p:pic>
        <p:nvPicPr>
          <p:cNvPr id="9" name="Imagen 8"/>
          <p:cNvPicPr>
            <a:picLocks noChangeAspect="1"/>
          </p:cNvPicPr>
          <p:nvPr/>
        </p:nvPicPr>
        <p:blipFill>
          <a:blip r:embed="rId3"/>
          <a:stretch>
            <a:fillRect/>
          </a:stretch>
        </p:blipFill>
        <p:spPr>
          <a:xfrm>
            <a:off x="3184172" y="3472567"/>
            <a:ext cx="5598584" cy="2631334"/>
          </a:xfrm>
          <a:prstGeom prst="rect">
            <a:avLst/>
          </a:prstGeom>
        </p:spPr>
      </p:pic>
    </p:spTree>
    <p:extLst>
      <p:ext uri="{BB962C8B-B14F-4D97-AF65-F5344CB8AC3E}">
        <p14:creationId xmlns:p14="http://schemas.microsoft.com/office/powerpoint/2010/main" val="191260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60475" y="1173804"/>
            <a:ext cx="1558440"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El Recorrido</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1196622" y="1824123"/>
            <a:ext cx="9042400" cy="1338828"/>
          </a:xfrm>
          <a:prstGeom prst="rect">
            <a:avLst/>
          </a:prstGeom>
        </p:spPr>
        <p:txBody>
          <a:bodyPr wrap="square">
            <a:spAutoFit/>
          </a:bodyPr>
          <a:lstStyle/>
          <a:p>
            <a:pPr algn="just">
              <a:lnSpc>
                <a:spcPct val="150000"/>
              </a:lnSpc>
            </a:pPr>
            <a:r>
              <a:rPr lang="es-ES" dirty="0"/>
              <a:t>El recorrido (o rango) se suele definir como la diferencia entre los dos valores extremos que toma la variable. Es la medida de dispersión más sencilla y también, por tanto, la que proporciona menos información. </a:t>
            </a:r>
          </a:p>
        </p:txBody>
      </p:sp>
      <mc:AlternateContent xmlns:mc="http://schemas.openxmlformats.org/markup-compatibility/2006" xmlns:a14="http://schemas.microsoft.com/office/drawing/2010/main">
        <mc:Choice Requires="a14">
          <p:sp>
            <p:nvSpPr>
              <p:cNvPr id="5" name="CuadroTexto 4"/>
              <p:cNvSpPr txBox="1"/>
              <p:nvPr/>
            </p:nvSpPr>
            <p:spPr>
              <a:xfrm>
                <a:off x="4442178" y="3143954"/>
                <a:ext cx="25387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𝑀𝑎𝑥</m:t>
                      </m:r>
                      <m:d>
                        <m:d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dPr>
                        <m:e>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e>
                      </m:d>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𝑀𝑖𝑛</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4442178" y="3143954"/>
                <a:ext cx="2538708" cy="307777"/>
              </a:xfrm>
              <a:prstGeom prst="rect">
                <a:avLst/>
              </a:prstGeom>
              <a:blipFill rotWithShape="0">
                <a:blip r:embed="rId2"/>
                <a:stretch>
                  <a:fillRect l="-2163" t="-6000" r="-4087" b="-42000"/>
                </a:stretch>
              </a:blipFill>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4288559920"/>
              </p:ext>
            </p:extLst>
          </p:nvPr>
        </p:nvGraphicFramePr>
        <p:xfrm>
          <a:off x="1130300" y="4553320"/>
          <a:ext cx="8341080" cy="243840"/>
        </p:xfrm>
        <a:graphic>
          <a:graphicData uri="http://schemas.openxmlformats.org/drawingml/2006/table">
            <a:tbl>
              <a:tblPr>
                <a:tableStyleId>{2D5ABB26-0587-4C30-8999-92F81FD0307C}</a:tableStyleId>
              </a:tblPr>
              <a:tblGrid>
                <a:gridCol w="556072">
                  <a:extLst>
                    <a:ext uri="{9D8B030D-6E8A-4147-A177-3AD203B41FA5}">
                      <a16:colId xmlns:a16="http://schemas.microsoft.com/office/drawing/2014/main" val="20000"/>
                    </a:ext>
                  </a:extLst>
                </a:gridCol>
                <a:gridCol w="556072">
                  <a:extLst>
                    <a:ext uri="{9D8B030D-6E8A-4147-A177-3AD203B41FA5}">
                      <a16:colId xmlns:a16="http://schemas.microsoft.com/office/drawing/2014/main" val="20001"/>
                    </a:ext>
                  </a:extLst>
                </a:gridCol>
                <a:gridCol w="556072">
                  <a:extLst>
                    <a:ext uri="{9D8B030D-6E8A-4147-A177-3AD203B41FA5}">
                      <a16:colId xmlns:a16="http://schemas.microsoft.com/office/drawing/2014/main" val="20002"/>
                    </a:ext>
                  </a:extLst>
                </a:gridCol>
                <a:gridCol w="556072">
                  <a:extLst>
                    <a:ext uri="{9D8B030D-6E8A-4147-A177-3AD203B41FA5}">
                      <a16:colId xmlns:a16="http://schemas.microsoft.com/office/drawing/2014/main" val="20003"/>
                    </a:ext>
                  </a:extLst>
                </a:gridCol>
                <a:gridCol w="556072">
                  <a:extLst>
                    <a:ext uri="{9D8B030D-6E8A-4147-A177-3AD203B41FA5}">
                      <a16:colId xmlns:a16="http://schemas.microsoft.com/office/drawing/2014/main" val="20004"/>
                    </a:ext>
                  </a:extLst>
                </a:gridCol>
                <a:gridCol w="556072">
                  <a:extLst>
                    <a:ext uri="{9D8B030D-6E8A-4147-A177-3AD203B41FA5}">
                      <a16:colId xmlns:a16="http://schemas.microsoft.com/office/drawing/2014/main" val="20005"/>
                    </a:ext>
                  </a:extLst>
                </a:gridCol>
                <a:gridCol w="556072">
                  <a:extLst>
                    <a:ext uri="{9D8B030D-6E8A-4147-A177-3AD203B41FA5}">
                      <a16:colId xmlns:a16="http://schemas.microsoft.com/office/drawing/2014/main" val="20006"/>
                    </a:ext>
                  </a:extLst>
                </a:gridCol>
                <a:gridCol w="556072">
                  <a:extLst>
                    <a:ext uri="{9D8B030D-6E8A-4147-A177-3AD203B41FA5}">
                      <a16:colId xmlns:a16="http://schemas.microsoft.com/office/drawing/2014/main" val="20007"/>
                    </a:ext>
                  </a:extLst>
                </a:gridCol>
                <a:gridCol w="556072">
                  <a:extLst>
                    <a:ext uri="{9D8B030D-6E8A-4147-A177-3AD203B41FA5}">
                      <a16:colId xmlns:a16="http://schemas.microsoft.com/office/drawing/2014/main" val="20008"/>
                    </a:ext>
                  </a:extLst>
                </a:gridCol>
                <a:gridCol w="556072">
                  <a:extLst>
                    <a:ext uri="{9D8B030D-6E8A-4147-A177-3AD203B41FA5}">
                      <a16:colId xmlns:a16="http://schemas.microsoft.com/office/drawing/2014/main" val="20009"/>
                    </a:ext>
                  </a:extLst>
                </a:gridCol>
                <a:gridCol w="556072">
                  <a:extLst>
                    <a:ext uri="{9D8B030D-6E8A-4147-A177-3AD203B41FA5}">
                      <a16:colId xmlns:a16="http://schemas.microsoft.com/office/drawing/2014/main" val="20010"/>
                    </a:ext>
                  </a:extLst>
                </a:gridCol>
                <a:gridCol w="556072">
                  <a:extLst>
                    <a:ext uri="{9D8B030D-6E8A-4147-A177-3AD203B41FA5}">
                      <a16:colId xmlns:a16="http://schemas.microsoft.com/office/drawing/2014/main" val="20011"/>
                    </a:ext>
                  </a:extLst>
                </a:gridCol>
                <a:gridCol w="556072">
                  <a:extLst>
                    <a:ext uri="{9D8B030D-6E8A-4147-A177-3AD203B41FA5}">
                      <a16:colId xmlns:a16="http://schemas.microsoft.com/office/drawing/2014/main" val="20012"/>
                    </a:ext>
                  </a:extLst>
                </a:gridCol>
                <a:gridCol w="556072">
                  <a:extLst>
                    <a:ext uri="{9D8B030D-6E8A-4147-A177-3AD203B41FA5}">
                      <a16:colId xmlns:a16="http://schemas.microsoft.com/office/drawing/2014/main" val="20013"/>
                    </a:ext>
                  </a:extLst>
                </a:gridCol>
                <a:gridCol w="556072">
                  <a:extLst>
                    <a:ext uri="{9D8B030D-6E8A-4147-A177-3AD203B41FA5}">
                      <a16:colId xmlns:a16="http://schemas.microsoft.com/office/drawing/2014/main" val="20014"/>
                    </a:ext>
                  </a:extLst>
                </a:gridCol>
              </a:tblGrid>
              <a:tr h="0">
                <a:tc>
                  <a:txBody>
                    <a:bodyPr/>
                    <a:lstStyle/>
                    <a:p>
                      <a:pPr algn="ctr">
                        <a:spcAft>
                          <a:spcPts val="0"/>
                        </a:spcAft>
                      </a:pPr>
                      <a:r>
                        <a:rPr lang="es-MX" sz="1600" dirty="0">
                          <a:effectLst/>
                        </a:rPr>
                        <a:t>4.1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7.0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4.5</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2.1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4.7</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5.9</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3.8</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4.6</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0"/>
                  </a:ext>
                </a:extLst>
              </a:tr>
            </a:tbl>
          </a:graphicData>
        </a:graphic>
      </p:graphicFrame>
      <p:sp>
        <p:nvSpPr>
          <p:cNvPr id="6" name="Rectángulo 5"/>
          <p:cNvSpPr/>
          <p:nvPr/>
        </p:nvSpPr>
        <p:spPr>
          <a:xfrm>
            <a:off x="1117317" y="3616867"/>
            <a:ext cx="9038821" cy="646331"/>
          </a:xfrm>
          <a:prstGeom prst="rect">
            <a:avLst/>
          </a:prstGeom>
        </p:spPr>
        <p:txBody>
          <a:bodyPr wrap="none">
            <a:spAutoFit/>
          </a:bodyPr>
          <a:lstStyle/>
          <a:p>
            <a:r>
              <a:rPr lang="es-MX" b="1" dirty="0">
                <a:latin typeface="Calibri" panose="020F0502020204030204" pitchFamily="34" charset="0"/>
                <a:ea typeface="Times New Roman" panose="02020603050405020304" pitchFamily="18" charset="0"/>
                <a:cs typeface="Times New Roman" panose="02020603050405020304" pitchFamily="18" charset="0"/>
              </a:rPr>
              <a:t>Ejemplo:</a:t>
            </a:r>
          </a:p>
          <a:p>
            <a:r>
              <a:rPr lang="es-MX" dirty="0">
                <a:latin typeface="Calibri" panose="020F0502020204030204" pitchFamily="34" charset="0"/>
                <a:ea typeface="Times New Roman" panose="02020603050405020304" pitchFamily="18" charset="0"/>
                <a:cs typeface="Times New Roman" panose="02020603050405020304" pitchFamily="18" charset="0"/>
              </a:rPr>
              <a:t>El tiempo requerido para atender a los clientes (en minutos)  en las cajas de un supermercado.</a:t>
            </a:r>
            <a:endParaRPr lang="es-ES" dirty="0"/>
          </a:p>
        </p:txBody>
      </p:sp>
      <mc:AlternateContent xmlns:mc="http://schemas.openxmlformats.org/markup-compatibility/2006" xmlns:a14="http://schemas.microsoft.com/office/drawing/2010/main">
        <mc:Choice Requires="a14">
          <p:sp>
            <p:nvSpPr>
              <p:cNvPr id="7" name="CuadroTexto 6"/>
              <p:cNvSpPr txBox="1"/>
              <p:nvPr/>
            </p:nvSpPr>
            <p:spPr>
              <a:xfrm>
                <a:off x="4481689" y="5046132"/>
                <a:ext cx="1940724" cy="307777"/>
              </a:xfrm>
              <a:prstGeom prst="rect">
                <a:avLst/>
              </a:prstGeom>
              <a:noFill/>
            </p:spPr>
            <p:txBody>
              <a:bodyPr wrap="none" lIns="0" tIns="0" rIns="0" bIns="0" rtlCol="0">
                <a:spAutoFit/>
              </a:bodyPr>
              <a:lstStyle/>
              <a:p>
                <a14:m>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=7.0−1.0</m:t>
                    </m:r>
                  </m:oMath>
                </a14:m>
                <a:r>
                  <a:rPr lang="es-ES" sz="2000" dirty="0">
                    <a:ln w="0"/>
                    <a:effectLst>
                      <a:outerShdw blurRad="38100" dist="19050" dir="2700000" algn="tl" rotWithShape="0">
                        <a:schemeClr val="dk1">
                          <a:alpha val="40000"/>
                        </a:schemeClr>
                      </a:outerShdw>
                    </a:effectLst>
                  </a:rPr>
                  <a:t>=6.0</a:t>
                </a:r>
              </a:p>
            </p:txBody>
          </p:sp>
        </mc:Choice>
        <mc:Fallback xmlns="">
          <p:sp>
            <p:nvSpPr>
              <p:cNvPr id="7" name="CuadroTexto 6"/>
              <p:cNvSpPr txBox="1">
                <a:spLocks noRot="1" noChangeAspect="1" noMove="1" noResize="1" noEditPoints="1" noAdjustHandles="1" noChangeArrowheads="1" noChangeShapeType="1" noTextEdit="1"/>
              </p:cNvSpPr>
              <p:nvPr/>
            </p:nvSpPr>
            <p:spPr>
              <a:xfrm>
                <a:off x="4481689" y="5046132"/>
                <a:ext cx="1940724" cy="307777"/>
              </a:xfrm>
              <a:prstGeom prst="rect">
                <a:avLst/>
              </a:prstGeom>
              <a:blipFill rotWithShape="0">
                <a:blip r:embed="rId3"/>
                <a:stretch>
                  <a:fillRect l="-5016" t="-30000" r="-8150" b="-58000"/>
                </a:stretch>
              </a:blipFill>
            </p:spPr>
            <p:txBody>
              <a:bodyPr/>
              <a:lstStyle/>
              <a:p>
                <a:r>
                  <a:rPr lang="es-ES">
                    <a:noFill/>
                  </a:rPr>
                  <a:t> </a:t>
                </a:r>
              </a:p>
            </p:txBody>
          </p:sp>
        </mc:Fallback>
      </mc:AlternateContent>
      <p:sp>
        <p:nvSpPr>
          <p:cNvPr id="8" name="CuadroTexto 7"/>
          <p:cNvSpPr txBox="1"/>
          <p:nvPr/>
        </p:nvSpPr>
        <p:spPr>
          <a:xfrm>
            <a:off x="1072445" y="5508978"/>
            <a:ext cx="9279467" cy="923330"/>
          </a:xfrm>
          <a:prstGeom prst="rect">
            <a:avLst/>
          </a:prstGeom>
          <a:noFill/>
        </p:spPr>
        <p:txBody>
          <a:bodyPr wrap="square" rtlCol="0">
            <a:spAutoFit/>
          </a:bodyPr>
          <a:lstStyle/>
          <a:p>
            <a:pPr>
              <a:lnSpc>
                <a:spcPct val="150000"/>
              </a:lnSpc>
            </a:pPr>
            <a:r>
              <a:rPr lang="es-ES" dirty="0"/>
              <a:t>Entre el cliente que se tardo más tiempo en ser atendido en la caja y aquel que se atendió más rápido hay 6.0 minutos de diferencia.</a:t>
            </a:r>
          </a:p>
        </p:txBody>
      </p:sp>
      <p:pic>
        <p:nvPicPr>
          <p:cNvPr id="9" name="Imagen 8"/>
          <p:cNvPicPr>
            <a:picLocks noChangeAspect="1"/>
          </p:cNvPicPr>
          <p:nvPr/>
        </p:nvPicPr>
        <p:blipFill>
          <a:blip r:embed="rId4"/>
          <a:stretch>
            <a:fillRect/>
          </a:stretch>
        </p:blipFill>
        <p:spPr>
          <a:xfrm>
            <a:off x="9279467" y="508000"/>
            <a:ext cx="903111" cy="1311660"/>
          </a:xfrm>
          <a:prstGeom prst="rect">
            <a:avLst/>
          </a:prstGeom>
        </p:spPr>
      </p:pic>
    </p:spTree>
    <p:extLst>
      <p:ext uri="{BB962C8B-B14F-4D97-AF65-F5344CB8AC3E}">
        <p14:creationId xmlns:p14="http://schemas.microsoft.com/office/powerpoint/2010/main" val="9092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0520" y="609360"/>
            <a:ext cx="2182008"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Desviación Media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1467556" y="1149826"/>
            <a:ext cx="8748888" cy="646331"/>
          </a:xfrm>
          <a:prstGeom prst="rect">
            <a:avLst/>
          </a:prstGeom>
        </p:spPr>
        <p:txBody>
          <a:bodyPr wrap="square">
            <a:spAutoFit/>
          </a:bodyPr>
          <a:lstStyle/>
          <a:p>
            <a:r>
              <a:rPr lang="es-ES" dirty="0"/>
              <a:t>Es la media aritmética de las desviaciones de cada uno de los valores con respecto a la promedio aritmética de la distribución.</a:t>
            </a:r>
          </a:p>
        </p:txBody>
      </p:sp>
      <p:sp>
        <p:nvSpPr>
          <p:cNvPr id="4" name="Rectángulo 3"/>
          <p:cNvSpPr/>
          <p:nvPr/>
        </p:nvSpPr>
        <p:spPr>
          <a:xfrm>
            <a:off x="1456267" y="2651246"/>
            <a:ext cx="8918222" cy="646331"/>
          </a:xfrm>
          <a:prstGeom prst="rect">
            <a:avLst/>
          </a:prstGeom>
        </p:spPr>
        <p:txBody>
          <a:bodyPr wrap="square">
            <a:spAutoFit/>
          </a:bodyPr>
          <a:lstStyle/>
          <a:p>
            <a:r>
              <a:rPr lang="es-ES" dirty="0"/>
              <a:t>Nótese que se toman las desviaciones en valor absoluto, es decir, que la fórmula no distingue si la diferencia de cada valor de la variable con la media es en más o en menos.</a:t>
            </a:r>
          </a:p>
        </p:txBody>
      </p:sp>
      <p:sp>
        <p:nvSpPr>
          <p:cNvPr id="7" name="CuadroTexto 6"/>
          <p:cNvSpPr txBox="1"/>
          <p:nvPr/>
        </p:nvSpPr>
        <p:spPr>
          <a:xfrm>
            <a:off x="1456266" y="3341512"/>
            <a:ext cx="9234311" cy="923330"/>
          </a:xfrm>
          <a:prstGeom prst="rect">
            <a:avLst/>
          </a:prstGeom>
          <a:noFill/>
        </p:spPr>
        <p:txBody>
          <a:bodyPr wrap="square" rtlCol="0">
            <a:spAutoFit/>
          </a:bodyPr>
          <a:lstStyle/>
          <a:p>
            <a:r>
              <a:rPr lang="es-ES" b="1" dirty="0"/>
              <a:t>Ejemplo:</a:t>
            </a:r>
          </a:p>
          <a:p>
            <a:r>
              <a:rPr lang="es-ES" dirty="0"/>
              <a:t>Números de mensajes telefónicos recibidos por día para una muestra aleatoria de 5 estudiantes de la Universidad: 2, 3, 6, 8 y 11.</a:t>
            </a:r>
          </a:p>
        </p:txBody>
      </p:sp>
      <mc:AlternateContent xmlns:mc="http://schemas.openxmlformats.org/markup-compatibility/2006" xmlns:a14="http://schemas.microsoft.com/office/drawing/2010/main">
        <mc:Choice Requires="a14">
          <p:sp>
            <p:nvSpPr>
              <p:cNvPr id="11" name="CuadroTexto 10"/>
              <p:cNvSpPr txBox="1"/>
              <p:nvPr/>
            </p:nvSpPr>
            <p:spPr>
              <a:xfrm>
                <a:off x="1563512" y="4532489"/>
                <a:ext cx="2474460"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2+3+6+8+11</m:t>
                          </m:r>
                        </m:num>
                        <m:den>
                          <m:r>
                            <a:rPr lang="es-ES" sz="1600" b="0" i="1" smtClean="0">
                              <a:latin typeface="Cambria Math" panose="02040503050406030204" pitchFamily="18" charset="0"/>
                            </a:rPr>
                            <m:t>5</m:t>
                          </m:r>
                        </m:den>
                      </m:f>
                      <m:r>
                        <a:rPr lang="es-ES" sz="1600" b="0" i="1" smtClean="0">
                          <a:latin typeface="Cambria Math" panose="02040503050406030204" pitchFamily="18" charset="0"/>
                        </a:rPr>
                        <m:t>=6</m:t>
                      </m:r>
                    </m:oMath>
                  </m:oMathPara>
                </a14:m>
                <a:endParaRPr lang="es-ES" sz="16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563512" y="4532489"/>
                <a:ext cx="2474460" cy="462627"/>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871155" y="4498621"/>
                <a:ext cx="5281061" cy="476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𝐷𝑀</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2−6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3−6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6−6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8−6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11−6</m:t>
                              </m:r>
                            </m:e>
                          </m:d>
                        </m:num>
                        <m:den>
                          <m:r>
                            <a:rPr lang="es-ES" sz="1600" b="0" i="1" smtClean="0">
                              <a:latin typeface="Cambria Math" panose="02040503050406030204" pitchFamily="18" charset="0"/>
                            </a:rPr>
                            <m:t>5</m:t>
                          </m:r>
                        </m:den>
                      </m:f>
                      <m:r>
                        <a:rPr lang="es-ES" sz="1600" b="0" i="1" smtClean="0">
                          <a:latin typeface="Cambria Math" panose="02040503050406030204" pitchFamily="18" charset="0"/>
                        </a:rPr>
                        <m:t>=2.8</m:t>
                      </m:r>
                    </m:oMath>
                  </m:oMathPara>
                </a14:m>
                <a:endParaRPr lang="es-ES" sz="16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871155" y="4498621"/>
                <a:ext cx="5281061" cy="476092"/>
              </a:xfrm>
              <a:prstGeom prst="rect">
                <a:avLst/>
              </a:prstGeom>
              <a:blipFill rotWithShape="0">
                <a:blip r:embed="rId3"/>
                <a:stretch>
                  <a:fillRect/>
                </a:stretch>
              </a:blipFill>
            </p:spPr>
            <p:txBody>
              <a:bodyPr/>
              <a:lstStyle/>
              <a:p>
                <a:r>
                  <a:rPr lang="es-ES">
                    <a:noFill/>
                  </a:rPr>
                  <a:t> </a:t>
                </a:r>
              </a:p>
            </p:txBody>
          </p:sp>
        </mc:Fallback>
      </mc:AlternateContent>
      <p:sp>
        <p:nvSpPr>
          <p:cNvPr id="13" name="Rectángulo 12"/>
          <p:cNvSpPr/>
          <p:nvPr/>
        </p:nvSpPr>
        <p:spPr>
          <a:xfrm>
            <a:off x="1524001" y="5315425"/>
            <a:ext cx="8963378" cy="646331"/>
          </a:xfrm>
          <a:prstGeom prst="rect">
            <a:avLst/>
          </a:prstGeom>
        </p:spPr>
        <p:txBody>
          <a:bodyPr wrap="square">
            <a:spAutoFit/>
          </a:bodyPr>
          <a:lstStyle/>
          <a:p>
            <a:r>
              <a:rPr lang="es-ES" b="1" dirty="0"/>
              <a:t>El promedio de las desviaciones absolutas respecto a la media aritmética de mensajes por día es 2.8.</a:t>
            </a:r>
          </a:p>
        </p:txBody>
      </p:sp>
      <p:pic>
        <p:nvPicPr>
          <p:cNvPr id="14" name="Imagen 13"/>
          <p:cNvPicPr>
            <a:picLocks noChangeAspect="1"/>
          </p:cNvPicPr>
          <p:nvPr/>
        </p:nvPicPr>
        <p:blipFill>
          <a:blip r:embed="rId4"/>
          <a:stretch>
            <a:fillRect/>
          </a:stretch>
        </p:blipFill>
        <p:spPr>
          <a:xfrm>
            <a:off x="4044855" y="1798092"/>
            <a:ext cx="2389812" cy="775074"/>
          </a:xfrm>
          <a:prstGeom prst="rect">
            <a:avLst/>
          </a:prstGeom>
        </p:spPr>
      </p:pic>
    </p:spTree>
    <p:extLst>
      <p:ext uri="{BB962C8B-B14F-4D97-AF65-F5344CB8AC3E}">
        <p14:creationId xmlns:p14="http://schemas.microsoft.com/office/powerpoint/2010/main" val="30410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5024" y="1432045"/>
            <a:ext cx="9290754"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4355674" y="835138"/>
            <a:ext cx="155523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Variancia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1264355" y="2419405"/>
            <a:ext cx="2573867" cy="933300"/>
          </a:xfrm>
          <a:prstGeom prst="rect">
            <a:avLst/>
          </a:prstGeom>
        </p:spPr>
      </p:pic>
      <p:sp>
        <p:nvSpPr>
          <p:cNvPr id="4" name="Rectángulo 3"/>
          <p:cNvSpPr/>
          <p:nvPr/>
        </p:nvSpPr>
        <p:spPr>
          <a:xfrm>
            <a:off x="5271168" y="2520384"/>
            <a:ext cx="469617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La desviación elevada al cuadrado, la varianza no puede tiene las mismas unidades que los datos.</a:t>
            </a:r>
          </a:p>
        </p:txBody>
      </p:sp>
      <p:sp>
        <p:nvSpPr>
          <p:cNvPr id="5" name="Rectángulo 4"/>
          <p:cNvSpPr/>
          <p:nvPr/>
        </p:nvSpPr>
        <p:spPr>
          <a:xfrm>
            <a:off x="1274009" y="4597602"/>
            <a:ext cx="9110133" cy="923330"/>
          </a:xfrm>
          <a:prstGeom prst="rect">
            <a:avLst/>
          </a:prstGeom>
        </p:spPr>
        <p:txBody>
          <a:bodyPr wrap="square">
            <a:spAutoFit/>
          </a:bodyPr>
          <a:lstStyle/>
          <a:p>
            <a:r>
              <a:rPr lang="es-ES" b="1" dirty="0"/>
              <a:t>Ejemplo</a:t>
            </a:r>
            <a:r>
              <a:rPr lang="es-ES" dirty="0"/>
              <a:t>:</a:t>
            </a:r>
          </a:p>
          <a:p>
            <a:r>
              <a:rPr lang="es-ES" dirty="0"/>
              <a:t>Durante un partido de baloncesto, se tiene los puntos anotados por 9 jugadores de un equipo: 0, 2, 4, 5, 8, 10, 10, 15, 38</a:t>
            </a:r>
          </a:p>
        </p:txBody>
      </p:sp>
      <mc:AlternateContent xmlns:mc="http://schemas.openxmlformats.org/markup-compatibility/2006" xmlns:a14="http://schemas.microsoft.com/office/drawing/2010/main">
        <mc:Choice Requires="a14">
          <p:sp>
            <p:nvSpPr>
              <p:cNvPr id="10" name="CuadroTexto 9"/>
              <p:cNvSpPr txBox="1"/>
              <p:nvPr/>
            </p:nvSpPr>
            <p:spPr>
              <a:xfrm>
                <a:off x="2352694" y="5778129"/>
                <a:ext cx="11601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=10.22</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352694" y="5778129"/>
                <a:ext cx="1160126" cy="307777"/>
              </a:xfrm>
              <a:prstGeom prst="rect">
                <a:avLst/>
              </a:prstGeom>
              <a:blipFill rotWithShape="0">
                <a:blip r:embed="rId3"/>
                <a:stretch>
                  <a:fillRect l="-2632" r="-4737"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426136" y="5796991"/>
                <a:ext cx="27578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ES" sz="2000" i="1" smtClean="0">
                              <a:latin typeface="Cambria Math" panose="02040503050406030204" pitchFamily="18" charset="0"/>
                            </a:rPr>
                          </m:ctrlPr>
                        </m:sSubSupPr>
                        <m:e>
                          <m:r>
                            <a:rPr lang="es-ES" sz="2000" b="0" i="1" smtClean="0">
                              <a:latin typeface="Cambria Math" panose="02040503050406030204" pitchFamily="18" charset="0"/>
                            </a:rPr>
                            <m:t>𝑆</m:t>
                          </m:r>
                        </m:e>
                        <m:sub>
                          <m:r>
                            <a:rPr lang="es-ES" sz="2000" b="0" i="1" smtClean="0">
                              <a:latin typeface="Cambria Math" panose="02040503050406030204" pitchFamily="18" charset="0"/>
                            </a:rPr>
                            <m:t>𝑥</m:t>
                          </m:r>
                        </m:sub>
                        <m:sup>
                          <m:r>
                            <a:rPr lang="es-ES" sz="2000" b="0" i="1" smtClean="0">
                              <a:latin typeface="Cambria Math" panose="02040503050406030204" pitchFamily="18" charset="0"/>
                            </a:rPr>
                            <m:t>2</m:t>
                          </m:r>
                        </m:sup>
                      </m:sSubSup>
                      <m:r>
                        <a:rPr lang="es-ES" sz="2000" b="0" i="1" smtClean="0">
                          <a:latin typeface="Cambria Math" panose="02040503050406030204" pitchFamily="18" charset="0"/>
                        </a:rPr>
                        <m:t>=129.694 </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𝑝𝑢𝑛𝑡𝑜𝑠</m:t>
                              </m:r>
                            </m:e>
                          </m:d>
                        </m:e>
                        <m:sup>
                          <m:r>
                            <a:rPr lang="es-ES" sz="2000" b="0" i="1" smtClean="0">
                              <a:latin typeface="Cambria Math" panose="02040503050406030204" pitchFamily="18" charset="0"/>
                            </a:rPr>
                            <m:t>2</m:t>
                          </m:r>
                        </m:sup>
                      </m:sSup>
                    </m:oMath>
                  </m:oMathPara>
                </a14:m>
                <a:endParaRPr lang="es-ES" sz="20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426136" y="5796991"/>
                <a:ext cx="2757871" cy="307777"/>
              </a:xfrm>
              <a:prstGeom prst="rect">
                <a:avLst/>
              </a:prstGeom>
              <a:blipFill rotWithShape="0">
                <a:blip r:embed="rId4"/>
                <a:stretch>
                  <a:fillRect l="-1549" t="-4000" r="-664" b="-30000"/>
                </a:stretch>
              </a:blipFill>
            </p:spPr>
            <p:txBody>
              <a:bodyPr/>
              <a:lstStyle/>
              <a:p>
                <a:r>
                  <a:rPr lang="es-ES">
                    <a:noFill/>
                  </a:rPr>
                  <a:t> </a:t>
                </a:r>
              </a:p>
            </p:txBody>
          </p:sp>
        </mc:Fallback>
      </mc:AlternateContent>
      <p:sp>
        <p:nvSpPr>
          <p:cNvPr id="13" name="Rectángulo 12"/>
          <p:cNvSpPr/>
          <p:nvPr/>
        </p:nvSpPr>
        <p:spPr>
          <a:xfrm>
            <a:off x="1267326" y="3767572"/>
            <a:ext cx="8851232" cy="646331"/>
          </a:xfrm>
          <a:prstGeom prst="rect">
            <a:avLst/>
          </a:prstGeom>
        </p:spPr>
        <p:txBody>
          <a:bodyPr wrap="square">
            <a:spAutoFit/>
          </a:bodyPr>
          <a:lstStyle/>
          <a:p>
            <a:r>
              <a:rPr lang="es-ES" dirty="0"/>
              <a:t>Si la varianza es pequeña, significa que los valores del conjunto están bastante agrupados. Si la varianza es grande, significa que los números están más dispersos. </a:t>
            </a:r>
          </a:p>
        </p:txBody>
      </p:sp>
    </p:spTree>
    <p:extLst>
      <p:ext uri="{BB962C8B-B14F-4D97-AF65-F5344CB8AC3E}">
        <p14:creationId xmlns:p14="http://schemas.microsoft.com/office/powerpoint/2010/main" val="25340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3715" y="1445618"/>
            <a:ext cx="9884228"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1376256" y="3836604"/>
            <a:ext cx="8766629" cy="1200329"/>
          </a:xfrm>
          <a:prstGeom prst="rect">
            <a:avLst/>
          </a:prstGeom>
        </p:spPr>
        <p:txBody>
          <a:bodyPr wrap="square">
            <a:spAutoFit/>
          </a:bodyPr>
          <a:lstStyle/>
          <a:p>
            <a:r>
              <a:rPr lang="es-ES" dirty="0"/>
              <a:t>En un curso de estadística, un estudiante tiene las siguientes notas en las pruebas cortas:</a:t>
            </a:r>
          </a:p>
          <a:p>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2142700" y="2949352"/>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i="1">
                              <a:latin typeface="Cambria Math" panose="02040503050406030204" pitchFamily="18" charset="0"/>
                            </a:rPr>
                            <m:t>𝑆𝑢𝑚𝑎</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𝑣𝑎𝑙𝑜𝑟𝑒𝑠</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𝑣𝑎𝑟𝑖𝑎𝑏𝑙𝑒</m:t>
                          </m:r>
                        </m:num>
                        <m:den>
                          <m:r>
                            <a:rPr lang="es-ES" altLang="es-ES" i="1">
                              <a:latin typeface="Cambria Math" panose="02040503050406030204" pitchFamily="18" charset="0"/>
                            </a:rPr>
                            <m:t>𝑇𝑎𝑚𝑎</m:t>
                          </m:r>
                          <m:r>
                            <a:rPr lang="es-ES" altLang="es-ES" i="1">
                              <a:latin typeface="Cambria Math" panose="02040503050406030204" pitchFamily="18" charset="0"/>
                            </a:rPr>
                            <m:t>ñ</m:t>
                          </m:r>
                          <m:r>
                            <a:rPr lang="es-ES" altLang="es-ES" i="1">
                              <a:latin typeface="Cambria Math" panose="02040503050406030204" pitchFamily="18" charset="0"/>
                            </a:rPr>
                            <m:t>𝑜</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𝑚𝑢𝑒𝑠𝑡𝑟𝑎</m:t>
                          </m:r>
                        </m:den>
                      </m:f>
                      <m:r>
                        <a:rPr lang="es-ES" altLang="es-ES" i="1">
                          <a:latin typeface="Cambria Math" panose="02040503050406030204" pitchFamily="18" charset="0"/>
                        </a:rPr>
                        <m:t>=</m:t>
                      </m:r>
                      <m:f>
                        <m:fPr>
                          <m:ctrlPr>
                            <a:rPr lang="es-ES" altLang="es-ES" i="1">
                              <a:latin typeface="Cambria Math" panose="02040503050406030204" pitchFamily="18" charset="0"/>
                            </a:rPr>
                          </m:ctrlPr>
                        </m:fPr>
                        <m:num>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1</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2</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𝑛</m:t>
                              </m:r>
                            </m:sub>
                          </m:sSub>
                        </m:num>
                        <m:den>
                          <m:r>
                            <a:rPr lang="es-ES" altLang="es-ES" i="1">
                              <a:latin typeface="Cambria Math" panose="02040503050406030204" pitchFamily="18" charset="0"/>
                            </a:rPr>
                            <m:t>𝑛</m:t>
                          </m:r>
                        </m:den>
                      </m:f>
                      <m:r>
                        <a:rPr lang="es-ES" altLang="es-ES" b="0" i="1" smtClean="0">
                          <a:latin typeface="Cambria Math" panose="02040503050406030204" pitchFamily="18" charset="0"/>
                        </a:rPr>
                        <m:t>=</m:t>
                      </m:r>
                      <m:f>
                        <m:fPr>
                          <m:ctrlPr>
                            <a:rPr lang="es-ES" altLang="es-ES" b="0" i="1" smtClean="0">
                              <a:latin typeface="Cambria Math" panose="02040503050406030204" pitchFamily="18" charset="0"/>
                            </a:rPr>
                          </m:ctrlPr>
                        </m:fPr>
                        <m:num>
                          <m:nary>
                            <m:naryPr>
                              <m:chr m:val="∑"/>
                              <m:ctrlPr>
                                <a:rPr lang="es-ES" altLang="es-ES" b="0" i="1" smtClean="0">
                                  <a:latin typeface="Cambria Math" panose="02040503050406030204" pitchFamily="18" charset="0"/>
                                </a:rPr>
                              </m:ctrlPr>
                            </m:naryPr>
                            <m:sub>
                              <m:r>
                                <m:rPr>
                                  <m:brk m:alnAt="23"/>
                                </m:rPr>
                                <a:rPr lang="es-ES" altLang="es-ES" b="0" i="1" smtClean="0">
                                  <a:latin typeface="Cambria Math" panose="02040503050406030204" pitchFamily="18" charset="0"/>
                                </a:rPr>
                                <m:t>𝑖</m:t>
                              </m:r>
                              <m:r>
                                <a:rPr lang="es-ES" altLang="es-ES" b="0" i="1" smtClean="0">
                                  <a:latin typeface="Cambria Math" panose="02040503050406030204" pitchFamily="18" charset="0"/>
                                </a:rPr>
                                <m:t>=1</m:t>
                              </m:r>
                            </m:sub>
                            <m:sup>
                              <m:r>
                                <a:rPr lang="es-ES" altLang="es-ES" b="0" i="1" smtClean="0">
                                  <a:latin typeface="Cambria Math" panose="02040503050406030204" pitchFamily="18" charset="0"/>
                                </a:rPr>
                                <m:t>𝑛</m:t>
                              </m:r>
                            </m:sup>
                            <m:e>
                              <m:sSub>
                                <m:sSubPr>
                                  <m:ctrlPr>
                                    <a:rPr lang="es-ES" altLang="es-ES" b="0" i="1" smtClean="0">
                                      <a:latin typeface="Cambria Math" panose="02040503050406030204" pitchFamily="18" charset="0"/>
                                    </a:rPr>
                                  </m:ctrlPr>
                                </m:sSubPr>
                                <m:e>
                                  <m:r>
                                    <a:rPr lang="es-ES" altLang="es-ES" b="0" i="1" smtClean="0">
                                      <a:latin typeface="Cambria Math" panose="02040503050406030204" pitchFamily="18" charset="0"/>
                                    </a:rPr>
                                    <m:t>𝑥</m:t>
                                  </m:r>
                                </m:e>
                                <m:sub>
                                  <m:r>
                                    <a:rPr lang="es-ES" altLang="es-ES" b="0" i="1" smtClean="0">
                                      <a:latin typeface="Cambria Math" panose="02040503050406030204" pitchFamily="18" charset="0"/>
                                    </a:rPr>
                                    <m:t>𝑖</m:t>
                                  </m:r>
                                </m:sub>
                              </m:sSub>
                            </m:e>
                          </m:nary>
                        </m:num>
                        <m:den>
                          <m:r>
                            <a:rPr lang="es-ES" altLang="es-ES" b="0" i="1" smtClean="0">
                              <a:latin typeface="Cambria Math" panose="02040503050406030204" pitchFamily="18" charset="0"/>
                            </a:rPr>
                            <m:t>𝑛</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142700" y="2949352"/>
                <a:ext cx="7498678" cy="63555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595652" y="5136526"/>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595652" y="5136526"/>
                <a:ext cx="7498678" cy="635559"/>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61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640" y="1573994"/>
            <a:ext cx="9756827" cy="1569660"/>
          </a:xfrm>
          <a:prstGeom prst="rect">
            <a:avLst/>
          </a:prstGeom>
        </p:spPr>
        <p:txBody>
          <a:bodyPr wrap="square">
            <a:spAutoFit/>
          </a:bodyPr>
          <a:lstStyle/>
          <a:p>
            <a:pPr>
              <a:lnSpc>
                <a:spcPct val="150000"/>
              </a:lnSpc>
            </a:pPr>
            <a:r>
              <a:rPr lang="es-ES" sz="1600" dirty="0"/>
              <a:t>La varianza a veces no se interpreta claramente, ya que se mide en unidades cuadráticas. Para evitar ese problema se define otra medida de dispersión, que es la desviación estándar, que se halla como la raíz cuadrada positiva de la varianza. La desviación típica informa sobre la dispersión de los datos respecto al valor de la media; cuanto mayor sea su valor, más dispersos estarán los datos.</a:t>
            </a:r>
            <a:endParaRPr lang="es-ES" sz="1600" b="1" dirty="0"/>
          </a:p>
        </p:txBody>
      </p:sp>
      <p:pic>
        <p:nvPicPr>
          <p:cNvPr id="4" name="Imagen 3"/>
          <p:cNvPicPr>
            <a:picLocks noChangeAspect="1"/>
          </p:cNvPicPr>
          <p:nvPr/>
        </p:nvPicPr>
        <p:blipFill>
          <a:blip r:embed="rId2"/>
          <a:stretch>
            <a:fillRect/>
          </a:stretch>
        </p:blipFill>
        <p:spPr>
          <a:xfrm>
            <a:off x="8564880" y="3346331"/>
            <a:ext cx="3135045" cy="3313017"/>
          </a:xfrm>
          <a:prstGeom prst="rect">
            <a:avLst/>
          </a:prstGeom>
        </p:spPr>
      </p:pic>
      <p:sp>
        <p:nvSpPr>
          <p:cNvPr id="5" name="Rectángulo 4"/>
          <p:cNvSpPr/>
          <p:nvPr/>
        </p:nvSpPr>
        <p:spPr>
          <a:xfrm>
            <a:off x="4378253" y="1027049"/>
            <a:ext cx="2778325"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Desviación Estándar</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CuadroTexto 7"/>
          <p:cNvSpPr txBox="1"/>
          <p:nvPr/>
        </p:nvSpPr>
        <p:spPr>
          <a:xfrm>
            <a:off x="1547321" y="3789503"/>
            <a:ext cx="7488394" cy="830997"/>
          </a:xfrm>
          <a:prstGeom prst="rect">
            <a:avLst/>
          </a:prstGeom>
          <a:noFill/>
        </p:spPr>
        <p:txBody>
          <a:bodyPr wrap="square" rtlCol="0">
            <a:spAutoFit/>
          </a:bodyPr>
          <a:lstStyle/>
          <a:p>
            <a:r>
              <a:rPr lang="es-ES" sz="1600" b="1" dirty="0"/>
              <a:t>Ejemplo:</a:t>
            </a:r>
          </a:p>
          <a:p>
            <a:r>
              <a:rPr lang="es-ES" sz="1600" dirty="0"/>
              <a:t>Promedios ponderados de notas de una muestra de estudiantes universitarios según sexo.</a:t>
            </a:r>
          </a:p>
        </p:txBody>
      </p:sp>
      <mc:AlternateContent xmlns:mc="http://schemas.openxmlformats.org/markup-compatibility/2006" xmlns:a14="http://schemas.microsoft.com/office/drawing/2010/main">
        <mc:Choice Requires="a14">
          <p:sp>
            <p:nvSpPr>
              <p:cNvPr id="15" name="CuadroTexto 14"/>
              <p:cNvSpPr txBox="1"/>
              <p:nvPr/>
            </p:nvSpPr>
            <p:spPr>
              <a:xfrm>
                <a:off x="6756868" y="4891979"/>
                <a:ext cx="1239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=7.7</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=1.8925</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=1.37568</m:t>
                      </m:r>
                    </m:oMath>
                  </m:oMathPara>
                </a14:m>
                <a:endParaRPr lang="es-ES" sz="1600" b="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756868" y="4891979"/>
                <a:ext cx="1239635" cy="738664"/>
              </a:xfrm>
              <a:prstGeom prst="rect">
                <a:avLst/>
              </a:prstGeom>
              <a:blipFill rotWithShape="0">
                <a:blip r:embed="rId4"/>
                <a:stretch>
                  <a:fillRect l="-2941" r="-2451" b="-2459"/>
                </a:stretch>
              </a:blipFill>
            </p:spPr>
            <p:txBody>
              <a:bodyPr/>
              <a:lstStyle/>
              <a:p>
                <a:r>
                  <a:rPr lang="es-ES">
                    <a:noFill/>
                  </a:rPr>
                  <a:t> </a:t>
                </a:r>
              </a:p>
            </p:txBody>
          </p:sp>
        </mc:Fallback>
      </mc:AlternateContent>
      <p:pic>
        <p:nvPicPr>
          <p:cNvPr id="19" name="Imagen 18"/>
          <p:cNvPicPr>
            <a:picLocks noChangeAspect="1"/>
          </p:cNvPicPr>
          <p:nvPr/>
        </p:nvPicPr>
        <p:blipFill>
          <a:blip r:embed="rId5"/>
          <a:stretch>
            <a:fillRect/>
          </a:stretch>
        </p:blipFill>
        <p:spPr>
          <a:xfrm>
            <a:off x="1475623" y="4601578"/>
            <a:ext cx="866775" cy="1504950"/>
          </a:xfrm>
          <a:prstGeom prst="rect">
            <a:avLst/>
          </a:prstGeom>
        </p:spPr>
      </p:pic>
      <p:pic>
        <p:nvPicPr>
          <p:cNvPr id="20" name="Imagen 19"/>
          <p:cNvPicPr>
            <a:picLocks noChangeAspect="1"/>
          </p:cNvPicPr>
          <p:nvPr/>
        </p:nvPicPr>
        <p:blipFill>
          <a:blip r:embed="rId6"/>
          <a:stretch>
            <a:fillRect/>
          </a:stretch>
        </p:blipFill>
        <p:spPr>
          <a:xfrm>
            <a:off x="5618394" y="4586733"/>
            <a:ext cx="971550" cy="1495425"/>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2477002" y="4911390"/>
                <a:ext cx="1253613"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=8.225</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=0.44214</m:t>
                      </m:r>
                    </m:oMath>
                  </m:oMathPara>
                </a14:m>
                <a:endParaRPr lang="es-ES" sz="1600" b="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=0.66494</m:t>
                      </m:r>
                    </m:oMath>
                  </m:oMathPara>
                </a14:m>
                <a:endParaRPr lang="es-ES" sz="1600" b="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2477002" y="4911390"/>
                <a:ext cx="1253613" cy="738664"/>
              </a:xfrm>
              <a:prstGeom prst="rect">
                <a:avLst/>
              </a:prstGeom>
              <a:blipFill rotWithShape="0">
                <a:blip r:embed="rId7"/>
                <a:stretch>
                  <a:fillRect l="-2913" r="-2913" b="-2479"/>
                </a:stretch>
              </a:blipFill>
            </p:spPr>
            <p:txBody>
              <a:bodyPr/>
              <a:lstStyle/>
              <a:p>
                <a:r>
                  <a:rPr lang="es-ES">
                    <a:noFill/>
                  </a:rPr>
                  <a:t> </a:t>
                </a:r>
              </a:p>
            </p:txBody>
          </p:sp>
        </mc:Fallback>
      </mc:AlternateContent>
      <p:pic>
        <p:nvPicPr>
          <p:cNvPr id="7" name="Imagen 6">
            <a:extLst>
              <a:ext uri="{FF2B5EF4-FFF2-40B4-BE49-F238E27FC236}">
                <a16:creationId xmlns:a16="http://schemas.microsoft.com/office/drawing/2014/main" id="{C689BEF4-4AA1-42CA-9515-1CACC82C4488}"/>
              </a:ext>
            </a:extLst>
          </p:cNvPr>
          <p:cNvPicPr>
            <a:picLocks noChangeAspect="1"/>
          </p:cNvPicPr>
          <p:nvPr/>
        </p:nvPicPr>
        <p:blipFill>
          <a:blip r:embed="rId8"/>
          <a:stretch>
            <a:fillRect/>
          </a:stretch>
        </p:blipFill>
        <p:spPr>
          <a:xfrm>
            <a:off x="4852987" y="3045807"/>
            <a:ext cx="2486025" cy="828675"/>
          </a:xfrm>
          <a:prstGeom prst="rect">
            <a:avLst/>
          </a:prstGeom>
        </p:spPr>
      </p:pic>
    </p:spTree>
    <p:extLst>
      <p:ext uri="{BB962C8B-B14F-4D97-AF65-F5344CB8AC3E}">
        <p14:creationId xmlns:p14="http://schemas.microsoft.com/office/powerpoint/2010/main" val="38969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35236" y="991698"/>
            <a:ext cx="216918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Diagrama de Caja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948266" y="1541903"/>
            <a:ext cx="10047112" cy="1200329"/>
          </a:xfrm>
          <a:prstGeom prst="rect">
            <a:avLst/>
          </a:prstGeom>
        </p:spPr>
        <p:txBody>
          <a:bodyPr wrap="square">
            <a:spAutoFit/>
          </a:bodyPr>
          <a:lstStyle/>
          <a:p>
            <a:pPr algn="just"/>
            <a:r>
              <a:rPr lang="es-ES" dirty="0"/>
              <a:t>Los diagramas de </a:t>
            </a:r>
            <a:r>
              <a:rPr lang="es-ES" b="1" dirty="0"/>
              <a:t>Caja</a:t>
            </a:r>
            <a:r>
              <a:rPr lang="es-ES" dirty="0"/>
              <a:t> (</a:t>
            </a:r>
            <a:r>
              <a:rPr lang="es-ES" dirty="0" err="1"/>
              <a:t>Boxplots</a:t>
            </a:r>
            <a:r>
              <a:rPr lang="es-ES" dirty="0"/>
              <a:t>) son una presentación visual que describe varias características importantes, al mismo tiempo, tales como la dispersión y simetría. Para su realización se representan </a:t>
            </a:r>
            <a:r>
              <a:rPr lang="es-ES" b="1" dirty="0"/>
              <a:t>los tres cuartiles</a:t>
            </a:r>
            <a:r>
              <a:rPr lang="es-ES" dirty="0"/>
              <a:t> y los valores</a:t>
            </a:r>
            <a:r>
              <a:rPr lang="es-ES" b="1" dirty="0"/>
              <a:t> mínimo</a:t>
            </a:r>
            <a:r>
              <a:rPr lang="es-ES" dirty="0"/>
              <a:t> y </a:t>
            </a:r>
            <a:r>
              <a:rPr lang="es-ES" b="1" dirty="0"/>
              <a:t>máximo </a:t>
            </a:r>
            <a:r>
              <a:rPr lang="es-ES" dirty="0"/>
              <a:t>de los datos, sobre un rectángulo, alineado horizontal o verticalmente. </a:t>
            </a:r>
          </a:p>
        </p:txBody>
      </p:sp>
      <p:pic>
        <p:nvPicPr>
          <p:cNvPr id="9" name="Imagen 8"/>
          <p:cNvPicPr>
            <a:picLocks noChangeAspect="1"/>
          </p:cNvPicPr>
          <p:nvPr/>
        </p:nvPicPr>
        <p:blipFill>
          <a:blip r:embed="rId2"/>
          <a:stretch>
            <a:fillRect/>
          </a:stretch>
        </p:blipFill>
        <p:spPr>
          <a:xfrm>
            <a:off x="3349272" y="2598384"/>
            <a:ext cx="5448300" cy="1209675"/>
          </a:xfrm>
          <a:prstGeom prst="rect">
            <a:avLst/>
          </a:prstGeom>
        </p:spPr>
      </p:pic>
      <p:sp>
        <p:nvSpPr>
          <p:cNvPr id="4" name="CuadroTexto 3"/>
          <p:cNvSpPr txBox="1"/>
          <p:nvPr/>
        </p:nvSpPr>
        <p:spPr>
          <a:xfrm>
            <a:off x="970845" y="3815644"/>
            <a:ext cx="9753600" cy="923330"/>
          </a:xfrm>
          <a:prstGeom prst="rect">
            <a:avLst/>
          </a:prstGeom>
          <a:noFill/>
        </p:spPr>
        <p:txBody>
          <a:bodyPr wrap="square" rtlCol="0">
            <a:spAutoFit/>
          </a:bodyPr>
          <a:lstStyle/>
          <a:p>
            <a:pPr algn="just"/>
            <a:r>
              <a:rPr lang="es-ES" b="1" dirty="0"/>
              <a:t>Ejemplo</a:t>
            </a:r>
            <a:r>
              <a:rPr lang="es-ES" dirty="0"/>
              <a:t>: Los siguientes datos representan el dinero del que suelen disponer semanalmente un muestras de estudiantes de la universidad (en miles de colones): 10, 15, 12, 20, 5, 13, 8, 25, 14, 24, 20, 15, 12, 30, 15.</a:t>
            </a:r>
          </a:p>
        </p:txBody>
      </p:sp>
      <p:pic>
        <p:nvPicPr>
          <p:cNvPr id="8" name="Imagen 7"/>
          <p:cNvPicPr>
            <a:picLocks noChangeAspect="1"/>
          </p:cNvPicPr>
          <p:nvPr/>
        </p:nvPicPr>
        <p:blipFill>
          <a:blip r:embed="rId3"/>
          <a:stretch>
            <a:fillRect/>
          </a:stretch>
        </p:blipFill>
        <p:spPr>
          <a:xfrm>
            <a:off x="3289297" y="5142441"/>
            <a:ext cx="5369279" cy="903015"/>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1021645" y="4961466"/>
                <a:ext cx="963725"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1</m:t>
                          </m:r>
                        </m:sub>
                      </m:sSub>
                      <m:r>
                        <a:rPr lang="es-ES" b="0" i="1" smtClean="0">
                          <a:latin typeface="Cambria Math" panose="02040503050406030204" pitchFamily="18" charset="0"/>
                        </a:rPr>
                        <m:t> =12</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2</m:t>
                          </m:r>
                        </m:sub>
                      </m:sSub>
                      <m:r>
                        <a:rPr lang="es-ES" b="0" i="1" smtClean="0">
                          <a:latin typeface="Cambria Math" panose="02040503050406030204" pitchFamily="18" charset="0"/>
                        </a:rPr>
                        <m:t> =15</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3</m:t>
                          </m:r>
                        </m:sub>
                      </m:sSub>
                      <m:r>
                        <a:rPr lang="es-ES" b="0" i="1" smtClean="0">
                          <a:latin typeface="Cambria Math" panose="02040503050406030204" pitchFamily="18" charset="0"/>
                        </a:rPr>
                        <m:t> =20</m:t>
                      </m:r>
                    </m:oMath>
                  </m:oMathPara>
                </a14:m>
                <a:endParaRPr lang="es-ES" b="0" dirty="0"/>
              </a:p>
              <a:p>
                <a:r>
                  <a:rPr lang="es-ES" b="0" dirty="0"/>
                  <a:t> Min. = 5</a:t>
                </a:r>
              </a:p>
              <a:p>
                <a:r>
                  <a:rPr lang="es-ES" dirty="0"/>
                  <a:t> Max.= 30</a:t>
                </a:r>
                <a:endParaRPr lang="es-ES" b="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021645" y="4961466"/>
                <a:ext cx="963725" cy="1384995"/>
              </a:xfrm>
              <a:prstGeom prst="rect">
                <a:avLst/>
              </a:prstGeom>
              <a:blipFill rotWithShape="0">
                <a:blip r:embed="rId4"/>
                <a:stretch>
                  <a:fillRect l="-9494" r="-8861" b="-9251"/>
                </a:stretch>
              </a:blipFill>
            </p:spPr>
            <p:txBody>
              <a:bodyPr/>
              <a:lstStyle/>
              <a:p>
                <a:r>
                  <a:rPr lang="es-ES">
                    <a:noFill/>
                  </a:rPr>
                  <a:t> </a:t>
                </a:r>
              </a:p>
            </p:txBody>
          </p:sp>
        </mc:Fallback>
      </mc:AlternateContent>
    </p:spTree>
    <p:extLst>
      <p:ext uri="{BB962C8B-B14F-4D97-AF65-F5344CB8AC3E}">
        <p14:creationId xmlns:p14="http://schemas.microsoft.com/office/powerpoint/2010/main" val="5841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174" y="143539"/>
            <a:ext cx="8378825" cy="6428843"/>
          </a:xfrm>
          <a:prstGeom prst="rect">
            <a:avLst/>
          </a:prstGeom>
        </p:spPr>
      </p:pic>
      <p:pic>
        <p:nvPicPr>
          <p:cNvPr id="4" name="Picture 3"/>
          <p:cNvPicPr>
            <a:picLocks noChangeAspect="1"/>
          </p:cNvPicPr>
          <p:nvPr/>
        </p:nvPicPr>
        <p:blipFill>
          <a:blip r:embed="rId3"/>
          <a:stretch>
            <a:fillRect/>
          </a:stretch>
        </p:blipFill>
        <p:spPr>
          <a:xfrm>
            <a:off x="4818062" y="2580352"/>
            <a:ext cx="6734326" cy="2618181"/>
          </a:xfrm>
          <a:prstGeom prst="rect">
            <a:avLst/>
          </a:prstGeom>
        </p:spPr>
      </p:pic>
    </p:spTree>
    <p:extLst>
      <p:ext uri="{BB962C8B-B14F-4D97-AF65-F5344CB8AC3E}">
        <p14:creationId xmlns:p14="http://schemas.microsoft.com/office/powerpoint/2010/main" val="221689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6910" y="1400457"/>
            <a:ext cx="9444958" cy="1200329"/>
          </a:xfrm>
          <a:prstGeom prst="rect">
            <a:avLst/>
          </a:prstGeom>
        </p:spPr>
        <p:txBody>
          <a:bodyPr wrap="square">
            <a:spAutoFit/>
          </a:bodyPr>
          <a:lstStyle/>
          <a:p>
            <a:pPr algn="just">
              <a:lnSpc>
                <a:spcPct val="150000"/>
              </a:lnSpc>
            </a:pPr>
            <a:r>
              <a:rPr lang="es-ES" sz="1600" dirty="0">
                <a:effectLst/>
                <a:latin typeface="Arial" panose="020B0604020202020204" pitchFamily="34" charset="0"/>
              </a:rPr>
              <a:t>Cuando se quiere comparar el grado de dispersión de dos distribuciones que no vienen dadas en las mismas unidades o que las medias no son iguales se utiliza el coeficiente de variación de Pearson que se define como el cociente entre la desviación típica y el valor absoluto de la media aritmética</a:t>
            </a:r>
            <a:endParaRPr lang="es-ES" sz="1600" dirty="0"/>
          </a:p>
        </p:txBody>
      </p:sp>
      <p:sp>
        <p:nvSpPr>
          <p:cNvPr id="3" name="Rectángulo 2"/>
          <p:cNvSpPr/>
          <p:nvPr/>
        </p:nvSpPr>
        <p:spPr>
          <a:xfrm>
            <a:off x="1256910" y="804042"/>
            <a:ext cx="6156492"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s-ES_tradnl" sz="2000" dirty="0">
                <a:solidFill>
                  <a:srgbClr val="0070C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Coeficiente de Variación (o d</a:t>
            </a:r>
            <a:r>
              <a:rPr lang="es-ES_tradnl" sz="2000" b="1" dirty="0">
                <a:solidFill>
                  <a:srgbClr val="0070C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ispersión relativa)</a:t>
            </a:r>
            <a:endParaRPr lang="es-ES" sz="2000" b="1" dirty="0">
              <a:solidFill>
                <a:srgbClr val="0070C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4562643" y="2554111"/>
                <a:ext cx="2281009" cy="809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𝐶𝑉</m:t>
                      </m:r>
                      <m:r>
                        <a:rPr lang="es-ES" sz="2800" b="0" i="1" smtClean="0">
                          <a:latin typeface="Cambria Math" panose="02040503050406030204" pitchFamily="18" charset="0"/>
                        </a:rPr>
                        <m:t>=</m:t>
                      </m:r>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𝑆</m:t>
                              </m:r>
                            </m:e>
                            <m:sub>
                              <m:r>
                                <a:rPr lang="es-ES" sz="2800" b="0" i="1" smtClean="0">
                                  <a:latin typeface="Cambria Math" panose="02040503050406030204" pitchFamily="18" charset="0"/>
                                </a:rPr>
                                <m:t>𝑥</m:t>
                              </m:r>
                            </m:sub>
                          </m:sSub>
                        </m:num>
                        <m:den>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𝑥</m:t>
                              </m:r>
                            </m:e>
                          </m:acc>
                        </m:den>
                      </m:f>
                      <m:r>
                        <a:rPr lang="es-ES" sz="2800" b="0" i="1" smtClean="0">
                          <a:latin typeface="Cambria Math" panose="02040503050406030204" pitchFamily="18" charset="0"/>
                        </a:rPr>
                        <m:t>∗100</m:t>
                      </m:r>
                    </m:oMath>
                  </m:oMathPara>
                </a14:m>
                <a:endParaRPr lang="es-ES" sz="28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562643" y="2554111"/>
                <a:ext cx="2281009" cy="809389"/>
              </a:xfrm>
              <a:prstGeom prst="rect">
                <a:avLst/>
              </a:prstGeom>
              <a:blipFill rotWithShape="0">
                <a:blip r:embed="rId2"/>
                <a:stretch>
                  <a:fillRect/>
                </a:stretch>
              </a:blipFill>
            </p:spPr>
            <p:txBody>
              <a:bodyPr/>
              <a:lstStyle/>
              <a:p>
                <a:r>
                  <a:rPr lang="es-ES">
                    <a:noFill/>
                  </a:rPr>
                  <a:t> </a:t>
                </a:r>
              </a:p>
            </p:txBody>
          </p:sp>
        </mc:Fallback>
      </mc:AlternateContent>
      <p:pic>
        <p:nvPicPr>
          <p:cNvPr id="5" name="Imagen 4"/>
          <p:cNvPicPr>
            <a:picLocks noChangeAspect="1"/>
          </p:cNvPicPr>
          <p:nvPr/>
        </p:nvPicPr>
        <p:blipFill>
          <a:blip r:embed="rId3"/>
          <a:stretch>
            <a:fillRect/>
          </a:stretch>
        </p:blipFill>
        <p:spPr>
          <a:xfrm>
            <a:off x="1496529" y="5022172"/>
            <a:ext cx="4714875" cy="1114425"/>
          </a:xfrm>
          <a:prstGeom prst="rect">
            <a:avLst/>
          </a:prstGeom>
        </p:spPr>
      </p:pic>
      <p:sp>
        <p:nvSpPr>
          <p:cNvPr id="7" name="CuadroTexto 6"/>
          <p:cNvSpPr txBox="1"/>
          <p:nvPr/>
        </p:nvSpPr>
        <p:spPr>
          <a:xfrm>
            <a:off x="1213885" y="3429233"/>
            <a:ext cx="9565519" cy="1200329"/>
          </a:xfrm>
          <a:prstGeom prst="rect">
            <a:avLst/>
          </a:prstGeom>
          <a:noFill/>
        </p:spPr>
        <p:txBody>
          <a:bodyPr wrap="square" rtlCol="0">
            <a:spAutoFit/>
          </a:bodyPr>
          <a:lstStyle/>
          <a:p>
            <a:pPr algn="just"/>
            <a:r>
              <a:rPr lang="es-ES" dirty="0"/>
              <a:t>Los siguientes datos representa la distancia entre el lugar de residencia (en kilómetros) y el promedio ponderado de notas (PP) de un conjunto de estudiantes de la Universidad: </a:t>
            </a:r>
          </a:p>
          <a:p>
            <a:r>
              <a:rPr lang="es-ES"/>
              <a:t>   </a:t>
            </a:r>
            <a:r>
              <a:rPr lang="es-ES" b="1"/>
              <a:t>Distancia</a:t>
            </a:r>
            <a:r>
              <a:rPr lang="es-ES"/>
              <a:t>:  </a:t>
            </a:r>
            <a:r>
              <a:rPr lang="es-ES" dirty="0"/>
              <a:t>10     15     12     20       5        13     8       25      14       24       20      15      12      30      15</a:t>
            </a:r>
          </a:p>
          <a:p>
            <a:r>
              <a:rPr lang="es-ES" dirty="0"/>
              <a:t>   PP        :  8.0    7.0    9.2    8.4     6.0     7.7    7.0    9.0     8.3      7.9     7.5      7.1    8.5     9.0     8.5</a:t>
            </a:r>
          </a:p>
        </p:txBody>
      </p:sp>
      <mc:AlternateContent xmlns:mc="http://schemas.openxmlformats.org/markup-compatibility/2006" xmlns:a14="http://schemas.microsoft.com/office/drawing/2010/main">
        <mc:Choice Requires="a14">
          <p:sp>
            <p:nvSpPr>
              <p:cNvPr id="8" name="CuadroTexto 7"/>
              <p:cNvSpPr txBox="1"/>
              <p:nvPr/>
            </p:nvSpPr>
            <p:spPr>
              <a:xfrm>
                <a:off x="6527131" y="5077327"/>
                <a:ext cx="3519233"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𝐷</m:t>
                          </m:r>
                          <m:r>
                            <a:rPr lang="es-CR" b="0" i="1" smtClean="0">
                              <a:latin typeface="Cambria Math" panose="02040503050406030204" pitchFamily="18" charset="0"/>
                            </a:rPr>
                            <m:t>𝑖𝑠𝑡𝑎𝑛𝑐𝑖𝑎</m:t>
                          </m:r>
                        </m:sub>
                      </m:sSub>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6.770</m:t>
                          </m:r>
                        </m:num>
                        <m:den>
                          <m:r>
                            <a:rPr lang="es-ES" b="0" i="1" smtClean="0">
                              <a:latin typeface="Cambria Math" panose="02040503050406030204" pitchFamily="18" charset="0"/>
                            </a:rPr>
                            <m:t>15,87</m:t>
                          </m:r>
                        </m:den>
                      </m:f>
                      <m:r>
                        <a:rPr lang="es-ES" b="0" i="1" smtClean="0">
                          <a:latin typeface="Cambria Math" panose="02040503050406030204" pitchFamily="18" charset="0"/>
                        </a:rPr>
                        <m:t>∗100=42.7%</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27131" y="5077327"/>
                <a:ext cx="3519233" cy="5497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599319" y="5847348"/>
                <a:ext cx="306539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𝑃𝑃</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0.8983</m:t>
                          </m:r>
                        </m:num>
                        <m:den>
                          <m:r>
                            <a:rPr lang="es-ES" b="0" i="1" smtClean="0">
                              <a:latin typeface="Cambria Math" panose="02040503050406030204" pitchFamily="18" charset="0"/>
                            </a:rPr>
                            <m:t>7.940</m:t>
                          </m:r>
                        </m:den>
                      </m:f>
                      <m:r>
                        <a:rPr lang="es-ES" b="0" i="1" smtClean="0">
                          <a:latin typeface="Cambria Math" panose="02040503050406030204" pitchFamily="18" charset="0"/>
                        </a:rPr>
                        <m:t>∗100=11.3%</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599319" y="5847348"/>
                <a:ext cx="3065391" cy="520399"/>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754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3A230F-DCD8-4BE8-81E5-A17589260512}"/>
              </a:ext>
            </a:extLst>
          </p:cNvPr>
          <p:cNvPicPr>
            <a:picLocks noChangeAspect="1"/>
          </p:cNvPicPr>
          <p:nvPr/>
        </p:nvPicPr>
        <p:blipFill>
          <a:blip r:embed="rId2"/>
          <a:stretch>
            <a:fillRect/>
          </a:stretch>
        </p:blipFill>
        <p:spPr>
          <a:xfrm>
            <a:off x="541256" y="493974"/>
            <a:ext cx="11430000" cy="1552575"/>
          </a:xfrm>
          <a:prstGeom prst="rect">
            <a:avLst/>
          </a:prstGeom>
        </p:spPr>
      </p:pic>
      <p:pic>
        <p:nvPicPr>
          <p:cNvPr id="7" name="Imagen 6">
            <a:extLst>
              <a:ext uri="{FF2B5EF4-FFF2-40B4-BE49-F238E27FC236}">
                <a16:creationId xmlns:a16="http://schemas.microsoft.com/office/drawing/2014/main" id="{61BAC9FF-E52F-48E1-B662-FFC4FC00AD35}"/>
              </a:ext>
            </a:extLst>
          </p:cNvPr>
          <p:cNvPicPr>
            <a:picLocks noChangeAspect="1"/>
          </p:cNvPicPr>
          <p:nvPr/>
        </p:nvPicPr>
        <p:blipFill>
          <a:blip r:embed="rId3"/>
          <a:stretch>
            <a:fillRect/>
          </a:stretch>
        </p:blipFill>
        <p:spPr>
          <a:xfrm>
            <a:off x="842962" y="2151029"/>
            <a:ext cx="10506075" cy="1952625"/>
          </a:xfrm>
          <a:prstGeom prst="rect">
            <a:avLst/>
          </a:prstGeom>
        </p:spPr>
      </p:pic>
      <p:pic>
        <p:nvPicPr>
          <p:cNvPr id="9" name="Imagen 8">
            <a:extLst>
              <a:ext uri="{FF2B5EF4-FFF2-40B4-BE49-F238E27FC236}">
                <a16:creationId xmlns:a16="http://schemas.microsoft.com/office/drawing/2014/main" id="{D93312E7-90A3-4D30-A56B-8A21D8789E91}"/>
              </a:ext>
            </a:extLst>
          </p:cNvPr>
          <p:cNvPicPr>
            <a:picLocks noChangeAspect="1"/>
          </p:cNvPicPr>
          <p:nvPr/>
        </p:nvPicPr>
        <p:blipFill>
          <a:blip r:embed="rId4"/>
          <a:stretch>
            <a:fillRect/>
          </a:stretch>
        </p:blipFill>
        <p:spPr>
          <a:xfrm>
            <a:off x="522206" y="4339964"/>
            <a:ext cx="11468100" cy="942975"/>
          </a:xfrm>
          <a:prstGeom prst="rect">
            <a:avLst/>
          </a:prstGeom>
        </p:spPr>
      </p:pic>
      <p:pic>
        <p:nvPicPr>
          <p:cNvPr id="11" name="Imagen 10">
            <a:extLst>
              <a:ext uri="{FF2B5EF4-FFF2-40B4-BE49-F238E27FC236}">
                <a16:creationId xmlns:a16="http://schemas.microsoft.com/office/drawing/2014/main" id="{30F345DD-F518-4545-96BB-50E7ED7A7460}"/>
              </a:ext>
            </a:extLst>
          </p:cNvPr>
          <p:cNvPicPr>
            <a:picLocks noChangeAspect="1"/>
          </p:cNvPicPr>
          <p:nvPr/>
        </p:nvPicPr>
        <p:blipFill>
          <a:blip r:embed="rId5"/>
          <a:stretch>
            <a:fillRect/>
          </a:stretch>
        </p:blipFill>
        <p:spPr>
          <a:xfrm>
            <a:off x="1845788" y="5179587"/>
            <a:ext cx="7067550" cy="1457325"/>
          </a:xfrm>
          <a:prstGeom prst="rect">
            <a:avLst/>
          </a:prstGeom>
        </p:spPr>
      </p:pic>
    </p:spTree>
    <p:extLst>
      <p:ext uri="{BB962C8B-B14F-4D97-AF65-F5344CB8AC3E}">
        <p14:creationId xmlns:p14="http://schemas.microsoft.com/office/powerpoint/2010/main" val="25322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362" y="455084"/>
            <a:ext cx="9630305" cy="2969792"/>
          </a:xfrm>
          <a:prstGeom prst="rect">
            <a:avLst/>
          </a:prstGeom>
        </p:spPr>
      </p:pic>
    </p:spTree>
    <p:extLst>
      <p:ext uri="{BB962C8B-B14F-4D97-AF65-F5344CB8AC3E}">
        <p14:creationId xmlns:p14="http://schemas.microsoft.com/office/powerpoint/2010/main" val="4103775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3E569A-ECE8-421A-8F42-84EB3340E433}"/>
              </a:ext>
            </a:extLst>
          </p:cNvPr>
          <p:cNvPicPr>
            <a:picLocks noChangeAspect="1"/>
          </p:cNvPicPr>
          <p:nvPr/>
        </p:nvPicPr>
        <p:blipFill>
          <a:blip r:embed="rId2"/>
          <a:stretch>
            <a:fillRect/>
          </a:stretch>
        </p:blipFill>
        <p:spPr>
          <a:xfrm>
            <a:off x="976312" y="638175"/>
            <a:ext cx="10239375" cy="5581650"/>
          </a:xfrm>
          <a:prstGeom prst="rect">
            <a:avLst/>
          </a:prstGeom>
        </p:spPr>
      </p:pic>
    </p:spTree>
    <p:extLst>
      <p:ext uri="{BB962C8B-B14F-4D97-AF65-F5344CB8AC3E}">
        <p14:creationId xmlns:p14="http://schemas.microsoft.com/office/powerpoint/2010/main" val="1869958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5C1D4B2-A90A-485D-BF11-564B3A0F7236}"/>
              </a:ext>
            </a:extLst>
          </p:cNvPr>
          <p:cNvPicPr>
            <a:picLocks noChangeAspect="1"/>
          </p:cNvPicPr>
          <p:nvPr/>
        </p:nvPicPr>
        <p:blipFill>
          <a:blip r:embed="rId2"/>
          <a:stretch>
            <a:fillRect/>
          </a:stretch>
        </p:blipFill>
        <p:spPr>
          <a:xfrm>
            <a:off x="1288328" y="1249218"/>
            <a:ext cx="9153525" cy="2438400"/>
          </a:xfrm>
          <a:prstGeom prst="rect">
            <a:avLst/>
          </a:prstGeom>
        </p:spPr>
      </p:pic>
      <p:pic>
        <p:nvPicPr>
          <p:cNvPr id="4" name="Imagen 3">
            <a:extLst>
              <a:ext uri="{FF2B5EF4-FFF2-40B4-BE49-F238E27FC236}">
                <a16:creationId xmlns:a16="http://schemas.microsoft.com/office/drawing/2014/main" id="{AC9288DA-C897-4D67-9940-FA11F7DE29F2}"/>
              </a:ext>
            </a:extLst>
          </p:cNvPr>
          <p:cNvPicPr>
            <a:picLocks noChangeAspect="1"/>
          </p:cNvPicPr>
          <p:nvPr/>
        </p:nvPicPr>
        <p:blipFill>
          <a:blip r:embed="rId3"/>
          <a:stretch>
            <a:fillRect/>
          </a:stretch>
        </p:blipFill>
        <p:spPr>
          <a:xfrm>
            <a:off x="898092" y="3933921"/>
            <a:ext cx="9086850" cy="2438400"/>
          </a:xfrm>
          <a:prstGeom prst="rect">
            <a:avLst/>
          </a:prstGeom>
        </p:spPr>
      </p:pic>
      <p:pic>
        <p:nvPicPr>
          <p:cNvPr id="5" name="Imagen 4">
            <a:extLst>
              <a:ext uri="{FF2B5EF4-FFF2-40B4-BE49-F238E27FC236}">
                <a16:creationId xmlns:a16="http://schemas.microsoft.com/office/drawing/2014/main" id="{60DEB27C-DCCA-4BFA-ADF6-C0ABA14FE753}"/>
              </a:ext>
            </a:extLst>
          </p:cNvPr>
          <p:cNvPicPr>
            <a:picLocks noChangeAspect="1"/>
          </p:cNvPicPr>
          <p:nvPr/>
        </p:nvPicPr>
        <p:blipFill>
          <a:blip r:embed="rId4"/>
          <a:stretch>
            <a:fillRect/>
          </a:stretch>
        </p:blipFill>
        <p:spPr>
          <a:xfrm>
            <a:off x="898092" y="584343"/>
            <a:ext cx="7324725" cy="295275"/>
          </a:xfrm>
          <a:prstGeom prst="rect">
            <a:avLst/>
          </a:prstGeom>
        </p:spPr>
      </p:pic>
    </p:spTree>
    <p:extLst>
      <p:ext uri="{BB962C8B-B14F-4D97-AF65-F5344CB8AC3E}">
        <p14:creationId xmlns:p14="http://schemas.microsoft.com/office/powerpoint/2010/main" val="2969669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D3AAF9-E566-45BF-97CE-889F6DD2BB76}"/>
              </a:ext>
            </a:extLst>
          </p:cNvPr>
          <p:cNvPicPr>
            <a:picLocks noChangeAspect="1"/>
          </p:cNvPicPr>
          <p:nvPr/>
        </p:nvPicPr>
        <p:blipFill>
          <a:blip r:embed="rId2"/>
          <a:stretch>
            <a:fillRect/>
          </a:stretch>
        </p:blipFill>
        <p:spPr>
          <a:xfrm>
            <a:off x="912813" y="662813"/>
            <a:ext cx="6097587" cy="338337"/>
          </a:xfrm>
          <a:prstGeom prst="rect">
            <a:avLst/>
          </a:prstGeom>
        </p:spPr>
      </p:pic>
      <p:pic>
        <p:nvPicPr>
          <p:cNvPr id="3" name="Imagen 2">
            <a:extLst>
              <a:ext uri="{FF2B5EF4-FFF2-40B4-BE49-F238E27FC236}">
                <a16:creationId xmlns:a16="http://schemas.microsoft.com/office/drawing/2014/main" id="{E7E3D591-4833-4FF9-B979-2252854FBA63}"/>
              </a:ext>
            </a:extLst>
          </p:cNvPr>
          <p:cNvPicPr>
            <a:picLocks noChangeAspect="1"/>
          </p:cNvPicPr>
          <p:nvPr/>
        </p:nvPicPr>
        <p:blipFill>
          <a:blip r:embed="rId3"/>
          <a:stretch>
            <a:fillRect/>
          </a:stretch>
        </p:blipFill>
        <p:spPr>
          <a:xfrm>
            <a:off x="2787072" y="1420050"/>
            <a:ext cx="3810000" cy="981075"/>
          </a:xfrm>
          <a:prstGeom prst="rect">
            <a:avLst/>
          </a:prstGeom>
        </p:spPr>
      </p:pic>
      <p:pic>
        <p:nvPicPr>
          <p:cNvPr id="4" name="Imagen 3">
            <a:extLst>
              <a:ext uri="{FF2B5EF4-FFF2-40B4-BE49-F238E27FC236}">
                <a16:creationId xmlns:a16="http://schemas.microsoft.com/office/drawing/2014/main" id="{BE8EF012-F7C1-41CD-8DE2-F26170745E2C}"/>
              </a:ext>
            </a:extLst>
          </p:cNvPr>
          <p:cNvPicPr>
            <a:picLocks noChangeAspect="1"/>
          </p:cNvPicPr>
          <p:nvPr/>
        </p:nvPicPr>
        <p:blipFill>
          <a:blip r:embed="rId4"/>
          <a:stretch>
            <a:fillRect/>
          </a:stretch>
        </p:blipFill>
        <p:spPr>
          <a:xfrm>
            <a:off x="1662545" y="4568802"/>
            <a:ext cx="9144000" cy="1247775"/>
          </a:xfrm>
          <a:prstGeom prst="rect">
            <a:avLst/>
          </a:prstGeom>
        </p:spPr>
      </p:pic>
      <p:pic>
        <p:nvPicPr>
          <p:cNvPr id="8" name="Imagen 7">
            <a:extLst>
              <a:ext uri="{FF2B5EF4-FFF2-40B4-BE49-F238E27FC236}">
                <a16:creationId xmlns:a16="http://schemas.microsoft.com/office/drawing/2014/main" id="{85FAF2BB-3635-4AD2-BE6F-F717BD203B29}"/>
              </a:ext>
            </a:extLst>
          </p:cNvPr>
          <p:cNvPicPr>
            <a:picLocks noChangeAspect="1"/>
          </p:cNvPicPr>
          <p:nvPr/>
        </p:nvPicPr>
        <p:blipFill>
          <a:blip r:embed="rId5"/>
          <a:stretch>
            <a:fillRect/>
          </a:stretch>
        </p:blipFill>
        <p:spPr>
          <a:xfrm>
            <a:off x="2838450" y="2733675"/>
            <a:ext cx="6515100" cy="1390650"/>
          </a:xfrm>
          <a:prstGeom prst="rect">
            <a:avLst/>
          </a:prstGeom>
        </p:spPr>
      </p:pic>
    </p:spTree>
    <p:extLst>
      <p:ext uri="{BB962C8B-B14F-4D97-AF65-F5344CB8AC3E}">
        <p14:creationId xmlns:p14="http://schemas.microsoft.com/office/powerpoint/2010/main" val="278756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8ACFD0C-1D52-47C5-9684-91E9BCD01AB1}"/>
              </a:ext>
            </a:extLst>
          </p:cNvPr>
          <p:cNvPicPr>
            <a:picLocks noChangeAspect="1"/>
          </p:cNvPicPr>
          <p:nvPr/>
        </p:nvPicPr>
        <p:blipFill>
          <a:blip r:embed="rId2"/>
          <a:stretch>
            <a:fillRect/>
          </a:stretch>
        </p:blipFill>
        <p:spPr>
          <a:xfrm>
            <a:off x="1444962" y="774447"/>
            <a:ext cx="6027256" cy="634448"/>
          </a:xfrm>
          <a:prstGeom prst="rect">
            <a:avLst/>
          </a:prstGeom>
        </p:spPr>
      </p:pic>
      <p:pic>
        <p:nvPicPr>
          <p:cNvPr id="7" name="Imagen 6">
            <a:extLst>
              <a:ext uri="{FF2B5EF4-FFF2-40B4-BE49-F238E27FC236}">
                <a16:creationId xmlns:a16="http://schemas.microsoft.com/office/drawing/2014/main" id="{A9DCC5B8-89ED-4D76-BA1B-915265CE0C4C}"/>
              </a:ext>
            </a:extLst>
          </p:cNvPr>
          <p:cNvPicPr>
            <a:picLocks noChangeAspect="1"/>
          </p:cNvPicPr>
          <p:nvPr/>
        </p:nvPicPr>
        <p:blipFill>
          <a:blip r:embed="rId3"/>
          <a:stretch>
            <a:fillRect/>
          </a:stretch>
        </p:blipFill>
        <p:spPr>
          <a:xfrm>
            <a:off x="1546803" y="1635991"/>
            <a:ext cx="7061489" cy="2887990"/>
          </a:xfrm>
          <a:prstGeom prst="rect">
            <a:avLst/>
          </a:prstGeom>
        </p:spPr>
      </p:pic>
      <p:pic>
        <p:nvPicPr>
          <p:cNvPr id="9" name="Imagen 8">
            <a:extLst>
              <a:ext uri="{FF2B5EF4-FFF2-40B4-BE49-F238E27FC236}">
                <a16:creationId xmlns:a16="http://schemas.microsoft.com/office/drawing/2014/main" id="{8F5FEED0-FD18-4859-A0E1-EB68B31E4E75}"/>
              </a:ext>
            </a:extLst>
          </p:cNvPr>
          <p:cNvPicPr>
            <a:picLocks noChangeAspect="1"/>
          </p:cNvPicPr>
          <p:nvPr/>
        </p:nvPicPr>
        <p:blipFill>
          <a:blip r:embed="rId4"/>
          <a:stretch>
            <a:fillRect/>
          </a:stretch>
        </p:blipFill>
        <p:spPr>
          <a:xfrm>
            <a:off x="1325129" y="5310681"/>
            <a:ext cx="6790603" cy="1135146"/>
          </a:xfrm>
          <a:prstGeom prst="rect">
            <a:avLst/>
          </a:prstGeom>
        </p:spPr>
      </p:pic>
    </p:spTree>
    <p:extLst>
      <p:ext uri="{BB962C8B-B14F-4D97-AF65-F5344CB8AC3E}">
        <p14:creationId xmlns:p14="http://schemas.microsoft.com/office/powerpoint/2010/main" val="78040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6865" y="2036844"/>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583142" y="4060706"/>
            <a:ext cx="2169994" cy="874675"/>
          </a:xfrm>
          <a:prstGeom prst="rect">
            <a:avLst/>
          </a:prstGeom>
        </p:spPr>
      </p:pic>
      <p:pic>
        <p:nvPicPr>
          <p:cNvPr id="26" name="Imagen 25"/>
          <p:cNvPicPr>
            <a:picLocks noChangeAspect="1"/>
          </p:cNvPicPr>
          <p:nvPr/>
        </p:nvPicPr>
        <p:blipFill>
          <a:blip r:embed="rId7"/>
          <a:stretch>
            <a:fillRect/>
          </a:stretch>
        </p:blipFill>
        <p:spPr>
          <a:xfrm>
            <a:off x="1569493" y="5346865"/>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579515" y="2953319"/>
            <a:ext cx="2212718" cy="772520"/>
          </a:xfrm>
          <a:prstGeom prst="rect">
            <a:avLst/>
          </a:prstGeom>
        </p:spPr>
      </p:pic>
      <p:pic>
        <p:nvPicPr>
          <p:cNvPr id="33" name="Imagen 32"/>
          <p:cNvPicPr>
            <a:picLocks noChangeAspect="1"/>
          </p:cNvPicPr>
          <p:nvPr/>
        </p:nvPicPr>
        <p:blipFill>
          <a:blip r:embed="rId12"/>
          <a:stretch>
            <a:fillRect/>
          </a:stretch>
        </p:blipFill>
        <p:spPr>
          <a:xfrm>
            <a:off x="1124661" y="2217761"/>
            <a:ext cx="361950" cy="457200"/>
          </a:xfrm>
          <a:prstGeom prst="rect">
            <a:avLst/>
          </a:prstGeom>
        </p:spPr>
      </p:pic>
      <p:pic>
        <p:nvPicPr>
          <p:cNvPr id="34" name="Imagen 33"/>
          <p:cNvPicPr>
            <a:picLocks noChangeAspect="1"/>
          </p:cNvPicPr>
          <p:nvPr/>
        </p:nvPicPr>
        <p:blipFill>
          <a:blip r:embed="rId13"/>
          <a:stretch>
            <a:fillRect/>
          </a:stretch>
        </p:blipFill>
        <p:spPr>
          <a:xfrm>
            <a:off x="1078955" y="3083612"/>
            <a:ext cx="371475" cy="390525"/>
          </a:xfrm>
          <a:prstGeom prst="rect">
            <a:avLst/>
          </a:prstGeom>
        </p:spPr>
      </p:pic>
      <p:pic>
        <p:nvPicPr>
          <p:cNvPr id="35" name="Imagen 34"/>
          <p:cNvPicPr>
            <a:picLocks noChangeAspect="1"/>
          </p:cNvPicPr>
          <p:nvPr/>
        </p:nvPicPr>
        <p:blipFill>
          <a:blip r:embed="rId14"/>
          <a:stretch>
            <a:fillRect/>
          </a:stretch>
        </p:blipFill>
        <p:spPr>
          <a:xfrm>
            <a:off x="1059265" y="4288737"/>
            <a:ext cx="438150" cy="409575"/>
          </a:xfrm>
          <a:prstGeom prst="rect">
            <a:avLst/>
          </a:prstGeom>
        </p:spPr>
      </p:pic>
      <p:pic>
        <p:nvPicPr>
          <p:cNvPr id="36" name="Imagen 35"/>
          <p:cNvPicPr>
            <a:picLocks noChangeAspect="1"/>
          </p:cNvPicPr>
          <p:nvPr/>
        </p:nvPicPr>
        <p:blipFill>
          <a:blip r:embed="rId15"/>
          <a:stretch>
            <a:fillRect/>
          </a:stretch>
        </p:blipFill>
        <p:spPr>
          <a:xfrm>
            <a:off x="1096086" y="5594800"/>
            <a:ext cx="419100" cy="390525"/>
          </a:xfrm>
          <a:prstGeom prst="rect">
            <a:avLst/>
          </a:prstGeom>
        </p:spPr>
      </p:pic>
      <p:pic>
        <p:nvPicPr>
          <p:cNvPr id="37" name="Imagen 36"/>
          <p:cNvPicPr>
            <a:picLocks noChangeAspect="1"/>
          </p:cNvPicPr>
          <p:nvPr/>
        </p:nvPicPr>
        <p:blipFill>
          <a:blip r:embed="rId16"/>
          <a:stretch>
            <a:fillRect/>
          </a:stretch>
        </p:blipFill>
        <p:spPr>
          <a:xfrm>
            <a:off x="5137742" y="2282517"/>
            <a:ext cx="333375" cy="409575"/>
          </a:xfrm>
          <a:prstGeom prst="rect">
            <a:avLst/>
          </a:prstGeom>
        </p:spPr>
      </p:pic>
      <p:pic>
        <p:nvPicPr>
          <p:cNvPr id="38" name="Imagen 37"/>
          <p:cNvPicPr>
            <a:picLocks noChangeAspect="1"/>
          </p:cNvPicPr>
          <p:nvPr/>
        </p:nvPicPr>
        <p:blipFill>
          <a:blip r:embed="rId17"/>
          <a:stretch>
            <a:fillRect/>
          </a:stretch>
        </p:blipFill>
        <p:spPr>
          <a:xfrm>
            <a:off x="5113930" y="3179146"/>
            <a:ext cx="381000" cy="390525"/>
          </a:xfrm>
          <a:prstGeom prst="rect">
            <a:avLst/>
          </a:prstGeom>
        </p:spPr>
      </p:pic>
      <p:pic>
        <p:nvPicPr>
          <p:cNvPr id="39" name="Imagen 38"/>
          <p:cNvPicPr>
            <a:picLocks noChangeAspect="1"/>
          </p:cNvPicPr>
          <p:nvPr/>
        </p:nvPicPr>
        <p:blipFill>
          <a:blip r:embed="rId18"/>
          <a:stretch>
            <a:fillRect/>
          </a:stretch>
        </p:blipFill>
        <p:spPr>
          <a:xfrm>
            <a:off x="5137102" y="4416330"/>
            <a:ext cx="361950" cy="400050"/>
          </a:xfrm>
          <a:prstGeom prst="rect">
            <a:avLst/>
          </a:prstGeom>
        </p:spPr>
      </p:pic>
      <p:pic>
        <p:nvPicPr>
          <p:cNvPr id="40" name="Imagen 39"/>
          <p:cNvPicPr>
            <a:picLocks noChangeAspect="1"/>
          </p:cNvPicPr>
          <p:nvPr/>
        </p:nvPicPr>
        <p:blipFill>
          <a:blip r:embed="rId19"/>
          <a:stretch>
            <a:fillRect/>
          </a:stretch>
        </p:blipFill>
        <p:spPr>
          <a:xfrm>
            <a:off x="5099642" y="5561462"/>
            <a:ext cx="409575" cy="457200"/>
          </a:xfrm>
          <a:prstGeom prst="rect">
            <a:avLst/>
          </a:prstGeom>
        </p:spPr>
      </p:pic>
      <p:pic>
        <p:nvPicPr>
          <p:cNvPr id="3" name="Imagen 2"/>
          <p:cNvPicPr>
            <a:picLocks noChangeAspect="1"/>
          </p:cNvPicPr>
          <p:nvPr/>
        </p:nvPicPr>
        <p:blipFill>
          <a:blip r:embed="rId20"/>
          <a:stretch>
            <a:fillRect/>
          </a:stretch>
        </p:blipFill>
        <p:spPr>
          <a:xfrm>
            <a:off x="9505243" y="2313163"/>
            <a:ext cx="1691933" cy="3410303"/>
          </a:xfrm>
          <a:prstGeom prst="rect">
            <a:avLst/>
          </a:prstGeom>
        </p:spPr>
      </p:pic>
    </p:spTree>
    <p:extLst>
      <p:ext uri="{BB962C8B-B14F-4D97-AF65-F5344CB8AC3E}">
        <p14:creationId xmlns:p14="http://schemas.microsoft.com/office/powerpoint/2010/main" val="1827133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3683" y="1079632"/>
            <a:ext cx="514916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y Varianza para Datos Agrupados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3" name="Imagen 2"/>
          <p:cNvPicPr>
            <a:picLocks noChangeAspect="1"/>
          </p:cNvPicPr>
          <p:nvPr/>
        </p:nvPicPr>
        <p:blipFill>
          <a:blip r:embed="rId2"/>
          <a:stretch>
            <a:fillRect/>
          </a:stretch>
        </p:blipFill>
        <p:spPr>
          <a:xfrm>
            <a:off x="5765540" y="2383943"/>
            <a:ext cx="2417867" cy="811258"/>
          </a:xfrm>
          <a:prstGeom prst="rect">
            <a:avLst/>
          </a:prstGeom>
        </p:spPr>
      </p:pic>
      <p:pic>
        <p:nvPicPr>
          <p:cNvPr id="4" name="Imagen 3"/>
          <p:cNvPicPr>
            <a:picLocks noChangeAspect="1"/>
          </p:cNvPicPr>
          <p:nvPr/>
        </p:nvPicPr>
        <p:blipFill>
          <a:blip r:embed="rId3"/>
          <a:stretch>
            <a:fillRect/>
          </a:stretch>
        </p:blipFill>
        <p:spPr>
          <a:xfrm>
            <a:off x="2474896" y="2426693"/>
            <a:ext cx="1295593" cy="766008"/>
          </a:xfrm>
          <a:prstGeom prst="rect">
            <a:avLst/>
          </a:prstGeom>
        </p:spPr>
      </p:pic>
      <p:sp>
        <p:nvSpPr>
          <p:cNvPr id="7" name="CuadroTexto 6"/>
          <p:cNvSpPr txBox="1"/>
          <p:nvPr/>
        </p:nvSpPr>
        <p:spPr>
          <a:xfrm>
            <a:off x="2428596" y="1808302"/>
            <a:ext cx="2201334" cy="369332"/>
          </a:xfrm>
          <a:prstGeom prst="rect">
            <a:avLst/>
          </a:prstGeom>
          <a:noFill/>
        </p:spPr>
        <p:txBody>
          <a:bodyPr wrap="square" rtlCol="0">
            <a:spAutoFit/>
          </a:bodyPr>
          <a:lstStyle/>
          <a:p>
            <a:r>
              <a:rPr lang="es-ES" dirty="0"/>
              <a:t>Promedio Aritmético</a:t>
            </a:r>
          </a:p>
        </p:txBody>
      </p:sp>
      <p:sp>
        <p:nvSpPr>
          <p:cNvPr id="8" name="CuadroTexto 7"/>
          <p:cNvSpPr txBox="1"/>
          <p:nvPr/>
        </p:nvSpPr>
        <p:spPr>
          <a:xfrm>
            <a:off x="5739954" y="1723338"/>
            <a:ext cx="2799645" cy="369332"/>
          </a:xfrm>
          <a:prstGeom prst="rect">
            <a:avLst/>
          </a:prstGeom>
          <a:noFill/>
        </p:spPr>
        <p:txBody>
          <a:bodyPr wrap="square" rtlCol="0">
            <a:spAutoFit/>
          </a:bodyPr>
          <a:lstStyle/>
          <a:p>
            <a:pPr algn="ctr"/>
            <a:r>
              <a:rPr lang="es-ES" dirty="0"/>
              <a:t>Varianza</a:t>
            </a:r>
          </a:p>
        </p:txBody>
      </p:sp>
      <p:pic>
        <p:nvPicPr>
          <p:cNvPr id="9" name="Imagen 8"/>
          <p:cNvPicPr>
            <a:picLocks noChangeAspect="1"/>
          </p:cNvPicPr>
          <p:nvPr/>
        </p:nvPicPr>
        <p:blipFill>
          <a:blip r:embed="rId4"/>
          <a:stretch>
            <a:fillRect/>
          </a:stretch>
        </p:blipFill>
        <p:spPr>
          <a:xfrm>
            <a:off x="8745453" y="1021180"/>
            <a:ext cx="2263887" cy="1890462"/>
          </a:xfrm>
          <a:prstGeom prst="rect">
            <a:avLst/>
          </a:prstGeom>
        </p:spPr>
      </p:pic>
      <p:sp>
        <p:nvSpPr>
          <p:cNvPr id="5" name="CuadroTexto 4"/>
          <p:cNvSpPr txBox="1"/>
          <p:nvPr/>
        </p:nvSpPr>
        <p:spPr>
          <a:xfrm>
            <a:off x="1364777" y="3603009"/>
            <a:ext cx="9280478" cy="646331"/>
          </a:xfrm>
          <a:prstGeom prst="rect">
            <a:avLst/>
          </a:prstGeom>
          <a:noFill/>
        </p:spPr>
        <p:txBody>
          <a:bodyPr wrap="square" rtlCol="0">
            <a:spAutoFit/>
          </a:bodyPr>
          <a:lstStyle/>
          <a:p>
            <a:r>
              <a:rPr lang="es-ES" b="1" dirty="0"/>
              <a:t>Ejemplo</a:t>
            </a:r>
            <a:r>
              <a:rPr lang="es-ES" dirty="0"/>
              <a:t>. El tiempo (en minutos) que han tardado los participantes de una carrera en llegar a la meta, se ha obtenido los siguientes resultados.</a:t>
            </a:r>
          </a:p>
        </p:txBody>
      </p:sp>
      <p:sp>
        <p:nvSpPr>
          <p:cNvPr id="10" name="CuadroTexto 9"/>
          <p:cNvSpPr txBox="1"/>
          <p:nvPr/>
        </p:nvSpPr>
        <p:spPr>
          <a:xfrm>
            <a:off x="1364776" y="5854890"/>
            <a:ext cx="9348717" cy="369332"/>
          </a:xfrm>
          <a:prstGeom prst="rect">
            <a:avLst/>
          </a:prstGeom>
          <a:noFill/>
        </p:spPr>
        <p:txBody>
          <a:bodyPr wrap="square" rtlCol="0">
            <a:spAutoFit/>
          </a:bodyPr>
          <a:lstStyle/>
          <a:p>
            <a:r>
              <a:rPr lang="es-ES" dirty="0"/>
              <a:t>Calcular el tiempo promedio empleado por los corredores y la desviación estándar</a:t>
            </a:r>
          </a:p>
        </p:txBody>
      </p:sp>
      <p:graphicFrame>
        <p:nvGraphicFramePr>
          <p:cNvPr id="11" name="Tabla 10"/>
          <p:cNvGraphicFramePr>
            <a:graphicFrameLocks noGrp="1"/>
          </p:cNvGraphicFramePr>
          <p:nvPr>
            <p:extLst>
              <p:ext uri="{D42A27DB-BD31-4B8C-83A1-F6EECF244321}">
                <p14:modId xmlns:p14="http://schemas.microsoft.com/office/powerpoint/2010/main" val="32638611"/>
              </p:ext>
            </p:extLst>
          </p:nvPr>
        </p:nvGraphicFramePr>
        <p:xfrm>
          <a:off x="1473956" y="4585647"/>
          <a:ext cx="9068184" cy="100584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285287">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No. de corredores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346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895832" y="3794078"/>
            <a:ext cx="1992574" cy="853732"/>
          </a:xfrm>
          <a:prstGeom prst="rect">
            <a:avLst/>
          </a:prstGeom>
        </p:spPr>
      </p:pic>
      <p:pic>
        <p:nvPicPr>
          <p:cNvPr id="3" name="Imagen 2"/>
          <p:cNvPicPr>
            <a:picLocks noChangeAspect="1"/>
          </p:cNvPicPr>
          <p:nvPr/>
        </p:nvPicPr>
        <p:blipFill>
          <a:blip r:embed="rId3"/>
          <a:stretch>
            <a:fillRect/>
          </a:stretch>
        </p:blipFill>
        <p:spPr>
          <a:xfrm>
            <a:off x="8352429" y="3795356"/>
            <a:ext cx="1924335" cy="819624"/>
          </a:xfrm>
          <a:prstGeom prst="rect">
            <a:avLst/>
          </a:prstGeom>
        </p:spPr>
      </p:pic>
      <p:pic>
        <p:nvPicPr>
          <p:cNvPr id="4" name="Imagen 3"/>
          <p:cNvPicPr>
            <a:picLocks noChangeAspect="1"/>
          </p:cNvPicPr>
          <p:nvPr/>
        </p:nvPicPr>
        <p:blipFill>
          <a:blip r:embed="rId4"/>
          <a:stretch>
            <a:fillRect/>
          </a:stretch>
        </p:blipFill>
        <p:spPr>
          <a:xfrm>
            <a:off x="1318918" y="3843382"/>
            <a:ext cx="1260507" cy="475663"/>
          </a:xfrm>
          <a:prstGeom prst="rect">
            <a:avLst/>
          </a:prstGeom>
        </p:spPr>
      </p:pic>
      <p:pic>
        <p:nvPicPr>
          <p:cNvPr id="5" name="Imagen 4"/>
          <p:cNvPicPr>
            <a:picLocks noChangeAspect="1"/>
          </p:cNvPicPr>
          <p:nvPr/>
        </p:nvPicPr>
        <p:blipFill>
          <a:blip r:embed="rId5"/>
          <a:stretch>
            <a:fillRect/>
          </a:stretch>
        </p:blipFill>
        <p:spPr>
          <a:xfrm>
            <a:off x="3006125" y="3794077"/>
            <a:ext cx="1839155" cy="832511"/>
          </a:xfrm>
          <a:prstGeom prst="rect">
            <a:avLst/>
          </a:prstGeom>
        </p:spPr>
      </p:pic>
      <p:pic>
        <p:nvPicPr>
          <p:cNvPr id="6" name="Imagen 5"/>
          <p:cNvPicPr>
            <a:picLocks noChangeAspect="1"/>
          </p:cNvPicPr>
          <p:nvPr/>
        </p:nvPicPr>
        <p:blipFill>
          <a:blip r:embed="rId6"/>
          <a:stretch>
            <a:fillRect/>
          </a:stretch>
        </p:blipFill>
        <p:spPr>
          <a:xfrm>
            <a:off x="1752459" y="4537880"/>
            <a:ext cx="361950" cy="457200"/>
          </a:xfrm>
          <a:prstGeom prst="rect">
            <a:avLst/>
          </a:prstGeom>
        </p:spPr>
      </p:pic>
      <p:pic>
        <p:nvPicPr>
          <p:cNvPr id="7" name="Imagen 6"/>
          <p:cNvPicPr>
            <a:picLocks noChangeAspect="1"/>
          </p:cNvPicPr>
          <p:nvPr/>
        </p:nvPicPr>
        <p:blipFill>
          <a:blip r:embed="rId7"/>
          <a:stretch>
            <a:fillRect/>
          </a:stretch>
        </p:blipFill>
        <p:spPr>
          <a:xfrm>
            <a:off x="3794859" y="4734992"/>
            <a:ext cx="371475" cy="390525"/>
          </a:xfrm>
          <a:prstGeom prst="rect">
            <a:avLst/>
          </a:prstGeom>
        </p:spPr>
      </p:pic>
      <p:pic>
        <p:nvPicPr>
          <p:cNvPr id="8" name="Imagen 7"/>
          <p:cNvPicPr>
            <a:picLocks noChangeAspect="1"/>
          </p:cNvPicPr>
          <p:nvPr/>
        </p:nvPicPr>
        <p:blipFill>
          <a:blip r:embed="rId8"/>
          <a:stretch>
            <a:fillRect/>
          </a:stretch>
        </p:blipFill>
        <p:spPr>
          <a:xfrm>
            <a:off x="6709439" y="4698169"/>
            <a:ext cx="438150" cy="409575"/>
          </a:xfrm>
          <a:prstGeom prst="rect">
            <a:avLst/>
          </a:prstGeom>
        </p:spPr>
      </p:pic>
      <p:pic>
        <p:nvPicPr>
          <p:cNvPr id="9" name="Imagen 8"/>
          <p:cNvPicPr>
            <a:picLocks noChangeAspect="1"/>
          </p:cNvPicPr>
          <p:nvPr/>
        </p:nvPicPr>
        <p:blipFill>
          <a:blip r:embed="rId9"/>
          <a:stretch>
            <a:fillRect/>
          </a:stretch>
        </p:blipFill>
        <p:spPr>
          <a:xfrm>
            <a:off x="9107321" y="4653103"/>
            <a:ext cx="419100" cy="390525"/>
          </a:xfrm>
          <a:prstGeom prst="rect">
            <a:avLst/>
          </a:prstGeom>
        </p:spPr>
      </p:pic>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2259956150"/>
                  </p:ext>
                </p:extLst>
              </p:nvPr>
            </p:nvGraphicFramePr>
            <p:xfrm>
              <a:off x="1214647" y="1797839"/>
              <a:ext cx="9068184" cy="165100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370840">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No. de corredores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s-ES" b="1" dirty="0"/>
                            <a:t>Puntos medio</a:t>
                          </a:r>
                        </a:p>
                        <a:p>
                          <a:pPr algn="ct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𝐗</m:t>
                                  </m:r>
                                </m:e>
                                <m:sub>
                                  <m:r>
                                    <a:rPr lang="es-ES" b="1" i="1" smtClean="0">
                                      <a:latin typeface="Cambria Math" panose="02040503050406030204" pitchFamily="18" charset="0"/>
                                    </a:rPr>
                                    <m:t>𝐢</m:t>
                                  </m:r>
                                </m:sub>
                              </m:sSub>
                            </m:oMath>
                          </a14:m>
                          <a:r>
                            <a:rPr lang="es-ES"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2259956150"/>
                  </p:ext>
                </p:extLst>
              </p:nvPr>
            </p:nvGraphicFramePr>
            <p:xfrm>
              <a:off x="1214647" y="1797839"/>
              <a:ext cx="9068184" cy="1651000"/>
            </p:xfrm>
            <a:graphic>
              <a:graphicData uri="http://schemas.openxmlformats.org/drawingml/2006/table">
                <a:tbl>
                  <a:tblPr firstRow="1" bandRow="1">
                    <a:tableStyleId>{2D5ABB26-0587-4C30-8999-92F81FD0307C}</a:tableStyleId>
                  </a:tblPr>
                  <a:tblGrid>
                    <a:gridCol w="1511364"/>
                    <a:gridCol w="1511364"/>
                    <a:gridCol w="1511364"/>
                    <a:gridCol w="1511364"/>
                    <a:gridCol w="1511364"/>
                    <a:gridCol w="1511364"/>
                  </a:tblGrid>
                  <a:tr h="370840">
                    <a:tc>
                      <a:txBody>
                        <a:bodyPr/>
                        <a:lstStyle/>
                        <a:p>
                          <a:r>
                            <a:rPr lang="es-ES" b="1" dirty="0" smtClean="0"/>
                            <a:t>Tiempo (min)</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20-24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25-29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30-34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35-39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40-44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s-ES" b="1" dirty="0" smtClean="0"/>
                            <a:t>No. de corredores</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1</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5</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6</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403" t="-163810" r="-500806" b="-1905"/>
                          </a:stretch>
                        </a:blipFill>
                      </a:tcPr>
                    </a:tc>
                    <a:tc>
                      <a:txBody>
                        <a:bodyPr/>
                        <a:lstStyle/>
                        <a:p>
                          <a:pPr algn="ctr"/>
                          <a:r>
                            <a:rPr lang="es-ES" dirty="0" smtClean="0"/>
                            <a:t>22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3" name="CuadroTexto 12"/>
              <p:cNvSpPr txBox="1"/>
              <p:nvPr/>
            </p:nvSpPr>
            <p:spPr>
              <a:xfrm>
                <a:off x="2422411" y="5662017"/>
                <a:ext cx="14207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800" i="1" smtClean="0">
                              <a:latin typeface="Cambria Math" panose="02040503050406030204" pitchFamily="18" charset="0"/>
                            </a:rPr>
                          </m:ctrlPr>
                        </m:accPr>
                        <m:e>
                          <m:r>
                            <a:rPr lang="es-ES" sz="2800" b="0" i="1" smtClean="0">
                              <a:latin typeface="Cambria Math" panose="02040503050406030204" pitchFamily="18" charset="0"/>
                            </a:rPr>
                            <m:t>𝑥</m:t>
                          </m:r>
                        </m:e>
                      </m:acc>
                      <m:r>
                        <a:rPr lang="es-ES" sz="2800" b="0" i="1" smtClean="0">
                          <a:latin typeface="Cambria Math" panose="02040503050406030204" pitchFamily="18" charset="0"/>
                        </a:rPr>
                        <m:t>=33.4</m:t>
                      </m:r>
                    </m:oMath>
                  </m:oMathPara>
                </a14:m>
                <a:endParaRPr lang="es-ES" sz="2800" b="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422411" y="5662017"/>
                <a:ext cx="1420710" cy="430887"/>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690213" y="5636996"/>
                <a:ext cx="2114361" cy="430887"/>
              </a:xfrm>
              <a:prstGeom prst="rect">
                <a:avLst/>
              </a:prstGeom>
              <a:noFill/>
            </p:spPr>
            <p:txBody>
              <a:bodyPr wrap="none" lIns="0" tIns="0" rIns="0" bIns="0" rtlCol="0">
                <a:spAutoFit/>
              </a:bodyPr>
              <a:lstStyle/>
              <a:p>
                <a14:m>
                  <m:oMath xmlns:m="http://schemas.openxmlformats.org/officeDocument/2006/math">
                    <m:sSubSup>
                      <m:sSubSupPr>
                        <m:ctrlPr>
                          <a:rPr lang="es-ES" sz="2800" i="1" smtClean="0">
                            <a:latin typeface="Cambria Math" panose="02040503050406030204" pitchFamily="18" charset="0"/>
                          </a:rPr>
                        </m:ctrlPr>
                      </m:sSubSupPr>
                      <m:e>
                        <m:r>
                          <a:rPr lang="es-ES" sz="2800" i="1">
                            <a:latin typeface="Cambria Math" panose="02040503050406030204" pitchFamily="18" charset="0"/>
                          </a:rPr>
                          <m:t>𝑆</m:t>
                        </m:r>
                      </m:e>
                      <m:sub>
                        <m:r>
                          <a:rPr lang="es-ES" sz="2800" i="1">
                            <a:latin typeface="Cambria Math" panose="02040503050406030204" pitchFamily="18" charset="0"/>
                          </a:rPr>
                          <m:t>𝑥</m:t>
                        </m:r>
                      </m:sub>
                      <m:sup>
                        <m:r>
                          <a:rPr lang="es-ES" sz="2800" i="1">
                            <a:latin typeface="Cambria Math" panose="02040503050406030204" pitchFamily="18" charset="0"/>
                          </a:rPr>
                          <m:t>2</m:t>
                        </m:r>
                      </m:sup>
                    </m:sSubSup>
                    <m:r>
                      <a:rPr lang="es-ES" sz="2800" i="1">
                        <a:latin typeface="Cambria Math" panose="02040503050406030204" pitchFamily="18" charset="0"/>
                      </a:rPr>
                      <m:t>=</m:t>
                    </m:r>
                  </m:oMath>
                </a14:m>
                <a:r>
                  <a:rPr lang="es-ES" sz="2800" b="0" dirty="0"/>
                  <a:t>19.42857</a:t>
                </a:r>
              </a:p>
            </p:txBody>
          </p:sp>
        </mc:Choice>
        <mc:Fallback xmlns="">
          <p:sp>
            <p:nvSpPr>
              <p:cNvPr id="14" name="CuadroTexto 13"/>
              <p:cNvSpPr txBox="1">
                <a:spLocks noRot="1" noChangeAspect="1" noMove="1" noResize="1" noEditPoints="1" noAdjustHandles="1" noChangeArrowheads="1" noChangeShapeType="1" noTextEdit="1"/>
              </p:cNvSpPr>
              <p:nvPr/>
            </p:nvSpPr>
            <p:spPr>
              <a:xfrm>
                <a:off x="4690213" y="5636996"/>
                <a:ext cx="2114361" cy="430887"/>
              </a:xfrm>
              <a:prstGeom prst="rect">
                <a:avLst/>
              </a:prstGeom>
              <a:blipFill rotWithShape="0">
                <a:blip r:embed="rId12"/>
                <a:stretch>
                  <a:fillRect t="-24286" r="-8069" b="-5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475200" y="5564453"/>
                <a:ext cx="2352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𝑆</m:t>
                          </m:r>
                        </m:e>
                        <m:sub>
                          <m:r>
                            <a:rPr lang="es-ES" sz="2800" i="1">
                              <a:latin typeface="Cambria Math" panose="02040503050406030204" pitchFamily="18" charset="0"/>
                            </a:rPr>
                            <m:t>𝑥</m:t>
                          </m:r>
                        </m:sub>
                      </m:sSub>
                      <m:r>
                        <a:rPr lang="es-ES" sz="2800" i="1">
                          <a:latin typeface="Cambria Math" panose="02040503050406030204" pitchFamily="18" charset="0"/>
                        </a:rPr>
                        <m:t>=4.40778</m:t>
                      </m:r>
                    </m:oMath>
                  </m:oMathPara>
                </a14:m>
                <a:endParaRPr lang="es-ES" sz="2800" dirty="0"/>
              </a:p>
            </p:txBody>
          </p:sp>
        </mc:Choice>
        <mc:Fallback xmlns="">
          <p:sp>
            <p:nvSpPr>
              <p:cNvPr id="15" name="Rectángulo 14"/>
              <p:cNvSpPr>
                <a:spLocks noRot="1" noChangeAspect="1" noMove="1" noResize="1" noEditPoints="1" noAdjustHandles="1" noChangeArrowheads="1" noChangeShapeType="1" noTextEdit="1"/>
              </p:cNvSpPr>
              <p:nvPr/>
            </p:nvSpPr>
            <p:spPr>
              <a:xfrm>
                <a:off x="7475200" y="5564453"/>
                <a:ext cx="2352439" cy="523220"/>
              </a:xfrm>
              <a:prstGeom prst="rect">
                <a:avLst/>
              </a:prstGeom>
              <a:blipFill rotWithShape="0">
                <a:blip r:embed="rId13"/>
                <a:stretch>
                  <a:fillRect/>
                </a:stretch>
              </a:blipFill>
            </p:spPr>
            <p:txBody>
              <a:bodyPr/>
              <a:lstStyle/>
              <a:p>
                <a:r>
                  <a:rPr lang="es-ES">
                    <a:noFill/>
                  </a:rPr>
                  <a:t> </a:t>
                </a:r>
              </a:p>
            </p:txBody>
          </p:sp>
        </mc:Fallback>
      </mc:AlternateContent>
      <p:sp>
        <p:nvSpPr>
          <p:cNvPr id="16" name="CuadroTexto 15"/>
          <p:cNvSpPr txBox="1"/>
          <p:nvPr/>
        </p:nvSpPr>
        <p:spPr>
          <a:xfrm>
            <a:off x="1255593" y="846162"/>
            <a:ext cx="4394579" cy="707886"/>
          </a:xfrm>
          <a:prstGeom prst="rect">
            <a:avLst/>
          </a:prstGeom>
          <a:noFill/>
        </p:spPr>
        <p:txBody>
          <a:bodyPr wrap="square" rtlCol="0">
            <a:spAutoFit/>
          </a:bodyPr>
          <a:lstStyle/>
          <a:p>
            <a:r>
              <a:rPr lang="es-ES" sz="2000" b="1" dirty="0"/>
              <a:t>Cálculo de los puntos medios de las clases:</a:t>
            </a:r>
          </a:p>
        </p:txBody>
      </p:sp>
      <mc:AlternateContent xmlns:mc="http://schemas.openxmlformats.org/markup-compatibility/2006" xmlns:a14="http://schemas.microsoft.com/office/drawing/2010/main">
        <mc:Choice Requires="a14">
          <p:sp>
            <p:nvSpPr>
              <p:cNvPr id="17" name="CuadroTexto 16"/>
              <p:cNvSpPr txBox="1"/>
              <p:nvPr/>
            </p:nvSpPr>
            <p:spPr>
              <a:xfrm>
                <a:off x="6073253" y="791571"/>
                <a:ext cx="225786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𝑿</m:t>
                          </m:r>
                        </m:e>
                        <m:sub>
                          <m:r>
                            <a:rPr lang="es-ES" sz="2000" b="1" i="1" smtClean="0">
                              <a:latin typeface="Cambria Math" panose="02040503050406030204" pitchFamily="18" charset="0"/>
                            </a:rPr>
                            <m:t>𝟏</m:t>
                          </m:r>
                        </m:sub>
                      </m:sSub>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𝟐𝟎</m:t>
                          </m:r>
                          <m:r>
                            <a:rPr lang="es-ES" sz="2000" b="1" i="1" smtClean="0">
                              <a:latin typeface="Cambria Math" panose="02040503050406030204" pitchFamily="18" charset="0"/>
                            </a:rPr>
                            <m:t>+</m:t>
                          </m:r>
                          <m:r>
                            <a:rPr lang="es-ES" sz="2000" b="1" i="1" smtClean="0">
                              <a:latin typeface="Cambria Math" panose="02040503050406030204" pitchFamily="18" charset="0"/>
                            </a:rPr>
                            <m:t>𝟐𝟒</m:t>
                          </m:r>
                        </m:num>
                        <m:den>
                          <m:r>
                            <a:rPr lang="es-ES" sz="2000" b="1" i="1" smtClean="0">
                              <a:latin typeface="Cambria Math" panose="02040503050406030204" pitchFamily="18" charset="0"/>
                            </a:rPr>
                            <m:t>𝟐</m:t>
                          </m:r>
                        </m:den>
                      </m:f>
                      <m:r>
                        <a:rPr lang="es-ES" sz="2000" b="1" i="1" smtClean="0">
                          <a:latin typeface="Cambria Math" panose="02040503050406030204" pitchFamily="18" charset="0"/>
                        </a:rPr>
                        <m:t>=</m:t>
                      </m:r>
                      <m:r>
                        <a:rPr lang="es-ES" sz="2000" b="1" i="1" smtClean="0">
                          <a:latin typeface="Cambria Math" panose="02040503050406030204" pitchFamily="18" charset="0"/>
                        </a:rPr>
                        <m:t>𝟐𝟐</m:t>
                      </m:r>
                    </m:oMath>
                  </m:oMathPara>
                </a14:m>
                <a:endParaRPr lang="es-ES" sz="2000"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073253" y="791571"/>
                <a:ext cx="2257862" cy="576183"/>
              </a:xfrm>
              <a:prstGeom prst="rect">
                <a:avLst/>
              </a:prstGeom>
              <a:blipFill rotWithShape="0">
                <a:blip r:embed="rId1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41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27DEC6-A84E-4410-9895-B093E83E4E9E}"/>
              </a:ext>
            </a:extLst>
          </p:cNvPr>
          <p:cNvPicPr>
            <a:picLocks noChangeAspect="1"/>
          </p:cNvPicPr>
          <p:nvPr/>
        </p:nvPicPr>
        <p:blipFill>
          <a:blip r:embed="rId2"/>
          <a:stretch>
            <a:fillRect/>
          </a:stretch>
        </p:blipFill>
        <p:spPr>
          <a:xfrm>
            <a:off x="592136" y="694170"/>
            <a:ext cx="8162925" cy="3714750"/>
          </a:xfrm>
          <a:prstGeom prst="rect">
            <a:avLst/>
          </a:prstGeom>
        </p:spPr>
      </p:pic>
      <p:pic>
        <p:nvPicPr>
          <p:cNvPr id="3" name="Imagen 2">
            <a:extLst>
              <a:ext uri="{FF2B5EF4-FFF2-40B4-BE49-F238E27FC236}">
                <a16:creationId xmlns:a16="http://schemas.microsoft.com/office/drawing/2014/main" id="{E9E15B0A-FF7A-4BA2-B634-8C93C835322A}"/>
              </a:ext>
            </a:extLst>
          </p:cNvPr>
          <p:cNvPicPr>
            <a:picLocks noChangeAspect="1"/>
          </p:cNvPicPr>
          <p:nvPr/>
        </p:nvPicPr>
        <p:blipFill>
          <a:blip r:embed="rId3"/>
          <a:stretch>
            <a:fillRect/>
          </a:stretch>
        </p:blipFill>
        <p:spPr>
          <a:xfrm>
            <a:off x="732703" y="4812867"/>
            <a:ext cx="3762375" cy="409575"/>
          </a:xfrm>
          <a:prstGeom prst="rect">
            <a:avLst/>
          </a:prstGeom>
        </p:spPr>
      </p:pic>
      <p:pic>
        <p:nvPicPr>
          <p:cNvPr id="4" name="Imagen 3">
            <a:extLst>
              <a:ext uri="{FF2B5EF4-FFF2-40B4-BE49-F238E27FC236}">
                <a16:creationId xmlns:a16="http://schemas.microsoft.com/office/drawing/2014/main" id="{01D37C19-AF95-4700-B648-1AD4E4ADC904}"/>
              </a:ext>
            </a:extLst>
          </p:cNvPr>
          <p:cNvPicPr>
            <a:picLocks noChangeAspect="1"/>
          </p:cNvPicPr>
          <p:nvPr/>
        </p:nvPicPr>
        <p:blipFill>
          <a:blip r:embed="rId4"/>
          <a:stretch>
            <a:fillRect/>
          </a:stretch>
        </p:blipFill>
        <p:spPr>
          <a:xfrm>
            <a:off x="934605" y="5415674"/>
            <a:ext cx="6343650" cy="742671"/>
          </a:xfrm>
          <a:prstGeom prst="rect">
            <a:avLst/>
          </a:prstGeom>
        </p:spPr>
      </p:pic>
    </p:spTree>
    <p:extLst>
      <p:ext uri="{BB962C8B-B14F-4D97-AF65-F5344CB8AC3E}">
        <p14:creationId xmlns:p14="http://schemas.microsoft.com/office/powerpoint/2010/main" val="37881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4A5C2B-721A-489D-AF6D-6169AA1687A9}"/>
              </a:ext>
            </a:extLst>
          </p:cNvPr>
          <p:cNvPicPr>
            <a:picLocks noChangeAspect="1"/>
          </p:cNvPicPr>
          <p:nvPr/>
        </p:nvPicPr>
        <p:blipFill>
          <a:blip r:embed="rId2"/>
          <a:stretch>
            <a:fillRect/>
          </a:stretch>
        </p:blipFill>
        <p:spPr>
          <a:xfrm>
            <a:off x="680171" y="802699"/>
            <a:ext cx="7199805" cy="314902"/>
          </a:xfrm>
          <a:prstGeom prst="rect">
            <a:avLst/>
          </a:prstGeom>
        </p:spPr>
      </p:pic>
      <p:pic>
        <p:nvPicPr>
          <p:cNvPr id="3" name="Imagen 2">
            <a:extLst>
              <a:ext uri="{FF2B5EF4-FFF2-40B4-BE49-F238E27FC236}">
                <a16:creationId xmlns:a16="http://schemas.microsoft.com/office/drawing/2014/main" id="{34F36CF8-3D7F-4595-9FD2-05E323962D0A}"/>
              </a:ext>
            </a:extLst>
          </p:cNvPr>
          <p:cNvPicPr>
            <a:picLocks noChangeAspect="1"/>
          </p:cNvPicPr>
          <p:nvPr/>
        </p:nvPicPr>
        <p:blipFill>
          <a:blip r:embed="rId3"/>
          <a:stretch>
            <a:fillRect/>
          </a:stretch>
        </p:blipFill>
        <p:spPr>
          <a:xfrm>
            <a:off x="680171" y="1523423"/>
            <a:ext cx="8582025" cy="2019300"/>
          </a:xfrm>
          <a:prstGeom prst="rect">
            <a:avLst/>
          </a:prstGeom>
        </p:spPr>
      </p:pic>
      <p:pic>
        <p:nvPicPr>
          <p:cNvPr id="4" name="Imagen 3">
            <a:extLst>
              <a:ext uri="{FF2B5EF4-FFF2-40B4-BE49-F238E27FC236}">
                <a16:creationId xmlns:a16="http://schemas.microsoft.com/office/drawing/2014/main" id="{2C8525E8-1200-4A0A-B8A9-C7E16E5B550D}"/>
              </a:ext>
            </a:extLst>
          </p:cNvPr>
          <p:cNvPicPr>
            <a:picLocks noChangeAspect="1"/>
          </p:cNvPicPr>
          <p:nvPr/>
        </p:nvPicPr>
        <p:blipFill>
          <a:blip r:embed="rId4"/>
          <a:stretch>
            <a:fillRect/>
          </a:stretch>
        </p:blipFill>
        <p:spPr>
          <a:xfrm>
            <a:off x="680171" y="3796001"/>
            <a:ext cx="4279756" cy="637410"/>
          </a:xfrm>
          <a:prstGeom prst="rect">
            <a:avLst/>
          </a:prstGeom>
        </p:spPr>
      </p:pic>
      <p:pic>
        <p:nvPicPr>
          <p:cNvPr id="5" name="Imagen 4">
            <a:extLst>
              <a:ext uri="{FF2B5EF4-FFF2-40B4-BE49-F238E27FC236}">
                <a16:creationId xmlns:a16="http://schemas.microsoft.com/office/drawing/2014/main" id="{87BA80B1-45A4-4F7C-B23D-E4057FE57C74}"/>
              </a:ext>
            </a:extLst>
          </p:cNvPr>
          <p:cNvPicPr>
            <a:picLocks noChangeAspect="1"/>
          </p:cNvPicPr>
          <p:nvPr/>
        </p:nvPicPr>
        <p:blipFill>
          <a:blip r:embed="rId5"/>
          <a:stretch>
            <a:fillRect/>
          </a:stretch>
        </p:blipFill>
        <p:spPr>
          <a:xfrm>
            <a:off x="1034111" y="4820804"/>
            <a:ext cx="3571875" cy="1285875"/>
          </a:xfrm>
          <a:prstGeom prst="rect">
            <a:avLst/>
          </a:prstGeom>
        </p:spPr>
      </p:pic>
      <p:pic>
        <p:nvPicPr>
          <p:cNvPr id="6" name="Imagen 5">
            <a:extLst>
              <a:ext uri="{FF2B5EF4-FFF2-40B4-BE49-F238E27FC236}">
                <a16:creationId xmlns:a16="http://schemas.microsoft.com/office/drawing/2014/main" id="{15125DA9-1C34-425F-9AB9-66C1F80B4817}"/>
              </a:ext>
            </a:extLst>
          </p:cNvPr>
          <p:cNvPicPr>
            <a:picLocks noChangeAspect="1"/>
          </p:cNvPicPr>
          <p:nvPr/>
        </p:nvPicPr>
        <p:blipFill>
          <a:blip r:embed="rId6"/>
          <a:stretch>
            <a:fillRect/>
          </a:stretch>
        </p:blipFill>
        <p:spPr>
          <a:xfrm>
            <a:off x="9262196" y="5182900"/>
            <a:ext cx="2800350" cy="1419225"/>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41964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FD00EE-6509-4487-A383-1D4E6B0E72A7}"/>
              </a:ext>
            </a:extLst>
          </p:cNvPr>
          <p:cNvPicPr>
            <a:picLocks noChangeAspect="1"/>
          </p:cNvPicPr>
          <p:nvPr/>
        </p:nvPicPr>
        <p:blipFill>
          <a:blip r:embed="rId2"/>
          <a:stretch>
            <a:fillRect/>
          </a:stretch>
        </p:blipFill>
        <p:spPr>
          <a:xfrm>
            <a:off x="9262196" y="5182900"/>
            <a:ext cx="2800350" cy="1419225"/>
          </a:xfrm>
          <a:prstGeom prst="rect">
            <a:avLst/>
          </a:prstGeom>
          <a:ln/>
        </p:spPr>
        <p:style>
          <a:lnRef idx="3">
            <a:schemeClr val="lt1"/>
          </a:lnRef>
          <a:fillRef idx="1">
            <a:schemeClr val="dk1"/>
          </a:fillRef>
          <a:effectRef idx="1">
            <a:schemeClr val="dk1"/>
          </a:effectRef>
          <a:fontRef idx="minor">
            <a:schemeClr val="lt1"/>
          </a:fontRef>
        </p:style>
      </p:pic>
      <p:pic>
        <p:nvPicPr>
          <p:cNvPr id="3" name="Imagen 2">
            <a:extLst>
              <a:ext uri="{FF2B5EF4-FFF2-40B4-BE49-F238E27FC236}">
                <a16:creationId xmlns:a16="http://schemas.microsoft.com/office/drawing/2014/main" id="{E31E1FA0-868C-4948-B2D5-A5706D8D8ED0}"/>
              </a:ext>
            </a:extLst>
          </p:cNvPr>
          <p:cNvPicPr>
            <a:picLocks noChangeAspect="1"/>
          </p:cNvPicPr>
          <p:nvPr/>
        </p:nvPicPr>
        <p:blipFill>
          <a:blip r:embed="rId3"/>
          <a:stretch>
            <a:fillRect/>
          </a:stretch>
        </p:blipFill>
        <p:spPr>
          <a:xfrm>
            <a:off x="736021" y="632979"/>
            <a:ext cx="8790477" cy="558511"/>
          </a:xfrm>
          <a:prstGeom prst="rect">
            <a:avLst/>
          </a:prstGeom>
        </p:spPr>
      </p:pic>
      <p:pic>
        <p:nvPicPr>
          <p:cNvPr id="4" name="Imagen 3">
            <a:extLst>
              <a:ext uri="{FF2B5EF4-FFF2-40B4-BE49-F238E27FC236}">
                <a16:creationId xmlns:a16="http://schemas.microsoft.com/office/drawing/2014/main" id="{B76FB9D6-9BEB-4025-B27F-1063A91E84C9}"/>
              </a:ext>
            </a:extLst>
          </p:cNvPr>
          <p:cNvPicPr>
            <a:picLocks noChangeAspect="1"/>
          </p:cNvPicPr>
          <p:nvPr/>
        </p:nvPicPr>
        <p:blipFill>
          <a:blip r:embed="rId4"/>
          <a:stretch>
            <a:fillRect/>
          </a:stretch>
        </p:blipFill>
        <p:spPr>
          <a:xfrm>
            <a:off x="1100137" y="1527175"/>
            <a:ext cx="7553325" cy="1771650"/>
          </a:xfrm>
          <a:prstGeom prst="rect">
            <a:avLst/>
          </a:prstGeom>
        </p:spPr>
      </p:pic>
    </p:spTree>
    <p:extLst>
      <p:ext uri="{BB962C8B-B14F-4D97-AF65-F5344CB8AC3E}">
        <p14:creationId xmlns:p14="http://schemas.microsoft.com/office/powerpoint/2010/main" val="19212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600B49-DE15-F83A-4F17-753E919D80FC}"/>
              </a:ext>
            </a:extLst>
          </p:cNvPr>
          <p:cNvPicPr>
            <a:picLocks noChangeAspect="1"/>
          </p:cNvPicPr>
          <p:nvPr/>
        </p:nvPicPr>
        <p:blipFill>
          <a:blip r:embed="rId2"/>
          <a:stretch>
            <a:fillRect/>
          </a:stretch>
        </p:blipFill>
        <p:spPr>
          <a:xfrm>
            <a:off x="1558732" y="455183"/>
            <a:ext cx="7455889" cy="5634722"/>
          </a:xfrm>
          <a:prstGeom prst="rect">
            <a:avLst/>
          </a:prstGeom>
        </p:spPr>
      </p:pic>
    </p:spTree>
    <p:extLst>
      <p:ext uri="{BB962C8B-B14F-4D97-AF65-F5344CB8AC3E}">
        <p14:creationId xmlns:p14="http://schemas.microsoft.com/office/powerpoint/2010/main" val="1414838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70303" y="1431195"/>
            <a:ext cx="6841430" cy="4186362"/>
          </a:xfrm>
          <a:prstGeom prst="rect">
            <a:avLst/>
          </a:prstGeom>
        </p:spPr>
      </p:pic>
    </p:spTree>
    <p:extLst>
      <p:ext uri="{BB962C8B-B14F-4D97-AF65-F5344CB8AC3E}">
        <p14:creationId xmlns:p14="http://schemas.microsoft.com/office/powerpoint/2010/main" val="11359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2425" y="913149"/>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752888" y="1763942"/>
            <a:ext cx="8845895" cy="3416320"/>
          </a:xfrm>
          <a:prstGeom prst="rect">
            <a:avLst/>
          </a:prstGeom>
        </p:spPr>
        <p:txBody>
          <a:bodyPr wrap="square">
            <a:spAutoFit/>
          </a:bodyPr>
          <a:lstStyle/>
          <a:p>
            <a:pPr marL="285750" indent="-285750">
              <a:buFont typeface="Wingdings" panose="05000000000000000000" pitchFamily="2" charset="2"/>
              <a:buChar char="q"/>
            </a:pPr>
            <a:r>
              <a:rPr lang="es-ES" b="1" dirty="0"/>
              <a:t>Su principal inconveniente, es que la media está influenciada por los valores  extremos (pequeños o grandes). En general, cuando la distribución tenga datos extremos, no se utiliza la media como medida de tendencia central.</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Tree>
    <p:extLst>
      <p:ext uri="{BB962C8B-B14F-4D97-AF65-F5344CB8AC3E}">
        <p14:creationId xmlns:p14="http://schemas.microsoft.com/office/powerpoint/2010/main" val="414164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88" y="1416844"/>
            <a:ext cx="10145486" cy="1200329"/>
          </a:xfrm>
          <a:prstGeom prst="rect">
            <a:avLst/>
          </a:prstGeom>
        </p:spPr>
        <p:txBody>
          <a:bodyPr wrap="square">
            <a:spAutoFit/>
          </a:bodyPr>
          <a:lstStyle/>
          <a:p>
            <a:pPr algn="just"/>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a:p>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p</a:t>
            </a:r>
            <a:r>
              <a:rPr lang="es-ES" b="1" i="1" baseline="-25000" dirty="0"/>
              <a:t>1</a:t>
            </a:r>
            <a:r>
              <a:rPr lang="es-ES" b="1" i="1" dirty="0"/>
              <a:t>, p</a:t>
            </a:r>
            <a:r>
              <a:rPr lang="es-ES" b="1" i="1" baseline="-25000" dirty="0"/>
              <a:t>2</a:t>
            </a:r>
            <a:r>
              <a:rPr lang="es-ES" b="1" i="1" dirty="0"/>
              <a:t>, ..., </a:t>
            </a:r>
            <a:r>
              <a:rPr lang="es-ES" b="1" i="1" dirty="0" err="1"/>
              <a:t>p</a:t>
            </a:r>
            <a:r>
              <a:rPr lang="es-ES" b="1" i="1" baseline="-25000" dirty="0" err="1"/>
              <a:t>n</a:t>
            </a:r>
            <a:r>
              <a:rPr lang="es-ES" dirty="0"/>
              <a:t>, la media ponderada se calculará como sigue:</a:t>
            </a:r>
          </a:p>
        </p:txBody>
      </p:sp>
      <p:sp>
        <p:nvSpPr>
          <p:cNvPr id="4" name="Rectángulo 3"/>
          <p:cNvSpPr/>
          <p:nvPr/>
        </p:nvSpPr>
        <p:spPr>
          <a:xfrm>
            <a:off x="3703714" y="793575"/>
            <a:ext cx="344517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Aritmética Ponderada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1816101" y="2960436"/>
                <a:ext cx="5728940"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𝑝</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𝑡𝑜𝑑𝑜𝑠</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𝑝𝑜𝑟</m:t>
                          </m:r>
                          <m:r>
                            <a:rPr lang="es-ES" b="0" i="1" smtClean="0">
                              <a:latin typeface="Cambria Math" panose="02040503050406030204" pitchFamily="18" charset="0"/>
                            </a:rPr>
                            <m:t> </m:t>
                          </m:r>
                          <m:r>
                            <a:rPr lang="es-ES" b="0" i="1" smtClean="0">
                              <a:latin typeface="Cambria Math" panose="02040503050406030204" pitchFamily="18" charset="0"/>
                            </a:rPr>
                            <m:t>𝑠𝑢𝑠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num>
                        <m:den>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𝑙𝑎𝑠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den>
                      </m:f>
                    </m:oMath>
                  </m:oMathPara>
                </a14:m>
                <a:endParaRPr lang="es-ES" b="0" i="1" dirty="0">
                  <a:latin typeface="Cambria Math" panose="020405030504060302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16101" y="2960436"/>
                <a:ext cx="5728940" cy="572593"/>
              </a:xfrm>
              <a:prstGeom prst="rect">
                <a:avLst/>
              </a:prstGeom>
              <a:blipFill rotWithShape="0">
                <a:blip r:embed="rId2"/>
                <a:stretch>
                  <a:fillRect/>
                </a:stretch>
              </a:blipFill>
            </p:spPr>
            <p:txBody>
              <a:bodyPr/>
              <a:lstStyle/>
              <a:p>
                <a:r>
                  <a:rPr lang="en-US">
                    <a:noFill/>
                  </a:rPr>
                  <a:t> </a:t>
                </a:r>
              </a:p>
            </p:txBody>
          </p:sp>
        </mc:Fallback>
      </mc:AlternateContent>
      <p:sp>
        <p:nvSpPr>
          <p:cNvPr id="10" name="CuadroTexto 9"/>
          <p:cNvSpPr txBox="1"/>
          <p:nvPr/>
        </p:nvSpPr>
        <p:spPr>
          <a:xfrm>
            <a:off x="1046422" y="3737052"/>
            <a:ext cx="8927432" cy="646331"/>
          </a:xfrm>
          <a:prstGeom prst="rect">
            <a:avLst/>
          </a:prstGeom>
          <a:noFill/>
        </p:spPr>
        <p:txBody>
          <a:bodyPr wrap="square" rtlCol="0">
            <a:spAutoFit/>
          </a:bodyPr>
          <a:lstStyle/>
          <a:p>
            <a:r>
              <a:rPr lang="es-ES" b="1" dirty="0"/>
              <a:t>Ejemplo</a:t>
            </a:r>
            <a:r>
              <a:rPr lang="es-ES" dirty="0"/>
              <a:t>. 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𝑝</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Tabla 10"/>
              <p:cNvGraphicFramePr>
                <a:graphicFrameLocks noGrp="1"/>
              </p:cNvGraphicFramePr>
              <p:nvPr>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 xmlns:a16="http://schemas.microsoft.com/office/drawing/2014/main" val="20000"/>
                        </a:ext>
                      </a:extLst>
                    </a:gridCol>
                    <a:gridCol w="950495">
                      <a:extLst>
                        <a:ext uri="{9D8B030D-6E8A-4147-A177-3AD203B41FA5}">
                          <a16:colId xmlns="" xmlns:a16="http://schemas.microsoft.com/office/drawing/2014/main" val="20001"/>
                        </a:ext>
                      </a:extLst>
                    </a:gridCol>
                    <a:gridCol w="859207">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161143">
                      <a:extLst>
                        <a:ext uri="{9D8B030D-6E8A-4147-A177-3AD203B41FA5}">
                          <a16:colId xmlns="" xmlns:a16="http://schemas.microsoft.com/office/drawing/2014/main" val="20004"/>
                        </a:ext>
                      </a:extLst>
                    </a:gridCol>
                    <a:gridCol w="1161143">
                      <a:extLst>
                        <a:ext uri="{9D8B030D-6E8A-4147-A177-3AD203B41FA5}">
                          <a16:colId xmlns="" xmlns:a16="http://schemas.microsoft.com/office/drawing/2014/main" val="20005"/>
                        </a:ext>
                      </a:extLst>
                    </a:gridCol>
                  </a:tblGrid>
                  <a:tr h="335280">
                    <a:tc>
                      <a:txBody>
                        <a:bodyPr/>
                        <a:lstStyle/>
                        <a:p>
                          <a:r>
                            <a:rPr lang="es-ES" sz="1600" dirty="0" smtClean="0">
                              <a:solidFill>
                                <a:schemeClr val="tx1"/>
                              </a:solidFill>
                            </a:rPr>
                            <a:t>Materia</a:t>
                          </a:r>
                          <a:endParaRPr lang="es-E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B</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C</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D</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05455" r="-316727" b="-123636"/>
                          </a:stretch>
                        </a:blip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3</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85246" r="-316727" b="-11475"/>
                          </a:stretch>
                        </a:blipFill>
                      </a:tcPr>
                    </a:tc>
                    <a:tc>
                      <a:txBody>
                        <a:bodyPr/>
                        <a:lstStyle/>
                        <a:p>
                          <a:pPr algn="ctr"/>
                          <a:r>
                            <a:rPr lang="es-ES" sz="1600" dirty="0" smtClean="0">
                              <a:solidFill>
                                <a:schemeClr val="tx1"/>
                              </a:solidFill>
                            </a:rPr>
                            <a:t>8.0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9.0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6.5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2" name="CuadroTexto 11"/>
              <p:cNvSpPr txBox="1"/>
              <p:nvPr/>
            </p:nvSpPr>
            <p:spPr>
              <a:xfrm>
                <a:off x="1816101" y="590393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𝑥</m:t>
                              </m:r>
                            </m:e>
                          </m:acc>
                        </m:e>
                        <m:sub>
                          <m:r>
                            <a:rPr lang="es-ES" b="0" i="1" smtClean="0">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16101" y="5903939"/>
                <a:ext cx="8771020" cy="544252"/>
              </a:xfrm>
              <a:prstGeom prst="rect">
                <a:avLst/>
              </a:prstGeom>
              <a:blipFill rotWithShape="0">
                <a:blip r:embed="rId4"/>
                <a:stretch>
                  <a:fillRect/>
                </a:stretch>
              </a:blipFill>
            </p:spPr>
            <p:txBody>
              <a:bodyPr/>
              <a:lstStyle/>
              <a:p>
                <a:r>
                  <a:rPr lang="en-US">
                    <a:noFill/>
                  </a:rPr>
                  <a:t> </a:t>
                </a:r>
              </a:p>
            </p:txBody>
          </p:sp>
        </mc:Fallback>
      </mc:AlternateContent>
      <p:pic>
        <p:nvPicPr>
          <p:cNvPr id="13" name="Imagen 12"/>
          <p:cNvPicPr>
            <a:picLocks noChangeAspect="1"/>
          </p:cNvPicPr>
          <p:nvPr/>
        </p:nvPicPr>
        <p:blipFill>
          <a:blip r:embed="rId5"/>
          <a:stretch>
            <a:fillRect/>
          </a:stretch>
        </p:blipFill>
        <p:spPr>
          <a:xfrm>
            <a:off x="9825112" y="144379"/>
            <a:ext cx="1099928" cy="1203158"/>
          </a:xfrm>
          <a:prstGeom prst="rect">
            <a:avLst/>
          </a:prstGeom>
        </p:spPr>
      </p:pic>
      <p:pic>
        <p:nvPicPr>
          <p:cNvPr id="3" name="Imagen 2"/>
          <p:cNvPicPr>
            <a:picLocks noChangeAspect="1"/>
          </p:cNvPicPr>
          <p:nvPr/>
        </p:nvPicPr>
        <p:blipFill>
          <a:blip r:embed="rId6"/>
          <a:stretch>
            <a:fillRect/>
          </a:stretch>
        </p:blipFill>
        <p:spPr>
          <a:xfrm>
            <a:off x="10258290" y="2617173"/>
            <a:ext cx="1333500" cy="1238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011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9829" y="841701"/>
            <a:ext cx="2258952"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Geométrica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uadroTexto 4"/>
          <p:cNvSpPr txBox="1"/>
          <p:nvPr/>
        </p:nvSpPr>
        <p:spPr>
          <a:xfrm>
            <a:off x="1479884" y="1491916"/>
            <a:ext cx="9107905" cy="646331"/>
          </a:xfrm>
          <a:prstGeom prst="rect">
            <a:avLst/>
          </a:prstGeom>
          <a:noFill/>
        </p:spPr>
        <p:txBody>
          <a:bodyPr wrap="square" rtlCol="0">
            <a:spAutoFit/>
          </a:bodyPr>
          <a:lstStyle/>
          <a:p>
            <a:r>
              <a:rPr lang="es-ES" dirty="0"/>
              <a:t>La media geométrica representa la tasa media variación. Si se tienen los valores absolutos (</a:t>
            </a:r>
            <a:r>
              <a:rPr lang="es-ES" i="1" dirty="0"/>
              <a:t>equidistantes en el tiempo),</a:t>
            </a:r>
            <a:r>
              <a:rPr lang="es-ES" dirty="0"/>
              <a:t> la tasa de variación en un momento</a:t>
            </a:r>
            <a:r>
              <a:rPr lang="es-ES" i="1" dirty="0"/>
              <a:t> </a:t>
            </a:r>
            <a:r>
              <a:rPr lang="es-ES" b="1" i="1" dirty="0"/>
              <a:t>t </a:t>
            </a:r>
            <a:r>
              <a:rPr lang="es-ES" dirty="0"/>
              <a:t>se calcula como el cociente:</a:t>
            </a:r>
            <a:endParaRPr lang="es-ES" b="1" dirty="0"/>
          </a:p>
        </p:txBody>
      </p:sp>
      <mc:AlternateContent xmlns:mc="http://schemas.openxmlformats.org/markup-compatibility/2006" xmlns:a14="http://schemas.microsoft.com/office/drawing/2010/main">
        <mc:Choice Requires="a14">
          <p:sp>
            <p:nvSpPr>
              <p:cNvPr id="6" name="CuadroTexto 5"/>
              <p:cNvSpPr txBox="1"/>
              <p:nvPr/>
            </p:nvSpPr>
            <p:spPr>
              <a:xfrm>
                <a:off x="2020675" y="3089602"/>
                <a:ext cx="4874860"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𝑖</m:t>
                          </m:r>
                        </m:sub>
                      </m:sSub>
                      <m:r>
                        <a:rPr lang="es-ES" b="0" i="1" smtClean="0">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𝑀𝑜𝑛𝑡𝑜</m:t>
                          </m:r>
                          <m:r>
                            <a:rPr lang="es-ES" b="0" i="1" smtClean="0">
                              <a:latin typeface="Cambria Math" panose="02040503050406030204" pitchFamily="18" charset="0"/>
                            </a:rPr>
                            <m:t> </m:t>
                          </m:r>
                          <m:r>
                            <a:rPr lang="es-ES" b="0" i="1" smtClean="0">
                              <a:latin typeface="Cambria Math" panose="02040503050406030204" pitchFamily="18" charset="0"/>
                            </a:rPr>
                            <m:t>𝑑𝑒𝑙</m:t>
                          </m:r>
                          <m:r>
                            <a:rPr lang="es-ES" b="0" i="1" smtClean="0">
                              <a:latin typeface="Cambria Math" panose="02040503050406030204" pitchFamily="18" charset="0"/>
                            </a:rPr>
                            <m:t> </m:t>
                          </m:r>
                          <m:r>
                            <a:rPr lang="es-ES" b="0" i="1" smtClean="0">
                              <a:latin typeface="Cambria Math" panose="02040503050406030204" pitchFamily="18" charset="0"/>
                            </a:rPr>
                            <m:t>𝑝𝑒𝑟𝑖𝑜𝑑𝑜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𝑒𝑠𝑡𝑢𝑑𝑖𝑜</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m:t>
                          </m:r>
                        </m:num>
                        <m:den>
                          <m:r>
                            <a:rPr lang="es-ES" b="0" i="1" smtClean="0">
                              <a:latin typeface="Cambria Math" panose="02040503050406030204" pitchFamily="18" charset="0"/>
                            </a:rPr>
                            <m:t>𝑀𝑜𝑛𝑡𝑜</m:t>
                          </m:r>
                          <m:r>
                            <a:rPr lang="es-ES" b="0" i="1" smtClean="0">
                              <a:latin typeface="Cambria Math" panose="02040503050406030204" pitchFamily="18" charset="0"/>
                            </a:rPr>
                            <m:t> </m:t>
                          </m:r>
                          <m:r>
                            <a:rPr lang="es-ES" b="0" i="1" smtClean="0">
                              <a:latin typeface="Cambria Math" panose="02040503050406030204" pitchFamily="18" charset="0"/>
                            </a:rPr>
                            <m:t>𝑑𝑒𝑙</m:t>
                          </m:r>
                          <m:r>
                            <a:rPr lang="es-ES" b="0" i="1" smtClean="0">
                              <a:latin typeface="Cambria Math" panose="02040503050406030204" pitchFamily="18" charset="0"/>
                            </a:rPr>
                            <m:t> </m:t>
                          </m:r>
                          <m:r>
                            <a:rPr lang="es-ES" b="0" i="1" smtClean="0">
                              <a:latin typeface="Cambria Math" panose="02040503050406030204" pitchFamily="18" charset="0"/>
                            </a:rPr>
                            <m:t>𝑝𝑒𝑟𝑖𝑜𝑑𝑜</m:t>
                          </m:r>
                          <m:r>
                            <a:rPr lang="es-ES" b="0" i="1" smtClean="0">
                              <a:latin typeface="Cambria Math" panose="02040503050406030204" pitchFamily="18" charset="0"/>
                            </a:rPr>
                            <m:t> </m:t>
                          </m:r>
                          <m:r>
                            <a:rPr lang="es-ES" b="0" i="1" smtClean="0">
                              <a:latin typeface="Cambria Math" panose="02040503050406030204" pitchFamily="18" charset="0"/>
                            </a:rPr>
                            <m:t>𝑎𝑛𝑡𝑒𝑟𝑖𝑜𝑟</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−1)</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𝑡</m:t>
                              </m:r>
                              <m:r>
                                <a:rPr lang="es-ES" b="0" i="1" smtClean="0">
                                  <a:latin typeface="Cambria Math" panose="02040503050406030204" pitchFamily="18" charset="0"/>
                                </a:rPr>
                                <m:t>−1</m:t>
                              </m:r>
                            </m:sub>
                          </m:sSub>
                        </m:den>
                      </m:f>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020675" y="3089602"/>
                <a:ext cx="4874860" cy="57676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1602083" y="2358008"/>
                <a:ext cx="3711744" cy="3994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e>
                        <m:sub>
                          <m:r>
                            <a:rPr lang="es-ES" sz="2400" b="0" i="1" smtClean="0">
                              <a:latin typeface="Cambria Math" panose="02040503050406030204" pitchFamily="18" charset="0"/>
                            </a:rPr>
                            <m:t>𝑔</m:t>
                          </m:r>
                        </m:sub>
                      </m:sSub>
                      <m:r>
                        <a:rPr lang="es-ES" sz="2400" b="0" i="1" smtClean="0">
                          <a:latin typeface="Cambria Math" panose="02040503050406030204" pitchFamily="18" charset="0"/>
                        </a:rPr>
                        <m:t>=</m:t>
                      </m:r>
                      <m:rad>
                        <m:radPr>
                          <m:ctrlPr>
                            <a:rPr lang="es-ES" sz="2400" b="0" i="1" smtClean="0">
                              <a:latin typeface="Cambria Math" panose="02040503050406030204" pitchFamily="18" charset="0"/>
                            </a:rPr>
                          </m:ctrlPr>
                        </m:radPr>
                        <m:deg>
                          <m:r>
                            <m:rPr>
                              <m:brk m:alnAt="7"/>
                            </m:rPr>
                            <a:rPr lang="es-ES" sz="2400" b="0" i="1" smtClean="0">
                              <a:latin typeface="Cambria Math" panose="02040503050406030204" pitchFamily="18" charset="0"/>
                            </a:rPr>
                            <m:t>𝑛</m:t>
                          </m:r>
                        </m:deg>
                        <m:e>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𝑛</m:t>
                              </m:r>
                            </m:sub>
                          </m:sSub>
                        </m:e>
                      </m:rad>
                    </m:oMath>
                  </m:oMathPara>
                </a14:m>
                <a:endParaRPr lang="es-ES" sz="24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602083" y="2358008"/>
                <a:ext cx="3711744" cy="399405"/>
              </a:xfrm>
              <a:prstGeom prst="rect">
                <a:avLst/>
              </a:prstGeom>
              <a:blipFill rotWithShape="0">
                <a:blip r:embed="rId3"/>
                <a:stretch>
                  <a:fillRect b="-21538"/>
                </a:stretch>
              </a:blipFill>
            </p:spPr>
            <p:txBody>
              <a:bodyPr/>
              <a:lstStyle/>
              <a:p>
                <a:r>
                  <a:rPr lang="es-ES">
                    <a:noFill/>
                  </a:rPr>
                  <a:t> </a:t>
                </a:r>
              </a:p>
            </p:txBody>
          </p:sp>
        </mc:Fallback>
      </mc:AlternateContent>
      <p:sp>
        <p:nvSpPr>
          <p:cNvPr id="7" name="CuadroTexto 6"/>
          <p:cNvSpPr txBox="1"/>
          <p:nvPr/>
        </p:nvSpPr>
        <p:spPr>
          <a:xfrm>
            <a:off x="1433689" y="3832999"/>
            <a:ext cx="9031111" cy="1200329"/>
          </a:xfrm>
          <a:prstGeom prst="rect">
            <a:avLst/>
          </a:prstGeom>
          <a:noFill/>
        </p:spPr>
        <p:txBody>
          <a:bodyPr wrap="square" rtlCol="0">
            <a:spAutoFit/>
          </a:bodyPr>
          <a:lstStyle/>
          <a:p>
            <a:pPr algn="just"/>
            <a:r>
              <a:rPr lang="es-ES" b="1" dirty="0"/>
              <a:t>Ejemplo</a:t>
            </a:r>
            <a:r>
              <a:rPr lang="es-ES" dirty="0"/>
              <a:t>: Una empresa de telefónica ha notado que el número de quejas por falta de cobertura ha aumentado en los últimos 6 meses, pues han sido 123, 141, 237, 249, 300, 350. Con base en estos datos, calcule la media geométrica (para las razones) , determinando la tasa de crecimiento mensual de las quejas.</a:t>
            </a: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2266276113"/>
                  </p:ext>
                </p:extLst>
              </p:nvPr>
            </p:nvGraphicFramePr>
            <p:xfrm>
              <a:off x="1567976" y="5141540"/>
              <a:ext cx="8899856" cy="402781"/>
            </p:xfrm>
            <a:graphic>
              <a:graphicData uri="http://schemas.openxmlformats.org/drawingml/2006/table">
                <a:tbl>
                  <a:tblPr firstRow="1" bandRow="1">
                    <a:tableStyleId>{2D5ABB26-0587-4C30-8999-92F81FD0307C}</a:tableStyleId>
                  </a:tblPr>
                  <a:tblGrid>
                    <a:gridCol w="178937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69744">
                      <a:extLst>
                        <a:ext uri="{9D8B030D-6E8A-4147-A177-3AD203B41FA5}">
                          <a16:colId xmlns:a16="http://schemas.microsoft.com/office/drawing/2014/main" val="20002"/>
                        </a:ext>
                      </a:extLst>
                    </a:gridCol>
                    <a:gridCol w="1705970">
                      <a:extLst>
                        <a:ext uri="{9D8B030D-6E8A-4147-A177-3AD203B41FA5}">
                          <a16:colId xmlns:a16="http://schemas.microsoft.com/office/drawing/2014/main" val="20003"/>
                        </a:ext>
                      </a:extLst>
                    </a:gridCol>
                    <a:gridCol w="1705969">
                      <a:extLst>
                        <a:ext uri="{9D8B030D-6E8A-4147-A177-3AD203B41FA5}">
                          <a16:colId xmlns:a16="http://schemas.microsoft.com/office/drawing/2014/main" val="20004"/>
                        </a:ext>
                      </a:extLst>
                    </a:gridCol>
                  </a:tblGrid>
                  <a:tr h="370840">
                    <a:tc>
                      <a:txBody>
                        <a:bodyPr/>
                        <a:lstStyle/>
                        <a:p>
                          <a:pPr algn="ct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1</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𝟏𝟒𝟏</m:t>
                                  </m:r>
                                </m:num>
                                <m:den>
                                  <m:r>
                                    <a:rPr lang="es-ES" sz="1400" smtClean="0">
                                      <a:latin typeface="Cambria Math" panose="02040503050406030204" pitchFamily="18" charset="0"/>
                                    </a:rPr>
                                    <m:t>𝟏𝟐𝟑</m:t>
                                  </m:r>
                                </m:den>
                              </m:f>
                              <m:r>
                                <a:rPr lang="es-ES" sz="1400" smtClean="0">
                                  <a:latin typeface="Cambria Math" panose="02040503050406030204" pitchFamily="18" charset="0"/>
                                </a:rPr>
                                <m:t>=</m:t>
                              </m:r>
                            </m:oMath>
                          </a14:m>
                          <a:r>
                            <a:rPr lang="es-ES" sz="1400" dirty="0"/>
                            <a:t>1.1463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2</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𝟐𝟑𝟕</m:t>
                                  </m:r>
                                </m:num>
                                <m:den>
                                  <m:r>
                                    <a:rPr lang="es-ES" sz="1400" smtClean="0">
                                      <a:latin typeface="Cambria Math" panose="02040503050406030204" pitchFamily="18" charset="0"/>
                                    </a:rPr>
                                    <m:t>𝟏𝟒𝟏</m:t>
                                  </m:r>
                                </m:den>
                              </m:f>
                              <m:r>
                                <a:rPr lang="es-ES" sz="1400" smtClean="0">
                                  <a:latin typeface="Cambria Math" panose="02040503050406030204" pitchFamily="18" charset="0"/>
                                </a:rPr>
                                <m:t>=</m:t>
                              </m:r>
                            </m:oMath>
                          </a14:m>
                          <a:r>
                            <a:rPr lang="es-ES" sz="1400" dirty="0"/>
                            <a:t>1.6809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3</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𝟐𝟒𝟗</m:t>
                                  </m:r>
                                </m:num>
                                <m:den>
                                  <m:r>
                                    <a:rPr lang="es-ES" sz="1400" smtClean="0">
                                      <a:latin typeface="Cambria Math" panose="02040503050406030204" pitchFamily="18" charset="0"/>
                                    </a:rPr>
                                    <m:t>𝟐𝟑𝟕</m:t>
                                  </m:r>
                                </m:den>
                              </m:f>
                              <m:r>
                                <a:rPr lang="es-ES" sz="1400" smtClean="0">
                                  <a:latin typeface="Cambria Math" panose="02040503050406030204" pitchFamily="18" charset="0"/>
                                </a:rPr>
                                <m:t>=</m:t>
                              </m:r>
                            </m:oMath>
                          </a14:m>
                          <a:r>
                            <a:rPr lang="es-ES" sz="1400" dirty="0"/>
                            <a:t>1.0506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4</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𝟑𝟎𝟎</m:t>
                                  </m:r>
                                </m:num>
                                <m:den>
                                  <m:r>
                                    <a:rPr lang="es-ES" sz="1400" smtClean="0">
                                      <a:latin typeface="Cambria Math" panose="02040503050406030204" pitchFamily="18" charset="0"/>
                                    </a:rPr>
                                    <m:t>𝟐𝟒𝟗</m:t>
                                  </m:r>
                                </m:den>
                              </m:f>
                              <m:r>
                                <a:rPr lang="es-ES" sz="1400" smtClean="0">
                                  <a:latin typeface="Cambria Math" panose="02040503050406030204" pitchFamily="18" charset="0"/>
                                </a:rPr>
                                <m:t>=</m:t>
                              </m:r>
                            </m:oMath>
                          </a14:m>
                          <a:r>
                            <a:rPr lang="es-ES" sz="1400" dirty="0"/>
                            <a:t>1.2048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5</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𝟑𝟓𝟎</m:t>
                                  </m:r>
                                </m:num>
                                <m:den>
                                  <m:r>
                                    <a:rPr lang="es-ES" sz="1400" smtClean="0">
                                      <a:latin typeface="Cambria Math" panose="02040503050406030204" pitchFamily="18" charset="0"/>
                                    </a:rPr>
                                    <m:t>𝟑𝟎𝟎</m:t>
                                  </m:r>
                                </m:den>
                              </m:f>
                              <m:r>
                                <a:rPr lang="es-ES" sz="1400" smtClean="0">
                                  <a:latin typeface="Cambria Math" panose="02040503050406030204" pitchFamily="18" charset="0"/>
                                </a:rPr>
                                <m:t>=</m:t>
                              </m:r>
                            </m:oMath>
                          </a14:m>
                          <a:r>
                            <a:rPr lang="es-ES" sz="1400" dirty="0"/>
                            <a:t>1.1667</a:t>
                          </a:r>
                        </a:p>
                      </a:txBody>
                      <a:tcPr/>
                    </a:tc>
                    <a:extLst>
                      <a:ext uri="{0D108BD9-81ED-4DB2-BD59-A6C34878D82A}">
                        <a16:rowId xmlns:a16="http://schemas.microsoft.com/office/drawing/2014/main" val="10000"/>
                      </a:ext>
                    </a:extLst>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2266276113"/>
                  </p:ext>
                </p:extLst>
              </p:nvPr>
            </p:nvGraphicFramePr>
            <p:xfrm>
              <a:off x="1567976" y="5141540"/>
              <a:ext cx="8899856" cy="402781"/>
            </p:xfrm>
            <a:graphic>
              <a:graphicData uri="http://schemas.openxmlformats.org/drawingml/2006/table">
                <a:tbl>
                  <a:tblPr firstRow="1" bandRow="1">
                    <a:tableStyleId>{2D5ABB26-0587-4C30-8999-92F81FD0307C}</a:tableStyleId>
                  </a:tblPr>
                  <a:tblGrid>
                    <a:gridCol w="1789373"/>
                    <a:gridCol w="1828800"/>
                    <a:gridCol w="1869744"/>
                    <a:gridCol w="1705970"/>
                    <a:gridCol w="1705969"/>
                  </a:tblGrid>
                  <a:tr h="402781">
                    <a:tc>
                      <a:txBody>
                        <a:bodyPr/>
                        <a:lstStyle/>
                        <a:p>
                          <a:endParaRPr lang="es-ES"/>
                        </a:p>
                      </a:txBody>
                      <a:tcPr>
                        <a:blipFill rotWithShape="0">
                          <a:blip r:embed="rId4"/>
                          <a:stretch>
                            <a:fillRect r="-396939" b="-4478"/>
                          </a:stretch>
                        </a:blipFill>
                      </a:tcPr>
                    </a:tc>
                    <a:tc>
                      <a:txBody>
                        <a:bodyPr/>
                        <a:lstStyle/>
                        <a:p>
                          <a:endParaRPr lang="es-ES"/>
                        </a:p>
                      </a:txBody>
                      <a:tcPr>
                        <a:blipFill rotWithShape="0">
                          <a:blip r:embed="rId4"/>
                          <a:stretch>
                            <a:fillRect l="-98000" r="-289000" b="-4478"/>
                          </a:stretch>
                        </a:blipFill>
                      </a:tcPr>
                    </a:tc>
                    <a:tc>
                      <a:txBody>
                        <a:bodyPr/>
                        <a:lstStyle/>
                        <a:p>
                          <a:endParaRPr lang="es-ES"/>
                        </a:p>
                      </a:txBody>
                      <a:tcPr>
                        <a:blipFill rotWithShape="0">
                          <a:blip r:embed="rId4"/>
                          <a:stretch>
                            <a:fillRect l="-193485" r="-182410" b="-4478"/>
                          </a:stretch>
                        </a:blipFill>
                      </a:tcPr>
                    </a:tc>
                    <a:tc>
                      <a:txBody>
                        <a:bodyPr/>
                        <a:lstStyle/>
                        <a:p>
                          <a:endParaRPr lang="es-ES"/>
                        </a:p>
                      </a:txBody>
                      <a:tcPr>
                        <a:blipFill rotWithShape="0">
                          <a:blip r:embed="rId4"/>
                          <a:stretch>
                            <a:fillRect l="-321786" r="-100000" b="-4478"/>
                          </a:stretch>
                        </a:blipFill>
                      </a:tcPr>
                    </a:tc>
                    <a:tc>
                      <a:txBody>
                        <a:bodyPr/>
                        <a:lstStyle/>
                        <a:p>
                          <a:endParaRPr lang="es-ES"/>
                        </a:p>
                      </a:txBody>
                      <a:tcPr>
                        <a:blipFill rotWithShape="0">
                          <a:blip r:embed="rId4"/>
                          <a:stretch>
                            <a:fillRect l="-421786" b="-4478"/>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CuadroTexto 10"/>
              <p:cNvSpPr txBox="1"/>
              <p:nvPr/>
            </p:nvSpPr>
            <p:spPr>
              <a:xfrm>
                <a:off x="1665026" y="5963291"/>
                <a:ext cx="8857397" cy="3556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𝑔</m:t>
                          </m:r>
                        </m:sub>
                      </m:sSub>
                      <m:r>
                        <a:rPr lang="es-ES" b="0" i="1" smtClean="0">
                          <a:latin typeface="Cambria Math" panose="02040503050406030204" pitchFamily="18" charset="0"/>
                        </a:rPr>
                        <m:t>=</m:t>
                      </m:r>
                      <m:rad>
                        <m:radPr>
                          <m:ctrlPr>
                            <a:rPr lang="es-ES" b="0" i="1" smtClean="0">
                              <a:latin typeface="Cambria Math" panose="02040503050406030204" pitchFamily="18" charset="0"/>
                            </a:rPr>
                          </m:ctrlPr>
                        </m:radPr>
                        <m:deg>
                          <m:r>
                            <a:rPr lang="es-ES" b="0" i="1" smtClean="0">
                              <a:latin typeface="Cambria Math" panose="02040503050406030204" pitchFamily="18" charset="0"/>
                            </a:rPr>
                            <m:t>5</m:t>
                          </m:r>
                        </m:deg>
                        <m:e>
                          <m:r>
                            <a:rPr lang="es-ES" b="0" i="1" smtClean="0">
                              <a:latin typeface="Cambria Math" panose="02040503050406030204" pitchFamily="18" charset="0"/>
                            </a:rPr>
                            <m:t>1.1463</m:t>
                          </m:r>
                          <m:d>
                            <m:dPr>
                              <m:ctrlPr>
                                <a:rPr lang="es-ES" b="0" i="1" smtClean="0">
                                  <a:latin typeface="Cambria Math" panose="02040503050406030204" pitchFamily="18" charset="0"/>
                                </a:rPr>
                              </m:ctrlPr>
                            </m:dPr>
                            <m:e>
                              <m:r>
                                <a:rPr lang="es-ES" b="0" i="1" smtClean="0">
                                  <a:latin typeface="Cambria Math" panose="02040503050406030204" pitchFamily="18" charset="0"/>
                                </a:rPr>
                                <m:t>1.6809</m:t>
                              </m:r>
                            </m:e>
                          </m:d>
                          <m:d>
                            <m:dPr>
                              <m:ctrlPr>
                                <a:rPr lang="es-ES" b="0" i="1" smtClean="0">
                                  <a:latin typeface="Cambria Math" panose="02040503050406030204" pitchFamily="18" charset="0"/>
                                </a:rPr>
                              </m:ctrlPr>
                            </m:dPr>
                            <m:e>
                              <m:r>
                                <a:rPr lang="es-ES" b="0" i="1" smtClean="0">
                                  <a:latin typeface="Cambria Math" panose="02040503050406030204" pitchFamily="18" charset="0"/>
                                </a:rPr>
                                <m:t>1.0506</m:t>
                              </m:r>
                            </m:e>
                          </m:d>
                          <m:d>
                            <m:dPr>
                              <m:ctrlPr>
                                <a:rPr lang="es-ES" b="0" i="1" smtClean="0">
                                  <a:latin typeface="Cambria Math" panose="02040503050406030204" pitchFamily="18" charset="0"/>
                                </a:rPr>
                              </m:ctrlPr>
                            </m:dPr>
                            <m:e>
                              <m:r>
                                <a:rPr lang="es-ES" b="0" i="1" smtClean="0">
                                  <a:latin typeface="Cambria Math" panose="02040503050406030204" pitchFamily="18" charset="0"/>
                                </a:rPr>
                                <m:t>1.2048</m:t>
                              </m:r>
                            </m:e>
                          </m:d>
                          <m:d>
                            <m:dPr>
                              <m:ctrlPr>
                                <a:rPr lang="es-ES" b="0" i="1" smtClean="0">
                                  <a:latin typeface="Cambria Math" panose="02040503050406030204" pitchFamily="18" charset="0"/>
                                </a:rPr>
                              </m:ctrlPr>
                            </m:dPr>
                            <m:e>
                              <m:r>
                                <a:rPr lang="es-ES" b="0" i="1" smtClean="0">
                                  <a:latin typeface="Cambria Math" panose="02040503050406030204" pitchFamily="18" charset="0"/>
                                </a:rPr>
                                <m:t>1.1667</m:t>
                              </m:r>
                            </m:e>
                          </m:d>
                        </m:e>
                      </m:rad>
                      <m:r>
                        <a:rPr lang="es-ES" b="0" i="1" smtClean="0">
                          <a:latin typeface="Cambria Math" panose="02040503050406030204" pitchFamily="18" charset="0"/>
                        </a:rPr>
                        <m:t>=1.2326</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665026" y="5963291"/>
                <a:ext cx="8857397" cy="355675"/>
              </a:xfrm>
              <a:prstGeom prst="rect">
                <a:avLst/>
              </a:prstGeom>
              <a:blipFill rotWithShape="0">
                <a:blip r:embed="rId5"/>
                <a:stretch>
                  <a:fillRect b="-18644"/>
                </a:stretch>
              </a:blipFill>
            </p:spPr>
            <p:txBody>
              <a:bodyPr/>
              <a:lstStyle/>
              <a:p>
                <a:r>
                  <a:rPr lang="es-ES">
                    <a:noFill/>
                  </a:rPr>
                  <a:t> </a:t>
                </a:r>
              </a:p>
            </p:txBody>
          </p:sp>
        </mc:Fallback>
      </mc:AlternateContent>
      <p:sp>
        <p:nvSpPr>
          <p:cNvPr id="2" name="CuadroTexto 1"/>
          <p:cNvSpPr txBox="1"/>
          <p:nvPr/>
        </p:nvSpPr>
        <p:spPr>
          <a:xfrm>
            <a:off x="7406640" y="2377440"/>
            <a:ext cx="65" cy="276999"/>
          </a:xfrm>
          <a:prstGeom prst="rect">
            <a:avLst/>
          </a:prstGeom>
          <a:noFill/>
        </p:spPr>
        <p:txBody>
          <a:bodyPr wrap="none" lIns="0" tIns="0" rIns="0" bIns="0" rtlCol="0">
            <a:spAutoFit/>
          </a:bodyPr>
          <a:lstStyle/>
          <a:p>
            <a:endParaRPr lang="es-ES" dirty="0"/>
          </a:p>
        </p:txBody>
      </p:sp>
      <mc:AlternateContent xmlns:mc="http://schemas.openxmlformats.org/markup-compatibility/2006" xmlns:a14="http://schemas.microsoft.com/office/drawing/2010/main">
        <mc:Choice Requires="a14">
          <p:sp>
            <p:nvSpPr>
              <p:cNvPr id="3" name="Rectángulo 2"/>
              <p:cNvSpPr/>
              <p:nvPr/>
            </p:nvSpPr>
            <p:spPr>
              <a:xfrm>
                <a:off x="8590732" y="2448471"/>
                <a:ext cx="1555169" cy="10016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acc>
                            <m:accPr>
                              <m:chr m:val="̅"/>
                              <m:ctrlPr>
                                <a:rPr lang="es-ES" sz="2000" i="1">
                                  <a:latin typeface="Cambria Math" panose="02040503050406030204" pitchFamily="18" charset="0"/>
                                </a:rPr>
                              </m:ctrlPr>
                            </m:accPr>
                            <m:e>
                              <m:r>
                                <a:rPr lang="es-ES" sz="2000" i="1">
                                  <a:latin typeface="Cambria Math" panose="02040503050406030204" pitchFamily="18" charset="0"/>
                                </a:rPr>
                                <m:t>𝑥</m:t>
                              </m:r>
                            </m:e>
                          </m:acc>
                        </m:e>
                        <m:sub>
                          <m:r>
                            <a:rPr lang="es-ES" sz="2000" i="1">
                              <a:latin typeface="Cambria Math" panose="02040503050406030204" pitchFamily="18" charset="0"/>
                            </a:rPr>
                            <m:t>𝑔</m:t>
                          </m:r>
                        </m:sub>
                      </m:sSub>
                      <m:r>
                        <a:rPr lang="es-ES" sz="2000" i="1">
                          <a:latin typeface="Cambria Math" panose="02040503050406030204" pitchFamily="18" charset="0"/>
                        </a:rPr>
                        <m:t>=</m:t>
                      </m:r>
                      <m:rad>
                        <m:radPr>
                          <m:ctrlPr>
                            <a:rPr lang="es-ES" sz="2000" i="1" smtClean="0">
                              <a:latin typeface="Cambria Math" panose="02040503050406030204" pitchFamily="18" charset="0"/>
                            </a:rPr>
                          </m:ctrlPr>
                        </m:radPr>
                        <m:deg>
                          <m:r>
                            <m:rPr>
                              <m:brk m:alnAt="7"/>
                            </m:rPr>
                            <a:rPr lang="es-ES" sz="2000" b="0" i="1" smtClean="0">
                              <a:latin typeface="Cambria Math" panose="02040503050406030204" pitchFamily="18" charset="0"/>
                            </a:rPr>
                            <m:t>𝑛</m:t>
                          </m:r>
                          <m:r>
                            <a:rPr lang="es-ES" sz="2000" b="0" i="1" smtClean="0">
                              <a:latin typeface="Cambria Math" panose="02040503050406030204" pitchFamily="18" charset="0"/>
                            </a:rPr>
                            <m:t>−1</m:t>
                          </m:r>
                        </m:deg>
                        <m:e>
                          <m:f>
                            <m:fPr>
                              <m:ctrlPr>
                                <a:rPr lang="es-ES" sz="2000" i="1" smtClean="0">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𝑛</m:t>
                                  </m:r>
                                </m:sub>
                              </m:sSub>
                            </m:num>
                            <m:den>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b="0" i="1" smtClean="0">
                                      <a:latin typeface="Cambria Math" panose="02040503050406030204" pitchFamily="18" charset="0"/>
                                    </a:rPr>
                                    <m:t>1</m:t>
                                  </m:r>
                                </m:sub>
                              </m:sSub>
                            </m:den>
                          </m:f>
                        </m:e>
                      </m:rad>
                    </m:oMath>
                  </m:oMathPara>
                </a14:m>
                <a:endParaRPr lang="es-ES" sz="2000" dirty="0"/>
              </a:p>
            </p:txBody>
          </p:sp>
        </mc:Choice>
        <mc:Fallback xmlns="">
          <p:sp>
            <p:nvSpPr>
              <p:cNvPr id="3" name="Rectángulo 2"/>
              <p:cNvSpPr>
                <a:spLocks noRot="1" noChangeAspect="1" noMove="1" noResize="1" noEditPoints="1" noAdjustHandles="1" noChangeArrowheads="1" noChangeShapeType="1" noTextEdit="1"/>
              </p:cNvSpPr>
              <p:nvPr/>
            </p:nvSpPr>
            <p:spPr>
              <a:xfrm>
                <a:off x="8590732" y="2448471"/>
                <a:ext cx="1555169" cy="1001684"/>
              </a:xfrm>
              <a:prstGeom prst="rect">
                <a:avLst/>
              </a:prstGeom>
              <a:blipFill rotWithShape="0">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043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342" y="352425"/>
            <a:ext cx="9989556" cy="1010708"/>
          </a:xfrm>
          <a:prstGeom prst="rect">
            <a:avLst/>
          </a:prstGeom>
        </p:spPr>
      </p:pic>
    </p:spTree>
    <p:extLst>
      <p:ext uri="{BB962C8B-B14F-4D97-AF65-F5344CB8AC3E}">
        <p14:creationId xmlns:p14="http://schemas.microsoft.com/office/powerpoint/2010/main" val="302598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E0BB07-2EC0-4B71-8CFA-604972CD21A8}"/>
              </a:ext>
            </a:extLst>
          </p:cNvPr>
          <p:cNvPicPr>
            <a:picLocks noChangeAspect="1"/>
          </p:cNvPicPr>
          <p:nvPr/>
        </p:nvPicPr>
        <p:blipFill>
          <a:blip r:embed="rId2"/>
          <a:stretch>
            <a:fillRect/>
          </a:stretch>
        </p:blipFill>
        <p:spPr>
          <a:xfrm>
            <a:off x="685800" y="696578"/>
            <a:ext cx="10268527" cy="2931036"/>
          </a:xfrm>
          <a:prstGeom prst="rect">
            <a:avLst/>
          </a:prstGeom>
        </p:spPr>
      </p:pic>
      <p:pic>
        <p:nvPicPr>
          <p:cNvPr id="3" name="Imagen 2">
            <a:extLst>
              <a:ext uri="{FF2B5EF4-FFF2-40B4-BE49-F238E27FC236}">
                <a16:creationId xmlns:a16="http://schemas.microsoft.com/office/drawing/2014/main" id="{647F2807-DABA-4229-96D9-AA1410246C68}"/>
              </a:ext>
            </a:extLst>
          </p:cNvPr>
          <p:cNvPicPr>
            <a:picLocks noChangeAspect="1"/>
          </p:cNvPicPr>
          <p:nvPr/>
        </p:nvPicPr>
        <p:blipFill>
          <a:blip r:embed="rId3"/>
          <a:stretch>
            <a:fillRect/>
          </a:stretch>
        </p:blipFill>
        <p:spPr>
          <a:xfrm>
            <a:off x="872619" y="3693684"/>
            <a:ext cx="7920398" cy="2864973"/>
          </a:xfrm>
          <a:prstGeom prst="rect">
            <a:avLst/>
          </a:prstGeom>
        </p:spPr>
      </p:pic>
    </p:spTree>
    <p:extLst>
      <p:ext uri="{BB962C8B-B14F-4D97-AF65-F5344CB8AC3E}">
        <p14:creationId xmlns:p14="http://schemas.microsoft.com/office/powerpoint/2010/main" val="5056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 xsi:nil=&quot;true&quot; /&gt;&#10;  &lt;ShowHeaderNumber xsi:nil=&quot;true&quot; /&gt;&#10;  &lt;SectionTemplate&gt;Template2&lt;/SectionTemplate&gt;&#10;  &lt;SectionTemplateColor&gt;&#10;    &lt;A&gt;255&lt;/A&gt;&#10;    &lt;R&gt;128&lt;/R&gt;&#10;    &lt;G&gt;128&lt;/G&gt;&#10;    &lt;B&gt;128&lt;/B&gt;&#10;    &lt;ScA&gt;1&lt;/ScA&gt;&#10;    &lt;ScR&gt;0.2158605&lt;/ScR&gt;&#10;    &lt;ScG&gt;0.2158605&lt;/ScG&gt;&#10;    &lt;ScB&gt;0.2158605&lt;/ScB&gt;&#10;  &lt;/SectionTemplateColor&gt;&#10;  &lt;SectionArrangement&gt;Simple&lt;/SectionArrangement&gt;&#10;&lt;/PresentationMetadata&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4532</TotalTime>
  <Words>2750</Words>
  <Application>Microsoft Office PowerPoint</Application>
  <PresentationFormat>Panorámica</PresentationFormat>
  <Paragraphs>317</Paragraphs>
  <Slides>46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46</vt:i4>
      </vt:variant>
    </vt:vector>
  </HeadingPairs>
  <TitlesOfParts>
    <vt:vector size="58" baseType="lpstr">
      <vt:lpstr>Arial</vt:lpstr>
      <vt:lpstr>Calibri</vt:lpstr>
      <vt:lpstr>Calibri Light</vt:lpstr>
      <vt:lpstr>Cambria Math</vt:lpstr>
      <vt:lpstr>Franklin Gothic Demi</vt:lpstr>
      <vt:lpstr>Rockwell Extra Bold</vt:lpstr>
      <vt:lpstr>Segoe MDL2 Assets</vt:lpstr>
      <vt:lpstr>Segoe UI Black</vt:lpstr>
      <vt:lpstr>Times New Roman</vt:lpstr>
      <vt:lpstr>verdana,geneva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459</cp:revision>
  <dcterms:created xsi:type="dcterms:W3CDTF">2016-04-24T13:44:54Z</dcterms:created>
  <dcterms:modified xsi:type="dcterms:W3CDTF">2022-06-14T20:49:11Z</dcterms:modified>
</cp:coreProperties>
</file>