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23" r:id="rId4"/>
    <p:sldId id="275" r:id="rId5"/>
    <p:sldId id="259" r:id="rId6"/>
    <p:sldId id="267" r:id="rId7"/>
    <p:sldId id="279" r:id="rId8"/>
    <p:sldId id="281" r:id="rId9"/>
    <p:sldId id="280" r:id="rId10"/>
    <p:sldId id="282" r:id="rId11"/>
    <p:sldId id="321" r:id="rId12"/>
    <p:sldId id="278" r:id="rId13"/>
    <p:sldId id="284" r:id="rId14"/>
    <p:sldId id="286" r:id="rId15"/>
    <p:sldId id="283" r:id="rId16"/>
    <p:sldId id="264" r:id="rId17"/>
    <p:sldId id="287" r:id="rId18"/>
    <p:sldId id="319" r:id="rId19"/>
    <p:sldId id="324" r:id="rId20"/>
    <p:sldId id="295" r:id="rId21"/>
    <p:sldId id="261" r:id="rId22"/>
    <p:sldId id="288" r:id="rId23"/>
    <p:sldId id="289" r:id="rId24"/>
    <p:sldId id="294" r:id="rId25"/>
    <p:sldId id="262" r:id="rId26"/>
    <p:sldId id="381" r:id="rId27"/>
    <p:sldId id="382" r:id="rId28"/>
    <p:sldId id="290" r:id="rId29"/>
    <p:sldId id="293" r:id="rId30"/>
    <p:sldId id="322" r:id="rId31"/>
    <p:sldId id="263" r:id="rId32"/>
    <p:sldId id="291" r:id="rId33"/>
    <p:sldId id="292" r:id="rId34"/>
    <p:sldId id="320" r:id="rId35"/>
    <p:sldId id="274"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0" d="100"/>
          <a:sy n="70" d="100"/>
        </p:scale>
        <p:origin x="4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FBA2DE8-B43D-47C7-B7D9-2AF0E0832EF6}" type="datetimeFigureOut">
              <a:rPr lang="es-ES" smtClean="0"/>
              <a:t>30/05/2022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01780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FBA2DE8-B43D-47C7-B7D9-2AF0E0832EF6}" type="datetimeFigureOut">
              <a:rPr lang="es-ES" smtClean="0"/>
              <a:t>30/05/2022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289959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FBA2DE8-B43D-47C7-B7D9-2AF0E0832EF6}" type="datetimeFigureOut">
              <a:rPr lang="es-ES" smtClean="0"/>
              <a:t>30/05/2022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74525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FBA2DE8-B43D-47C7-B7D9-2AF0E0832EF6}" type="datetimeFigureOut">
              <a:rPr lang="es-ES" smtClean="0"/>
              <a:t>30/05/2022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241235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FBA2DE8-B43D-47C7-B7D9-2AF0E0832EF6}" type="datetimeFigureOut">
              <a:rPr lang="es-ES" smtClean="0"/>
              <a:t>30/05/2022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33977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FBA2DE8-B43D-47C7-B7D9-2AF0E0832EF6}" type="datetimeFigureOut">
              <a:rPr lang="es-ES" smtClean="0"/>
              <a:t>30/05/2022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11858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FBA2DE8-B43D-47C7-B7D9-2AF0E0832EF6}" type="datetimeFigureOut">
              <a:rPr lang="es-ES" smtClean="0"/>
              <a:t>30/05/2022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82536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FBA2DE8-B43D-47C7-B7D9-2AF0E0832EF6}" type="datetimeFigureOut">
              <a:rPr lang="es-ES" smtClean="0"/>
              <a:t>30/05/2022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347966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FBA2DE8-B43D-47C7-B7D9-2AF0E0832EF6}" type="datetimeFigureOut">
              <a:rPr lang="es-ES" smtClean="0"/>
              <a:t>30/05/2022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352561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FBA2DE8-B43D-47C7-B7D9-2AF0E0832EF6}" type="datetimeFigureOut">
              <a:rPr lang="es-ES" smtClean="0"/>
              <a:t>30/05/2022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15947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FBA2DE8-B43D-47C7-B7D9-2AF0E0832EF6}" type="datetimeFigureOut">
              <a:rPr lang="es-ES" smtClean="0"/>
              <a:t>30/05/2022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141104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A2DE8-B43D-47C7-B7D9-2AF0E0832EF6}" type="datetimeFigureOut">
              <a:rPr lang="es-ES" smtClean="0"/>
              <a:t>30/05/2022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3A27A-989A-4844-AA26-02DC92F6EB07}" type="slidenum">
              <a:rPr lang="es-ES" smtClean="0"/>
              <a:t>‹Nº›</a:t>
            </a:fld>
            <a:endParaRPr lang="es-ES"/>
          </a:p>
        </p:txBody>
      </p:sp>
    </p:spTree>
    <p:extLst>
      <p:ext uri="{BB962C8B-B14F-4D97-AF65-F5344CB8AC3E}">
        <p14:creationId xmlns:p14="http://schemas.microsoft.com/office/powerpoint/2010/main" val="134437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7.xml"/><Relationship Id="rId4" Type="http://schemas.openxmlformats.org/officeDocument/2006/relationships/image" Target="../media/image320.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60.png"/><Relationship Id="rId7" Type="http://schemas.openxmlformats.org/officeDocument/2006/relationships/image" Target="../media/image63.png"/><Relationship Id="rId2"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6.png"/><Relationship Id="rId21" Type="http://schemas.openxmlformats.org/officeDocument/2006/relationships/image" Target="../media/image84.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image" Target="../media/image65.png"/><Relationship Id="rId16" Type="http://schemas.openxmlformats.org/officeDocument/2006/relationships/image" Target="../media/image79.png"/><Relationship Id="rId20"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2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51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 Id="rId9" Type="http://schemas.openxmlformats.org/officeDocument/2006/relationships/image" Target="../media/image220.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2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559" y="416278"/>
            <a:ext cx="1640329" cy="1753716"/>
          </a:xfrm>
          <a:prstGeom prst="rect">
            <a:avLst/>
          </a:prstGeom>
        </p:spPr>
      </p:pic>
      <p:sp>
        <p:nvSpPr>
          <p:cNvPr id="4" name="CuadroTexto 3"/>
          <p:cNvSpPr txBox="1"/>
          <p:nvPr/>
        </p:nvSpPr>
        <p:spPr>
          <a:xfrm>
            <a:off x="8610993" y="6045382"/>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pic>
        <p:nvPicPr>
          <p:cNvPr id="5" name="Imagen 4">
            <a:extLst>
              <a:ext uri="{FF2B5EF4-FFF2-40B4-BE49-F238E27FC236}">
                <a16:creationId xmlns:a16="http://schemas.microsoft.com/office/drawing/2014/main" id="{4053B1A7-C9E9-45C8-AE00-28FA87A19E66}"/>
              </a:ext>
            </a:extLst>
          </p:cNvPr>
          <p:cNvPicPr>
            <a:picLocks noChangeAspect="1"/>
          </p:cNvPicPr>
          <p:nvPr/>
        </p:nvPicPr>
        <p:blipFill>
          <a:blip r:embed="rId3"/>
          <a:stretch>
            <a:fillRect/>
          </a:stretch>
        </p:blipFill>
        <p:spPr>
          <a:xfrm>
            <a:off x="1368552" y="2628391"/>
            <a:ext cx="9454896" cy="2819882"/>
          </a:xfrm>
          <a:prstGeom prst="rect">
            <a:avLst/>
          </a:prstGeom>
        </p:spPr>
      </p:pic>
    </p:spTree>
    <p:extLst>
      <p:ext uri="{BB962C8B-B14F-4D97-AF65-F5344CB8AC3E}">
        <p14:creationId xmlns:p14="http://schemas.microsoft.com/office/powerpoint/2010/main" val="420345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00287" y="1657350"/>
            <a:ext cx="7591425" cy="3543300"/>
          </a:xfrm>
          <a:prstGeom prst="rect">
            <a:avLst/>
          </a:prstGeom>
        </p:spPr>
      </p:pic>
      <p:pic>
        <p:nvPicPr>
          <p:cNvPr id="4" name="Imagen 3"/>
          <p:cNvPicPr>
            <a:picLocks noChangeAspect="1"/>
          </p:cNvPicPr>
          <p:nvPr/>
        </p:nvPicPr>
        <p:blipFill>
          <a:blip r:embed="rId3"/>
          <a:stretch>
            <a:fillRect/>
          </a:stretch>
        </p:blipFill>
        <p:spPr>
          <a:xfrm>
            <a:off x="5908020" y="3052762"/>
            <a:ext cx="752475" cy="295275"/>
          </a:xfrm>
          <a:prstGeom prst="rect">
            <a:avLst/>
          </a:prstGeom>
        </p:spPr>
      </p:pic>
      <p:pic>
        <p:nvPicPr>
          <p:cNvPr id="5" name="Imagen 4"/>
          <p:cNvPicPr>
            <a:picLocks noChangeAspect="1"/>
          </p:cNvPicPr>
          <p:nvPr/>
        </p:nvPicPr>
        <p:blipFill>
          <a:blip r:embed="rId4"/>
          <a:stretch>
            <a:fillRect/>
          </a:stretch>
        </p:blipFill>
        <p:spPr>
          <a:xfrm>
            <a:off x="5913624" y="3532934"/>
            <a:ext cx="714375" cy="276225"/>
          </a:xfrm>
          <a:prstGeom prst="rect">
            <a:avLst/>
          </a:prstGeom>
        </p:spPr>
      </p:pic>
      <p:pic>
        <p:nvPicPr>
          <p:cNvPr id="6" name="Imagen 5"/>
          <p:cNvPicPr>
            <a:picLocks noChangeAspect="1"/>
          </p:cNvPicPr>
          <p:nvPr/>
        </p:nvPicPr>
        <p:blipFill>
          <a:blip r:embed="rId5"/>
          <a:stretch>
            <a:fillRect/>
          </a:stretch>
        </p:blipFill>
        <p:spPr>
          <a:xfrm>
            <a:off x="5917546" y="3917296"/>
            <a:ext cx="733425" cy="314325"/>
          </a:xfrm>
          <a:prstGeom prst="rect">
            <a:avLst/>
          </a:prstGeom>
        </p:spPr>
      </p:pic>
      <p:pic>
        <p:nvPicPr>
          <p:cNvPr id="7" name="Imagen 6"/>
          <p:cNvPicPr>
            <a:picLocks noChangeAspect="1"/>
          </p:cNvPicPr>
          <p:nvPr/>
        </p:nvPicPr>
        <p:blipFill>
          <a:blip r:embed="rId6"/>
          <a:stretch>
            <a:fillRect/>
          </a:stretch>
        </p:blipFill>
        <p:spPr>
          <a:xfrm>
            <a:off x="5871602" y="4374496"/>
            <a:ext cx="771525" cy="314325"/>
          </a:xfrm>
          <a:prstGeom prst="rect">
            <a:avLst/>
          </a:prstGeom>
        </p:spPr>
      </p:pic>
      <p:pic>
        <p:nvPicPr>
          <p:cNvPr id="8" name="Imagen 7"/>
          <p:cNvPicPr>
            <a:picLocks noChangeAspect="1"/>
          </p:cNvPicPr>
          <p:nvPr/>
        </p:nvPicPr>
        <p:blipFill>
          <a:blip r:embed="rId7"/>
          <a:stretch>
            <a:fillRect/>
          </a:stretch>
        </p:blipFill>
        <p:spPr>
          <a:xfrm>
            <a:off x="5900177" y="4804801"/>
            <a:ext cx="714375" cy="314325"/>
          </a:xfrm>
          <a:prstGeom prst="rect">
            <a:avLst/>
          </a:prstGeom>
        </p:spPr>
      </p:pic>
      <p:pic>
        <p:nvPicPr>
          <p:cNvPr id="9" name="Imagen 8"/>
          <p:cNvPicPr>
            <a:picLocks noChangeAspect="1"/>
          </p:cNvPicPr>
          <p:nvPr/>
        </p:nvPicPr>
        <p:blipFill>
          <a:blip r:embed="rId8"/>
          <a:stretch>
            <a:fillRect/>
          </a:stretch>
        </p:blipFill>
        <p:spPr>
          <a:xfrm>
            <a:off x="8400490" y="4814327"/>
            <a:ext cx="742950" cy="295275"/>
          </a:xfrm>
          <a:prstGeom prst="rect">
            <a:avLst/>
          </a:prstGeom>
        </p:spPr>
      </p:pic>
      <p:pic>
        <p:nvPicPr>
          <p:cNvPr id="10" name="Imagen 9"/>
          <p:cNvPicPr>
            <a:picLocks noChangeAspect="1"/>
          </p:cNvPicPr>
          <p:nvPr/>
        </p:nvPicPr>
        <p:blipFill>
          <a:blip r:embed="rId9"/>
          <a:stretch>
            <a:fillRect/>
          </a:stretch>
        </p:blipFill>
        <p:spPr>
          <a:xfrm>
            <a:off x="8409173" y="4388784"/>
            <a:ext cx="752475" cy="285750"/>
          </a:xfrm>
          <a:prstGeom prst="rect">
            <a:avLst/>
          </a:prstGeom>
        </p:spPr>
      </p:pic>
      <p:pic>
        <p:nvPicPr>
          <p:cNvPr id="11" name="Imagen 10"/>
          <p:cNvPicPr>
            <a:picLocks noChangeAspect="1"/>
          </p:cNvPicPr>
          <p:nvPr/>
        </p:nvPicPr>
        <p:blipFill>
          <a:blip r:embed="rId10"/>
          <a:stretch>
            <a:fillRect/>
          </a:stretch>
        </p:blipFill>
        <p:spPr>
          <a:xfrm>
            <a:off x="8399648" y="3967162"/>
            <a:ext cx="771525" cy="295275"/>
          </a:xfrm>
          <a:prstGeom prst="rect">
            <a:avLst/>
          </a:prstGeom>
        </p:spPr>
      </p:pic>
      <p:pic>
        <p:nvPicPr>
          <p:cNvPr id="12" name="Imagen 11"/>
          <p:cNvPicPr>
            <a:picLocks noChangeAspect="1"/>
          </p:cNvPicPr>
          <p:nvPr/>
        </p:nvPicPr>
        <p:blipFill>
          <a:blip r:embed="rId11"/>
          <a:stretch>
            <a:fillRect/>
          </a:stretch>
        </p:blipFill>
        <p:spPr>
          <a:xfrm>
            <a:off x="8441671" y="3518647"/>
            <a:ext cx="714375" cy="304800"/>
          </a:xfrm>
          <a:prstGeom prst="rect">
            <a:avLst/>
          </a:prstGeom>
        </p:spPr>
      </p:pic>
      <p:pic>
        <p:nvPicPr>
          <p:cNvPr id="13" name="Imagen 12"/>
          <p:cNvPicPr>
            <a:picLocks noChangeAspect="1"/>
          </p:cNvPicPr>
          <p:nvPr/>
        </p:nvPicPr>
        <p:blipFill>
          <a:blip r:embed="rId12"/>
          <a:stretch>
            <a:fillRect/>
          </a:stretch>
        </p:blipFill>
        <p:spPr>
          <a:xfrm>
            <a:off x="8432146" y="3089181"/>
            <a:ext cx="733425" cy="276225"/>
          </a:xfrm>
          <a:prstGeom prst="rect">
            <a:avLst/>
          </a:prstGeom>
        </p:spPr>
      </p:pic>
    </p:spTree>
    <p:extLst>
      <p:ext uri="{BB962C8B-B14F-4D97-AF65-F5344CB8AC3E}">
        <p14:creationId xmlns:p14="http://schemas.microsoft.com/office/powerpoint/2010/main" val="20226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6E2A791-D9A7-412B-BE8A-9C6F1C8A286D}"/>
              </a:ext>
            </a:extLst>
          </p:cNvPr>
          <p:cNvPicPr>
            <a:picLocks noChangeAspect="1"/>
          </p:cNvPicPr>
          <p:nvPr/>
        </p:nvPicPr>
        <p:blipFill>
          <a:blip r:embed="rId2"/>
          <a:stretch>
            <a:fillRect/>
          </a:stretch>
        </p:blipFill>
        <p:spPr>
          <a:xfrm>
            <a:off x="639329" y="793172"/>
            <a:ext cx="8995990" cy="3353955"/>
          </a:xfrm>
          <a:prstGeom prst="rect">
            <a:avLst/>
          </a:prstGeom>
        </p:spPr>
      </p:pic>
      <p:pic>
        <p:nvPicPr>
          <p:cNvPr id="3" name="Imagen 2">
            <a:extLst>
              <a:ext uri="{FF2B5EF4-FFF2-40B4-BE49-F238E27FC236}">
                <a16:creationId xmlns:a16="http://schemas.microsoft.com/office/drawing/2014/main" id="{C667C5CF-B5D1-4B2E-AB8D-9376184A0357}"/>
              </a:ext>
            </a:extLst>
          </p:cNvPr>
          <p:cNvPicPr>
            <a:picLocks noChangeAspect="1"/>
          </p:cNvPicPr>
          <p:nvPr/>
        </p:nvPicPr>
        <p:blipFill>
          <a:blip r:embed="rId3"/>
          <a:stretch>
            <a:fillRect/>
          </a:stretch>
        </p:blipFill>
        <p:spPr>
          <a:xfrm>
            <a:off x="9705374" y="793172"/>
            <a:ext cx="2146323" cy="2339976"/>
          </a:xfrm>
          <a:prstGeom prst="rect">
            <a:avLst/>
          </a:prstGeom>
        </p:spPr>
      </p:pic>
    </p:spTree>
    <p:extLst>
      <p:ext uri="{BB962C8B-B14F-4D97-AF65-F5344CB8AC3E}">
        <p14:creationId xmlns:p14="http://schemas.microsoft.com/office/powerpoint/2010/main" val="340947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34444" y="1060524"/>
            <a:ext cx="8233138" cy="507831"/>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b="1"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La medición de las variables continuas y el problema del redondeo</a:t>
            </a:r>
            <a:endParaRPr lang="es-ES"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2" name="Rectángulo 1"/>
          <p:cNvSpPr/>
          <p:nvPr/>
        </p:nvSpPr>
        <p:spPr>
          <a:xfrm>
            <a:off x="1665026" y="2437095"/>
            <a:ext cx="6578221" cy="1338828"/>
          </a:xfrm>
          <a:prstGeom prst="rect">
            <a:avLst/>
          </a:prstGeom>
        </p:spPr>
        <p:txBody>
          <a:bodyPr wrap="square">
            <a:spAutoFit/>
          </a:bodyPr>
          <a:lstStyle/>
          <a:p>
            <a:pPr algn="just">
              <a:lnSpc>
                <a:spcPct val="150000"/>
              </a:lnSpc>
            </a:pPr>
            <a:r>
              <a:rPr lang="es-ES" dirty="0"/>
              <a:t>Las </a:t>
            </a:r>
            <a:r>
              <a:rPr lang="es-ES" b="1" i="1" dirty="0"/>
              <a:t>variables continuas</a:t>
            </a:r>
            <a:r>
              <a:rPr lang="es-ES" b="1" dirty="0"/>
              <a:t> </a:t>
            </a:r>
            <a:r>
              <a:rPr lang="es-ES" dirty="0"/>
              <a:t>producen respuestas numéricas que surgen de un proceso de medición, pueden tomar cualquier valor dentro del intervalo de variación de la variable aleatoria.</a:t>
            </a:r>
          </a:p>
        </p:txBody>
      </p:sp>
      <p:pic>
        <p:nvPicPr>
          <p:cNvPr id="5" name="Imagen 4"/>
          <p:cNvPicPr>
            <a:picLocks noChangeAspect="1"/>
          </p:cNvPicPr>
          <p:nvPr/>
        </p:nvPicPr>
        <p:blipFill>
          <a:blip r:embed="rId2"/>
          <a:stretch>
            <a:fillRect/>
          </a:stretch>
        </p:blipFill>
        <p:spPr>
          <a:xfrm>
            <a:off x="8311487" y="2094151"/>
            <a:ext cx="2203288" cy="1618040"/>
          </a:xfrm>
          <a:prstGeom prst="rect">
            <a:avLst/>
          </a:prstGeom>
        </p:spPr>
      </p:pic>
      <p:sp>
        <p:nvSpPr>
          <p:cNvPr id="7" name="CuadroTexto 6"/>
          <p:cNvSpPr txBox="1"/>
          <p:nvPr/>
        </p:nvSpPr>
        <p:spPr>
          <a:xfrm>
            <a:off x="1705970" y="4258102"/>
            <a:ext cx="2920621" cy="1754326"/>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S" dirty="0"/>
              <a:t>Hacia abajo (truncar).</a:t>
            </a:r>
          </a:p>
          <a:p>
            <a:pPr marL="285750" indent="-285750">
              <a:lnSpc>
                <a:spcPct val="200000"/>
              </a:lnSpc>
              <a:buFont typeface="Wingdings" panose="05000000000000000000" pitchFamily="2" charset="2"/>
              <a:buChar char="q"/>
            </a:pPr>
            <a:r>
              <a:rPr lang="es-ES" dirty="0"/>
              <a:t>Al más próximo.</a:t>
            </a:r>
          </a:p>
          <a:p>
            <a:pPr marL="285750" indent="-285750">
              <a:lnSpc>
                <a:spcPct val="200000"/>
              </a:lnSpc>
              <a:buFont typeface="Wingdings" panose="05000000000000000000" pitchFamily="2" charset="2"/>
              <a:buChar char="q"/>
            </a:pPr>
            <a:r>
              <a:rPr lang="es-ES" dirty="0"/>
              <a:t>Hacia arriba.</a:t>
            </a:r>
          </a:p>
        </p:txBody>
      </p:sp>
      <p:pic>
        <p:nvPicPr>
          <p:cNvPr id="9" name="Imagen 8"/>
          <p:cNvPicPr>
            <a:picLocks noChangeAspect="1"/>
          </p:cNvPicPr>
          <p:nvPr/>
        </p:nvPicPr>
        <p:blipFill>
          <a:blip r:embed="rId3"/>
          <a:stretch>
            <a:fillRect/>
          </a:stretch>
        </p:blipFill>
        <p:spPr>
          <a:xfrm>
            <a:off x="5244722" y="4680967"/>
            <a:ext cx="3021278" cy="1132979"/>
          </a:xfrm>
          <a:prstGeom prst="rect">
            <a:avLst/>
          </a:prstGeom>
        </p:spPr>
      </p:pic>
    </p:spTree>
    <p:extLst>
      <p:ext uri="{BB962C8B-B14F-4D97-AF65-F5344CB8AC3E}">
        <p14:creationId xmlns:p14="http://schemas.microsoft.com/office/powerpoint/2010/main" val="75283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p:cNvSpPr txBox="1"/>
              <p:nvPr/>
            </p:nvSpPr>
            <p:spPr>
              <a:xfrm>
                <a:off x="2640759" y="2643115"/>
                <a:ext cx="6445098"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𝑁</m:t>
                      </m:r>
                      <m:r>
                        <a:rPr lang="es-ES" b="0" i="1" smtClean="0">
                          <a:latin typeface="Cambria Math" panose="02040503050406030204" pitchFamily="18" charset="0"/>
                        </a:rPr>
                        <m:t>ú</m:t>
                      </m:r>
                      <m:r>
                        <a:rPr lang="es-ES" b="0" i="1" smtClean="0">
                          <a:latin typeface="Cambria Math" panose="02040503050406030204" pitchFamily="18" charset="0"/>
                        </a:rPr>
                        <m:t>𝑚𝑒𝑟𝑜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𝑐𝑙𝑎𝑠𝑒𝑠</m:t>
                      </m:r>
                      <m:r>
                        <a:rPr lang="es-ES" b="0" i="1" smtClean="0">
                          <a:latin typeface="Cambria Math" panose="02040503050406030204" pitchFamily="18" charset="0"/>
                        </a:rPr>
                        <m:t> </m:t>
                      </m:r>
                      <m:d>
                        <m:dPr>
                          <m:ctrlPr>
                            <a:rPr lang="es-ES" b="0" i="1" smtClean="0">
                              <a:latin typeface="Cambria Math" panose="02040503050406030204" pitchFamily="18" charset="0"/>
                            </a:rPr>
                          </m:ctrlPr>
                        </m:dPr>
                        <m:e>
                          <m:r>
                            <a:rPr lang="es-ES" b="1" i="1" smtClean="0">
                              <a:latin typeface="Cambria Math" panose="02040503050406030204" pitchFamily="18" charset="0"/>
                            </a:rPr>
                            <m:t>𝑵𝑪</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𝐴𝑚𝑝𝑙𝑖𝑡𝑢𝑑</m:t>
                          </m:r>
                          <m:r>
                            <a:rPr lang="es-ES" b="0" i="1" smtClean="0">
                              <a:latin typeface="Cambria Math" panose="02040503050406030204" pitchFamily="18" charset="0"/>
                            </a:rPr>
                            <m:t> </m:t>
                          </m:r>
                          <m:r>
                            <a:rPr lang="es-ES" b="0" i="1" smtClean="0">
                              <a:latin typeface="Cambria Math" panose="02040503050406030204" pitchFamily="18" charset="0"/>
                            </a:rPr>
                            <m:t>𝑔𝑒𝑛𝑒𝑟𝑎𝑙</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𝑑𝑎𝑡𝑜𝑠</m:t>
                          </m:r>
                          <m:r>
                            <a:rPr lang="es-ES" b="0" i="1" smtClean="0">
                              <a:latin typeface="Cambria Math" panose="02040503050406030204" pitchFamily="18" charset="0"/>
                            </a:rPr>
                            <m:t> (</m:t>
                          </m:r>
                          <m:r>
                            <a:rPr lang="es-ES" b="1" i="1" smtClean="0">
                              <a:latin typeface="Cambria Math" panose="02040503050406030204" pitchFamily="18" charset="0"/>
                            </a:rPr>
                            <m:t>𝑨𝑮</m:t>
                          </m:r>
                          <m:r>
                            <a:rPr lang="es-ES" b="0" i="1" smtClean="0">
                              <a:latin typeface="Cambria Math" panose="02040503050406030204" pitchFamily="18" charset="0"/>
                            </a:rPr>
                            <m:t>)</m:t>
                          </m:r>
                        </m:num>
                        <m:den>
                          <m:r>
                            <a:rPr lang="es-ES" b="0" i="1" smtClean="0">
                              <a:latin typeface="Cambria Math" panose="02040503050406030204" pitchFamily="18" charset="0"/>
                            </a:rPr>
                            <m:t>𝐼𝑛𝑡𝑒𝑟𝑣𝑎𝑙𝑜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𝑐𝑙𝑎𝑠𝑒𝑠</m:t>
                          </m:r>
                          <m:r>
                            <a:rPr lang="es-ES" b="0" i="1" smtClean="0">
                              <a:latin typeface="Cambria Math" panose="02040503050406030204" pitchFamily="18" charset="0"/>
                            </a:rPr>
                            <m:t> (</m:t>
                          </m:r>
                          <m:r>
                            <a:rPr lang="es-ES" b="1" i="1" smtClean="0">
                              <a:latin typeface="Cambria Math" panose="02040503050406030204" pitchFamily="18" charset="0"/>
                            </a:rPr>
                            <m:t>𝑰</m:t>
                          </m:r>
                          <m:r>
                            <a:rPr lang="es-ES" b="0" i="1" smtClean="0">
                              <a:latin typeface="Cambria Math" panose="02040503050406030204" pitchFamily="18" charset="0"/>
                            </a:rPr>
                            <m:t>)</m:t>
                          </m:r>
                        </m:den>
                      </m:f>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640759" y="2643115"/>
                <a:ext cx="6445098" cy="576761"/>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6732051" y="3586665"/>
                <a:ext cx="1770504" cy="576183"/>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1" i="1" smtClean="0">
                          <a:latin typeface="Cambria Math" panose="02040503050406030204" pitchFamily="18" charset="0"/>
                        </a:rPr>
                        <m:t>𝑵𝑪</m:t>
                      </m:r>
                      <m:r>
                        <a:rPr lang="es-ES" sz="2000" b="1" i="1" smtClean="0">
                          <a:latin typeface="Cambria Math" panose="02040503050406030204" pitchFamily="18" charset="0"/>
                        </a:rPr>
                        <m:t>=</m:t>
                      </m:r>
                      <m:f>
                        <m:fPr>
                          <m:ctrlPr>
                            <a:rPr lang="es-ES" sz="2000" b="1" i="1" smtClean="0">
                              <a:latin typeface="Cambria Math" panose="02040503050406030204" pitchFamily="18" charset="0"/>
                            </a:rPr>
                          </m:ctrlPr>
                        </m:fPr>
                        <m:num>
                          <m:r>
                            <a:rPr lang="es-ES" sz="2000" b="1" i="1" smtClean="0">
                              <a:latin typeface="Cambria Math" panose="02040503050406030204" pitchFamily="18" charset="0"/>
                            </a:rPr>
                            <m:t>𝑨𝑮</m:t>
                          </m:r>
                        </m:num>
                        <m:den>
                          <m:r>
                            <a:rPr lang="es-ES" sz="2000" b="1" i="1" smtClean="0">
                              <a:latin typeface="Cambria Math" panose="02040503050406030204" pitchFamily="18" charset="0"/>
                            </a:rPr>
                            <m:t>𝑰</m:t>
                          </m:r>
                        </m:den>
                      </m:f>
                    </m:oMath>
                  </m:oMathPara>
                </a14:m>
                <a:endParaRPr lang="es-ES" sz="2000" b="1" dirty="0">
                  <a:latin typeface="Blackoak Std" panose="04050907060602020202" pitchFamily="82" charset="0"/>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6732051" y="3586665"/>
                <a:ext cx="1770504" cy="576183"/>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601498" y="3675125"/>
                <a:ext cx="34392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𝐴𝐺</m:t>
                      </m:r>
                      <m:r>
                        <a:rPr lang="es-ES" sz="2000" b="0" i="1" smtClean="0">
                          <a:latin typeface="Cambria Math" panose="02040503050406030204" pitchFamily="18" charset="0"/>
                        </a:rPr>
                        <m:t>=</m:t>
                      </m:r>
                      <m:r>
                        <a:rPr lang="es-ES" sz="2000" b="0" i="1" smtClean="0">
                          <a:latin typeface="Cambria Math" panose="02040503050406030204" pitchFamily="18" charset="0"/>
                        </a:rPr>
                        <m:t>𝑀𝑎𝑥</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𝑥</m:t>
                          </m:r>
                        </m:e>
                      </m:d>
                      <m:r>
                        <a:rPr lang="es-ES" sz="2000" b="0" i="1" smtClean="0">
                          <a:latin typeface="Cambria Math" panose="02040503050406030204" pitchFamily="18" charset="0"/>
                        </a:rPr>
                        <m:t>−</m:t>
                      </m:r>
                      <m:r>
                        <a:rPr lang="es-ES" sz="2000" b="0" i="1" smtClean="0">
                          <a:latin typeface="Cambria Math" panose="02040503050406030204" pitchFamily="18" charset="0"/>
                        </a:rPr>
                        <m:t>𝑀𝑖𝑛</m:t>
                      </m:r>
                      <m:r>
                        <a:rPr lang="es-ES" sz="2000" b="0" i="1" smtClean="0">
                          <a:latin typeface="Cambria Math" panose="02040503050406030204" pitchFamily="18" charset="0"/>
                        </a:rPr>
                        <m:t>(</m:t>
                      </m:r>
                      <m:r>
                        <a:rPr lang="es-ES" sz="2000" b="0" i="1" smtClean="0">
                          <a:latin typeface="Cambria Math" panose="02040503050406030204" pitchFamily="18" charset="0"/>
                        </a:rPr>
                        <m:t>𝑥</m:t>
                      </m:r>
                      <m:r>
                        <a:rPr lang="es-ES" sz="2000" b="0" i="1" smtClean="0">
                          <a:latin typeface="Cambria Math" panose="02040503050406030204" pitchFamily="18" charset="0"/>
                        </a:rPr>
                        <m:t>)</m:t>
                      </m:r>
                    </m:oMath>
                  </m:oMathPara>
                </a14:m>
                <a:endParaRPr lang="es-ES"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601498" y="3675125"/>
                <a:ext cx="3439237" cy="307777"/>
              </a:xfrm>
              <a:prstGeom prst="rect">
                <a:avLst/>
              </a:prstGeom>
              <a:blipFill rotWithShape="0">
                <a:blip r:embed="rId4"/>
                <a:stretch>
                  <a:fillRect t="-2000" b="-36000"/>
                </a:stretch>
              </a:blipFill>
            </p:spPr>
            <p:txBody>
              <a:bodyPr/>
              <a:lstStyle/>
              <a:p>
                <a:r>
                  <a:rPr lang="es-ES">
                    <a:noFill/>
                  </a:rPr>
                  <a:t> </a:t>
                </a:r>
              </a:p>
            </p:txBody>
          </p:sp>
        </mc:Fallback>
      </mc:AlternateContent>
      <p:sp>
        <p:nvSpPr>
          <p:cNvPr id="7" name="Rectángulo 6"/>
          <p:cNvSpPr/>
          <p:nvPr/>
        </p:nvSpPr>
        <p:spPr>
          <a:xfrm>
            <a:off x="1937308" y="764318"/>
            <a:ext cx="8233138" cy="464101"/>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b="1"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Distribución de frecuencias de variables continuas</a:t>
            </a:r>
            <a:endParaRPr lang="es-ES"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11" name="CuadroTexto 10"/>
          <p:cNvSpPr txBox="1"/>
          <p:nvPr/>
        </p:nvSpPr>
        <p:spPr>
          <a:xfrm>
            <a:off x="1309474" y="1416524"/>
            <a:ext cx="9444961" cy="880369"/>
          </a:xfrm>
          <a:prstGeom prst="rect">
            <a:avLst/>
          </a:prstGeom>
          <a:noFill/>
        </p:spPr>
        <p:txBody>
          <a:bodyPr wrap="square" rtlCol="0">
            <a:spAutoFit/>
          </a:bodyPr>
          <a:lstStyle/>
          <a:p>
            <a:pPr algn="just">
              <a:lnSpc>
                <a:spcPct val="150000"/>
              </a:lnSpc>
            </a:pPr>
            <a:r>
              <a:rPr lang="es-ES" dirty="0"/>
              <a:t>El número de clases y su intervalo están íntimamente  relacionados, ya que cuando se decide emplear un determinado intervalo de clase, de hecho se fija el número de ellas y viceversa. </a:t>
            </a:r>
          </a:p>
        </p:txBody>
      </p:sp>
      <p:sp>
        <p:nvSpPr>
          <p:cNvPr id="13" name="CuadroTexto 12"/>
          <p:cNvSpPr txBox="1"/>
          <p:nvPr/>
        </p:nvSpPr>
        <p:spPr>
          <a:xfrm>
            <a:off x="1697043" y="4574024"/>
            <a:ext cx="9152928" cy="133882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es-ES" b="1" i="1" dirty="0"/>
              <a:t>Intervalo de clase (I)</a:t>
            </a:r>
            <a:r>
              <a:rPr lang="es-ES" dirty="0"/>
              <a:t>. </a:t>
            </a:r>
          </a:p>
          <a:p>
            <a:pPr algn="just">
              <a:lnSpc>
                <a:spcPct val="150000"/>
              </a:lnSpc>
            </a:pPr>
            <a:r>
              <a:rPr lang="es-ES" dirty="0"/>
              <a:t>Es el recorrido (o amplitud) entre el límite superior y el inferior de una clase. Se recomienda que todas las clases tenga igual amplitud.</a:t>
            </a:r>
          </a:p>
        </p:txBody>
      </p:sp>
    </p:spTree>
    <p:extLst>
      <p:ext uri="{BB962C8B-B14F-4D97-AF65-F5344CB8AC3E}">
        <p14:creationId xmlns:p14="http://schemas.microsoft.com/office/powerpoint/2010/main" val="395948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1003" y="599911"/>
            <a:ext cx="9239535" cy="171136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s-ES" b="1" i="1" dirty="0"/>
              <a:t>Limites de clases</a:t>
            </a:r>
            <a:r>
              <a:rPr lang="es-ES" dirty="0"/>
              <a:t>.</a:t>
            </a:r>
          </a:p>
          <a:p>
            <a:pPr algn="just">
              <a:lnSpc>
                <a:spcPct val="150000"/>
              </a:lnSpc>
            </a:pPr>
            <a:r>
              <a:rPr lang="es-ES" dirty="0"/>
              <a:t>Son los valores que definen una clase separándola de la anterior y de la posterior. Los límites deben ser tales que definan clases que sean exhaustivas, permitan clasificar todas las observaciones en alguna de ellas. </a:t>
            </a:r>
          </a:p>
        </p:txBody>
      </p:sp>
      <p:pic>
        <p:nvPicPr>
          <p:cNvPr id="3" name="Imagen 2"/>
          <p:cNvPicPr>
            <a:picLocks noChangeAspect="1"/>
          </p:cNvPicPr>
          <p:nvPr/>
        </p:nvPicPr>
        <p:blipFill>
          <a:blip r:embed="rId2"/>
          <a:stretch>
            <a:fillRect/>
          </a:stretch>
        </p:blipFill>
        <p:spPr>
          <a:xfrm>
            <a:off x="1691248" y="2853017"/>
            <a:ext cx="1628775" cy="2362200"/>
          </a:xfrm>
          <a:prstGeom prst="rect">
            <a:avLst/>
          </a:prstGeom>
        </p:spPr>
      </p:pic>
      <p:pic>
        <p:nvPicPr>
          <p:cNvPr id="5" name="Imagen 4"/>
          <p:cNvPicPr>
            <a:picLocks noChangeAspect="1"/>
          </p:cNvPicPr>
          <p:nvPr/>
        </p:nvPicPr>
        <p:blipFill>
          <a:blip r:embed="rId3"/>
          <a:stretch>
            <a:fillRect/>
          </a:stretch>
        </p:blipFill>
        <p:spPr>
          <a:xfrm>
            <a:off x="4311070" y="2848254"/>
            <a:ext cx="2019300" cy="2371725"/>
          </a:xfrm>
          <a:prstGeom prst="rect">
            <a:avLst/>
          </a:prstGeom>
        </p:spPr>
      </p:pic>
      <p:pic>
        <p:nvPicPr>
          <p:cNvPr id="2" name="Imagen 1"/>
          <p:cNvPicPr>
            <a:picLocks noChangeAspect="1"/>
          </p:cNvPicPr>
          <p:nvPr/>
        </p:nvPicPr>
        <p:blipFill>
          <a:blip r:embed="rId4"/>
          <a:stretch>
            <a:fillRect/>
          </a:stretch>
        </p:blipFill>
        <p:spPr>
          <a:xfrm>
            <a:off x="7206720" y="2981676"/>
            <a:ext cx="975300" cy="2222501"/>
          </a:xfrm>
          <a:prstGeom prst="rect">
            <a:avLst/>
          </a:prstGeom>
        </p:spPr>
      </p:pic>
    </p:spTree>
    <p:extLst>
      <p:ext uri="{BB962C8B-B14F-4D97-AF65-F5344CB8AC3E}">
        <p14:creationId xmlns:p14="http://schemas.microsoft.com/office/powerpoint/2010/main" val="34708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9857" y="618406"/>
            <a:ext cx="9736751" cy="2126864"/>
          </a:xfrm>
          <a:prstGeom prst="rect">
            <a:avLst/>
          </a:prstGeom>
        </p:spPr>
        <p:txBody>
          <a:bodyPr wrap="square">
            <a:spAutoFit/>
          </a:bodyPr>
          <a:lstStyle/>
          <a:p>
            <a:pPr algn="just">
              <a:lnSpc>
                <a:spcPct val="150000"/>
              </a:lnSpc>
            </a:pPr>
            <a:r>
              <a:rPr lang="es-MX" b="1" dirty="0">
                <a:latin typeface="Calibri" panose="020F0502020204030204" pitchFamily="34" charset="0"/>
                <a:ea typeface="Times New Roman" panose="02020603050405020304" pitchFamily="18" charset="0"/>
                <a:cs typeface="Times New Roman" panose="02020603050405020304" pitchFamily="18" charset="0"/>
              </a:rPr>
              <a:t>Ejemplo:</a:t>
            </a:r>
          </a:p>
          <a:p>
            <a:pPr algn="just">
              <a:lnSpc>
                <a:spcPct val="150000"/>
              </a:lnSpc>
            </a:pPr>
            <a:r>
              <a:rPr lang="es-MX" dirty="0">
                <a:latin typeface="Calibri" panose="020F0502020204030204" pitchFamily="34" charset="0"/>
                <a:ea typeface="Times New Roman" panose="02020603050405020304" pitchFamily="18" charset="0"/>
                <a:cs typeface="Times New Roman" panose="02020603050405020304" pitchFamily="18" charset="0"/>
              </a:rPr>
              <a:t>Para decidir acerca del número de cajas que son necesarias para la atención de los clientes, una cadena de supermercados quería obtener información sobre el tiempo (en minutos) requerido para atender a los clientes. Para ello, se obtuvo una muestra aleatoria 60 clientes y se anotó el tiempo empleado en atender a cada uno de ellos.</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690073194"/>
              </p:ext>
            </p:extLst>
          </p:nvPr>
        </p:nvGraphicFramePr>
        <p:xfrm>
          <a:off x="2124629" y="2944907"/>
          <a:ext cx="7378425" cy="1636192"/>
        </p:xfrm>
        <a:graphic>
          <a:graphicData uri="http://schemas.openxmlformats.org/drawingml/2006/table">
            <a:tbl>
              <a:tblPr/>
              <a:tblGrid>
                <a:gridCol w="491895">
                  <a:extLst>
                    <a:ext uri="{9D8B030D-6E8A-4147-A177-3AD203B41FA5}">
                      <a16:colId xmlns:a16="http://schemas.microsoft.com/office/drawing/2014/main" val="20000"/>
                    </a:ext>
                  </a:extLst>
                </a:gridCol>
                <a:gridCol w="491895">
                  <a:extLst>
                    <a:ext uri="{9D8B030D-6E8A-4147-A177-3AD203B41FA5}">
                      <a16:colId xmlns:a16="http://schemas.microsoft.com/office/drawing/2014/main" val="20001"/>
                    </a:ext>
                  </a:extLst>
                </a:gridCol>
                <a:gridCol w="491895">
                  <a:extLst>
                    <a:ext uri="{9D8B030D-6E8A-4147-A177-3AD203B41FA5}">
                      <a16:colId xmlns:a16="http://schemas.microsoft.com/office/drawing/2014/main" val="20002"/>
                    </a:ext>
                  </a:extLst>
                </a:gridCol>
                <a:gridCol w="491895">
                  <a:extLst>
                    <a:ext uri="{9D8B030D-6E8A-4147-A177-3AD203B41FA5}">
                      <a16:colId xmlns:a16="http://schemas.microsoft.com/office/drawing/2014/main" val="20003"/>
                    </a:ext>
                  </a:extLst>
                </a:gridCol>
                <a:gridCol w="491895">
                  <a:extLst>
                    <a:ext uri="{9D8B030D-6E8A-4147-A177-3AD203B41FA5}">
                      <a16:colId xmlns:a16="http://schemas.microsoft.com/office/drawing/2014/main" val="20004"/>
                    </a:ext>
                  </a:extLst>
                </a:gridCol>
                <a:gridCol w="491895">
                  <a:extLst>
                    <a:ext uri="{9D8B030D-6E8A-4147-A177-3AD203B41FA5}">
                      <a16:colId xmlns:a16="http://schemas.microsoft.com/office/drawing/2014/main" val="20005"/>
                    </a:ext>
                  </a:extLst>
                </a:gridCol>
                <a:gridCol w="491895">
                  <a:extLst>
                    <a:ext uri="{9D8B030D-6E8A-4147-A177-3AD203B41FA5}">
                      <a16:colId xmlns:a16="http://schemas.microsoft.com/office/drawing/2014/main" val="20006"/>
                    </a:ext>
                  </a:extLst>
                </a:gridCol>
                <a:gridCol w="491895">
                  <a:extLst>
                    <a:ext uri="{9D8B030D-6E8A-4147-A177-3AD203B41FA5}">
                      <a16:colId xmlns:a16="http://schemas.microsoft.com/office/drawing/2014/main" val="20007"/>
                    </a:ext>
                  </a:extLst>
                </a:gridCol>
                <a:gridCol w="491895">
                  <a:extLst>
                    <a:ext uri="{9D8B030D-6E8A-4147-A177-3AD203B41FA5}">
                      <a16:colId xmlns:a16="http://schemas.microsoft.com/office/drawing/2014/main" val="20008"/>
                    </a:ext>
                  </a:extLst>
                </a:gridCol>
                <a:gridCol w="491895">
                  <a:extLst>
                    <a:ext uri="{9D8B030D-6E8A-4147-A177-3AD203B41FA5}">
                      <a16:colId xmlns:a16="http://schemas.microsoft.com/office/drawing/2014/main" val="20009"/>
                    </a:ext>
                  </a:extLst>
                </a:gridCol>
                <a:gridCol w="491895">
                  <a:extLst>
                    <a:ext uri="{9D8B030D-6E8A-4147-A177-3AD203B41FA5}">
                      <a16:colId xmlns:a16="http://schemas.microsoft.com/office/drawing/2014/main" val="20010"/>
                    </a:ext>
                  </a:extLst>
                </a:gridCol>
                <a:gridCol w="491895">
                  <a:extLst>
                    <a:ext uri="{9D8B030D-6E8A-4147-A177-3AD203B41FA5}">
                      <a16:colId xmlns:a16="http://schemas.microsoft.com/office/drawing/2014/main" val="20011"/>
                    </a:ext>
                  </a:extLst>
                </a:gridCol>
                <a:gridCol w="491895">
                  <a:extLst>
                    <a:ext uri="{9D8B030D-6E8A-4147-A177-3AD203B41FA5}">
                      <a16:colId xmlns:a16="http://schemas.microsoft.com/office/drawing/2014/main" val="20012"/>
                    </a:ext>
                  </a:extLst>
                </a:gridCol>
                <a:gridCol w="491895">
                  <a:extLst>
                    <a:ext uri="{9D8B030D-6E8A-4147-A177-3AD203B41FA5}">
                      <a16:colId xmlns:a16="http://schemas.microsoft.com/office/drawing/2014/main" val="20013"/>
                    </a:ext>
                  </a:extLst>
                </a:gridCol>
                <a:gridCol w="491895">
                  <a:extLst>
                    <a:ext uri="{9D8B030D-6E8A-4147-A177-3AD203B41FA5}">
                      <a16:colId xmlns:a16="http://schemas.microsoft.com/office/drawing/2014/main" val="20014"/>
                    </a:ext>
                  </a:extLst>
                </a:gridCol>
              </a:tblGrid>
              <a:tr h="409048">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1.1</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2.3</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1.6</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3.2</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1.1</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4.7</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0"/>
                  </a:ext>
                </a:extLst>
              </a:tr>
              <a:tr h="409048">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2.8</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1.8</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5.0</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1"/>
                  </a:ext>
                </a:extLst>
              </a:tr>
              <a:tr h="409048">
                <a:tc>
                  <a:txBody>
                    <a:bodyPr/>
                    <a:lstStyle/>
                    <a:p>
                      <a:pPr algn="just">
                        <a:spcAft>
                          <a:spcPts val="0"/>
                        </a:spcAft>
                      </a:pPr>
                      <a:r>
                        <a:rPr lang="es-MX" sz="1600">
                          <a:effectLst/>
                          <a:latin typeface="Calibri" panose="020F0502020204030204" pitchFamily="34" charset="0"/>
                          <a:ea typeface="Times New Roman" panose="02020603050405020304" pitchFamily="18" charset="0"/>
                        </a:rPr>
                        <a:t>3.6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1.0</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2"/>
                  </a:ext>
                </a:extLst>
              </a:tr>
              <a:tr h="409048">
                <a:tc>
                  <a:txBody>
                    <a:bodyPr/>
                    <a:lstStyle/>
                    <a:p>
                      <a:pPr algn="just">
                        <a:spcAft>
                          <a:spcPts val="0"/>
                        </a:spcAft>
                      </a:pPr>
                      <a:r>
                        <a:rPr lang="es-MX" sz="1600">
                          <a:effectLst/>
                          <a:latin typeface="Calibri" panose="020F0502020204030204" pitchFamily="34" charset="0"/>
                          <a:ea typeface="Times New Roman" panose="02020603050405020304" pitchFamily="18" charset="0"/>
                        </a:rPr>
                        <a:t>5.9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5.2</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5.6</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Rectángulo 3"/>
          <p:cNvSpPr/>
          <p:nvPr/>
        </p:nvSpPr>
        <p:spPr>
          <a:xfrm>
            <a:off x="1251214" y="4712563"/>
            <a:ext cx="9484520" cy="923330"/>
          </a:xfrm>
          <a:prstGeom prst="rect">
            <a:avLst/>
          </a:prstGeom>
        </p:spPr>
        <p:txBody>
          <a:bodyPr wrap="square">
            <a:spAutoFit/>
          </a:bodyPr>
          <a:lstStyle/>
          <a:p>
            <a:pPr>
              <a:lnSpc>
                <a:spcPct val="150000"/>
              </a:lnSpc>
            </a:pPr>
            <a:r>
              <a:rPr lang="es-MX" b="1" dirty="0">
                <a:latin typeface="Calibri" panose="020F0502020204030204" pitchFamily="34" charset="0"/>
                <a:ea typeface="Times New Roman" panose="02020603050405020304" pitchFamily="18" charset="0"/>
                <a:cs typeface="Times New Roman" panose="02020603050405020304" pitchFamily="18" charset="0"/>
              </a:rPr>
              <a:t>Construya una distribución de frecuencias con cinco clases (incluya los limites indicados y las frecuencias absolutas y relativas).</a:t>
            </a:r>
            <a:endParaRPr lang="es-ES" b="1" dirty="0"/>
          </a:p>
        </p:txBody>
      </p:sp>
    </p:spTree>
    <p:extLst>
      <p:ext uri="{BB962C8B-B14F-4D97-AF65-F5344CB8AC3E}">
        <p14:creationId xmlns:p14="http://schemas.microsoft.com/office/powerpoint/2010/main" val="107686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42949" y="1146412"/>
            <a:ext cx="1405720" cy="369332"/>
          </a:xfrm>
          <a:prstGeom prst="rect">
            <a:avLst/>
          </a:prstGeom>
          <a:noFill/>
        </p:spPr>
        <p:txBody>
          <a:bodyPr wrap="square" rtlCol="0">
            <a:spAutoFit/>
          </a:bodyPr>
          <a:lstStyle/>
          <a:p>
            <a:r>
              <a:rPr lang="es-ES" dirty="0"/>
              <a:t>Min.(x)=1.0 </a:t>
            </a:r>
          </a:p>
        </p:txBody>
      </p:sp>
      <p:sp>
        <p:nvSpPr>
          <p:cNvPr id="5" name="CuadroTexto 4"/>
          <p:cNvSpPr txBox="1"/>
          <p:nvPr/>
        </p:nvSpPr>
        <p:spPr>
          <a:xfrm>
            <a:off x="4626592" y="1105468"/>
            <a:ext cx="1692323" cy="369332"/>
          </a:xfrm>
          <a:prstGeom prst="rect">
            <a:avLst/>
          </a:prstGeom>
          <a:noFill/>
        </p:spPr>
        <p:txBody>
          <a:bodyPr wrap="square" rtlCol="0">
            <a:spAutoFit/>
          </a:bodyPr>
          <a:lstStyle/>
          <a:p>
            <a:r>
              <a:rPr lang="es-ES" dirty="0"/>
              <a:t>Max. (x)= 5.9</a:t>
            </a:r>
          </a:p>
        </p:txBody>
      </p:sp>
      <p:sp>
        <p:nvSpPr>
          <p:cNvPr id="7" name="CuadroTexto 6"/>
          <p:cNvSpPr txBox="1"/>
          <p:nvPr/>
        </p:nvSpPr>
        <p:spPr>
          <a:xfrm>
            <a:off x="6987653" y="1091821"/>
            <a:ext cx="1937982" cy="369332"/>
          </a:xfrm>
          <a:prstGeom prst="rect">
            <a:avLst/>
          </a:prstGeom>
          <a:noFill/>
        </p:spPr>
        <p:txBody>
          <a:bodyPr wrap="square" rtlCol="0">
            <a:spAutoFit/>
          </a:bodyPr>
          <a:lstStyle/>
          <a:p>
            <a:r>
              <a:rPr lang="es-ES" b="1" dirty="0"/>
              <a:t>AG</a:t>
            </a:r>
            <a:r>
              <a:rPr lang="es-ES" dirty="0"/>
              <a:t>= 5.9 – 1.0 = 4.9</a:t>
            </a:r>
          </a:p>
        </p:txBody>
      </p:sp>
      <p:sp>
        <p:nvSpPr>
          <p:cNvPr id="8" name="CuadroTexto 7"/>
          <p:cNvSpPr txBox="1"/>
          <p:nvPr/>
        </p:nvSpPr>
        <p:spPr>
          <a:xfrm>
            <a:off x="2552132" y="2169995"/>
            <a:ext cx="12282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t>NC= 5</a:t>
            </a:r>
          </a:p>
        </p:txBody>
      </p:sp>
      <mc:AlternateContent xmlns:mc="http://schemas.openxmlformats.org/markup-compatibility/2006" xmlns:a14="http://schemas.microsoft.com/office/drawing/2010/main">
        <mc:Choice Requires="a14">
          <p:sp>
            <p:nvSpPr>
              <p:cNvPr id="9" name="CuadroTexto 8"/>
              <p:cNvSpPr txBox="1"/>
              <p:nvPr/>
            </p:nvSpPr>
            <p:spPr>
              <a:xfrm>
                <a:off x="4653886" y="2088109"/>
                <a:ext cx="873444"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5=</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4.9</m:t>
                          </m:r>
                        </m:num>
                        <m:den>
                          <m:r>
                            <a:rPr lang="es-ES" sz="2000" b="0" i="1" smtClean="0">
                              <a:latin typeface="Cambria Math" panose="02040503050406030204" pitchFamily="18" charset="0"/>
                            </a:rPr>
                            <m:t>𝐼</m:t>
                          </m:r>
                        </m:den>
                      </m:f>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653886" y="2088109"/>
                <a:ext cx="873444" cy="576183"/>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7110484" y="2074459"/>
                <a:ext cx="209442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4.9</m:t>
                          </m:r>
                        </m:num>
                        <m:den>
                          <m:r>
                            <a:rPr lang="es-ES" b="0" i="1" smtClean="0">
                              <a:latin typeface="Cambria Math" panose="02040503050406030204" pitchFamily="18" charset="0"/>
                              <a:ea typeface="Cambria Math" panose="02040503050406030204" pitchFamily="18" charset="0"/>
                            </a:rPr>
                            <m:t>5</m:t>
                          </m:r>
                        </m:den>
                      </m:f>
                      <m:r>
                        <a:rPr lang="es-ES" b="0" i="1" smtClean="0">
                          <a:latin typeface="Cambria Math" panose="02040503050406030204" pitchFamily="18" charset="0"/>
                          <a:ea typeface="Cambria Math" panose="02040503050406030204" pitchFamily="18" charset="0"/>
                        </a:rPr>
                        <m:t>=0.98≅1.0</m:t>
                      </m:r>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7110484" y="2074459"/>
                <a:ext cx="2094420" cy="520463"/>
              </a:xfrm>
              <a:prstGeom prst="rect">
                <a:avLst/>
              </a:prstGeom>
              <a:blipFill rotWithShape="0">
                <a:blip r:embed="rId3"/>
                <a:stretch>
                  <a:fillRect/>
                </a:stretch>
              </a:blipFill>
            </p:spPr>
            <p:txBody>
              <a:bodyPr/>
              <a:lstStyle/>
              <a:p>
                <a:r>
                  <a:rPr lang="es-ES">
                    <a:noFill/>
                  </a:rPr>
                  <a:t> </a:t>
                </a:r>
              </a:p>
            </p:txBody>
          </p:sp>
        </mc:Fallback>
      </mc:AlternateContent>
      <p:sp>
        <p:nvSpPr>
          <p:cNvPr id="11" name="Flecha derecha 10"/>
          <p:cNvSpPr/>
          <p:nvPr/>
        </p:nvSpPr>
        <p:spPr>
          <a:xfrm>
            <a:off x="6073422" y="2224584"/>
            <a:ext cx="649870" cy="2476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4"/>
          <a:stretch>
            <a:fillRect/>
          </a:stretch>
        </p:blipFill>
        <p:spPr>
          <a:xfrm>
            <a:off x="7165975" y="2875626"/>
            <a:ext cx="3600450" cy="3495675"/>
          </a:xfrm>
          <a:prstGeom prst="rect">
            <a:avLst/>
          </a:prstGeom>
        </p:spPr>
      </p:pic>
      <p:pic>
        <p:nvPicPr>
          <p:cNvPr id="3" name="Imagen 2"/>
          <p:cNvPicPr>
            <a:picLocks noChangeAspect="1"/>
          </p:cNvPicPr>
          <p:nvPr/>
        </p:nvPicPr>
        <p:blipFill>
          <a:blip r:embed="rId5"/>
          <a:stretch>
            <a:fillRect/>
          </a:stretch>
        </p:blipFill>
        <p:spPr>
          <a:xfrm>
            <a:off x="7508025" y="4408975"/>
            <a:ext cx="838200" cy="1828800"/>
          </a:xfrm>
          <a:prstGeom prst="rect">
            <a:avLst/>
          </a:prstGeom>
        </p:spPr>
      </p:pic>
      <p:pic>
        <p:nvPicPr>
          <p:cNvPr id="6" name="Imagen 5"/>
          <p:cNvPicPr>
            <a:picLocks noChangeAspect="1"/>
          </p:cNvPicPr>
          <p:nvPr/>
        </p:nvPicPr>
        <p:blipFill>
          <a:blip r:embed="rId6"/>
          <a:stretch>
            <a:fillRect/>
          </a:stretch>
        </p:blipFill>
        <p:spPr>
          <a:xfrm>
            <a:off x="8889719" y="4421104"/>
            <a:ext cx="314325" cy="1800225"/>
          </a:xfrm>
          <a:prstGeom prst="rect">
            <a:avLst/>
          </a:prstGeom>
        </p:spPr>
      </p:pic>
      <p:pic>
        <p:nvPicPr>
          <p:cNvPr id="12" name="Imagen 11"/>
          <p:cNvPicPr>
            <a:picLocks noChangeAspect="1"/>
          </p:cNvPicPr>
          <p:nvPr/>
        </p:nvPicPr>
        <p:blipFill>
          <a:blip r:embed="rId7"/>
          <a:stretch>
            <a:fillRect/>
          </a:stretch>
        </p:blipFill>
        <p:spPr>
          <a:xfrm>
            <a:off x="9844999" y="4372556"/>
            <a:ext cx="657225" cy="1847850"/>
          </a:xfrm>
          <a:prstGeom prst="rect">
            <a:avLst/>
          </a:prstGeom>
        </p:spPr>
      </p:pic>
      <p:pic>
        <p:nvPicPr>
          <p:cNvPr id="13" name="Imagen 12"/>
          <p:cNvPicPr>
            <a:picLocks noChangeAspect="1"/>
          </p:cNvPicPr>
          <p:nvPr/>
        </p:nvPicPr>
        <p:blipFill>
          <a:blip r:embed="rId8"/>
          <a:stretch>
            <a:fillRect/>
          </a:stretch>
        </p:blipFill>
        <p:spPr>
          <a:xfrm>
            <a:off x="2488545" y="3300411"/>
            <a:ext cx="3543964" cy="2885235"/>
          </a:xfrm>
          <a:prstGeom prst="rect">
            <a:avLst/>
          </a:prstGeom>
        </p:spPr>
      </p:pic>
    </p:spTree>
    <p:extLst>
      <p:ext uri="{BB962C8B-B14F-4D97-AF65-F5344CB8AC3E}">
        <p14:creationId xmlns:p14="http://schemas.microsoft.com/office/powerpoint/2010/main" val="7215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62187" y="1604962"/>
            <a:ext cx="7667625" cy="3648075"/>
          </a:xfrm>
          <a:prstGeom prst="rect">
            <a:avLst/>
          </a:prstGeom>
        </p:spPr>
      </p:pic>
      <p:pic>
        <p:nvPicPr>
          <p:cNvPr id="3" name="Imagen 2"/>
          <p:cNvPicPr>
            <a:picLocks noChangeAspect="1"/>
          </p:cNvPicPr>
          <p:nvPr/>
        </p:nvPicPr>
        <p:blipFill>
          <a:blip r:embed="rId3"/>
          <a:stretch>
            <a:fillRect/>
          </a:stretch>
        </p:blipFill>
        <p:spPr>
          <a:xfrm>
            <a:off x="6032676" y="3183290"/>
            <a:ext cx="352425" cy="333375"/>
          </a:xfrm>
          <a:prstGeom prst="rect">
            <a:avLst/>
          </a:prstGeom>
        </p:spPr>
      </p:pic>
      <p:pic>
        <p:nvPicPr>
          <p:cNvPr id="4" name="Imagen 3"/>
          <p:cNvPicPr>
            <a:picLocks noChangeAspect="1"/>
          </p:cNvPicPr>
          <p:nvPr/>
        </p:nvPicPr>
        <p:blipFill>
          <a:blip r:embed="rId4"/>
          <a:stretch>
            <a:fillRect/>
          </a:stretch>
        </p:blipFill>
        <p:spPr>
          <a:xfrm>
            <a:off x="6010098" y="3605212"/>
            <a:ext cx="352425" cy="257175"/>
          </a:xfrm>
          <a:prstGeom prst="rect">
            <a:avLst/>
          </a:prstGeom>
        </p:spPr>
      </p:pic>
      <p:pic>
        <p:nvPicPr>
          <p:cNvPr id="5" name="Imagen 4"/>
          <p:cNvPicPr>
            <a:picLocks noChangeAspect="1"/>
          </p:cNvPicPr>
          <p:nvPr/>
        </p:nvPicPr>
        <p:blipFill>
          <a:blip r:embed="rId5"/>
          <a:stretch>
            <a:fillRect/>
          </a:stretch>
        </p:blipFill>
        <p:spPr>
          <a:xfrm>
            <a:off x="6017859" y="4015140"/>
            <a:ext cx="314325" cy="295275"/>
          </a:xfrm>
          <a:prstGeom prst="rect">
            <a:avLst/>
          </a:prstGeom>
        </p:spPr>
      </p:pic>
      <p:pic>
        <p:nvPicPr>
          <p:cNvPr id="7" name="Imagen 6"/>
          <p:cNvPicPr>
            <a:picLocks noChangeAspect="1"/>
          </p:cNvPicPr>
          <p:nvPr/>
        </p:nvPicPr>
        <p:blipFill>
          <a:blip r:embed="rId6"/>
          <a:stretch>
            <a:fillRect/>
          </a:stretch>
        </p:blipFill>
        <p:spPr>
          <a:xfrm>
            <a:off x="6014861" y="4406723"/>
            <a:ext cx="342900" cy="257175"/>
          </a:xfrm>
          <a:prstGeom prst="rect">
            <a:avLst/>
          </a:prstGeom>
        </p:spPr>
      </p:pic>
      <p:pic>
        <p:nvPicPr>
          <p:cNvPr id="8" name="Imagen 7"/>
          <p:cNvPicPr>
            <a:picLocks noChangeAspect="1"/>
          </p:cNvPicPr>
          <p:nvPr/>
        </p:nvPicPr>
        <p:blipFill>
          <a:blip r:embed="rId7"/>
          <a:stretch>
            <a:fillRect/>
          </a:stretch>
        </p:blipFill>
        <p:spPr>
          <a:xfrm>
            <a:off x="6022623" y="4803599"/>
            <a:ext cx="304800" cy="276225"/>
          </a:xfrm>
          <a:prstGeom prst="rect">
            <a:avLst/>
          </a:prstGeom>
        </p:spPr>
      </p:pic>
      <p:pic>
        <p:nvPicPr>
          <p:cNvPr id="9" name="Imagen 8"/>
          <p:cNvPicPr>
            <a:picLocks noChangeAspect="1"/>
          </p:cNvPicPr>
          <p:nvPr/>
        </p:nvPicPr>
        <p:blipFill>
          <a:blip r:embed="rId8"/>
          <a:stretch>
            <a:fillRect/>
          </a:stretch>
        </p:blipFill>
        <p:spPr>
          <a:xfrm>
            <a:off x="7127875" y="4807125"/>
            <a:ext cx="171450" cy="314325"/>
          </a:xfrm>
          <a:prstGeom prst="rect">
            <a:avLst/>
          </a:prstGeom>
        </p:spPr>
      </p:pic>
      <p:pic>
        <p:nvPicPr>
          <p:cNvPr id="10" name="Imagen 9"/>
          <p:cNvPicPr>
            <a:picLocks noChangeAspect="1"/>
          </p:cNvPicPr>
          <p:nvPr/>
        </p:nvPicPr>
        <p:blipFill>
          <a:blip r:embed="rId9"/>
          <a:stretch>
            <a:fillRect/>
          </a:stretch>
        </p:blipFill>
        <p:spPr>
          <a:xfrm>
            <a:off x="7046383" y="4451878"/>
            <a:ext cx="266700" cy="257175"/>
          </a:xfrm>
          <a:prstGeom prst="rect">
            <a:avLst/>
          </a:prstGeom>
        </p:spPr>
      </p:pic>
      <p:pic>
        <p:nvPicPr>
          <p:cNvPr id="11" name="Imagen 10"/>
          <p:cNvPicPr>
            <a:picLocks noChangeAspect="1"/>
          </p:cNvPicPr>
          <p:nvPr/>
        </p:nvPicPr>
        <p:blipFill>
          <a:blip r:embed="rId10"/>
          <a:stretch>
            <a:fillRect/>
          </a:stretch>
        </p:blipFill>
        <p:spPr>
          <a:xfrm>
            <a:off x="7067197" y="4062764"/>
            <a:ext cx="247650" cy="200025"/>
          </a:xfrm>
          <a:prstGeom prst="rect">
            <a:avLst/>
          </a:prstGeom>
        </p:spPr>
      </p:pic>
      <p:pic>
        <p:nvPicPr>
          <p:cNvPr id="12" name="Imagen 11"/>
          <p:cNvPicPr>
            <a:picLocks noChangeAspect="1"/>
          </p:cNvPicPr>
          <p:nvPr/>
        </p:nvPicPr>
        <p:blipFill>
          <a:blip r:embed="rId11"/>
          <a:stretch>
            <a:fillRect/>
          </a:stretch>
        </p:blipFill>
        <p:spPr>
          <a:xfrm>
            <a:off x="7049911" y="3630789"/>
            <a:ext cx="304800" cy="228600"/>
          </a:xfrm>
          <a:prstGeom prst="rect">
            <a:avLst/>
          </a:prstGeom>
        </p:spPr>
      </p:pic>
      <p:pic>
        <p:nvPicPr>
          <p:cNvPr id="13" name="Imagen 12"/>
          <p:cNvPicPr>
            <a:picLocks noChangeAspect="1"/>
          </p:cNvPicPr>
          <p:nvPr/>
        </p:nvPicPr>
        <p:blipFill>
          <a:blip r:embed="rId12"/>
          <a:stretch>
            <a:fillRect/>
          </a:stretch>
        </p:blipFill>
        <p:spPr>
          <a:xfrm>
            <a:off x="7067197" y="3232679"/>
            <a:ext cx="247650" cy="257175"/>
          </a:xfrm>
          <a:prstGeom prst="rect">
            <a:avLst/>
          </a:prstGeom>
        </p:spPr>
      </p:pic>
      <p:pic>
        <p:nvPicPr>
          <p:cNvPr id="14" name="Imagen 13"/>
          <p:cNvPicPr>
            <a:picLocks noChangeAspect="1"/>
          </p:cNvPicPr>
          <p:nvPr/>
        </p:nvPicPr>
        <p:blipFill>
          <a:blip r:embed="rId13"/>
          <a:stretch>
            <a:fillRect/>
          </a:stretch>
        </p:blipFill>
        <p:spPr>
          <a:xfrm>
            <a:off x="8021108" y="3243967"/>
            <a:ext cx="552450" cy="257175"/>
          </a:xfrm>
          <a:prstGeom prst="rect">
            <a:avLst/>
          </a:prstGeom>
        </p:spPr>
      </p:pic>
      <p:pic>
        <p:nvPicPr>
          <p:cNvPr id="15" name="Imagen 14"/>
          <p:cNvPicPr>
            <a:picLocks noChangeAspect="1"/>
          </p:cNvPicPr>
          <p:nvPr/>
        </p:nvPicPr>
        <p:blipFill>
          <a:blip r:embed="rId14"/>
          <a:stretch>
            <a:fillRect/>
          </a:stretch>
        </p:blipFill>
        <p:spPr>
          <a:xfrm>
            <a:off x="8010348" y="3613503"/>
            <a:ext cx="619125" cy="285750"/>
          </a:xfrm>
          <a:prstGeom prst="rect">
            <a:avLst/>
          </a:prstGeom>
        </p:spPr>
      </p:pic>
      <p:pic>
        <p:nvPicPr>
          <p:cNvPr id="16" name="Imagen 15"/>
          <p:cNvPicPr>
            <a:picLocks noChangeAspect="1"/>
          </p:cNvPicPr>
          <p:nvPr/>
        </p:nvPicPr>
        <p:blipFill>
          <a:blip r:embed="rId15"/>
          <a:stretch>
            <a:fillRect/>
          </a:stretch>
        </p:blipFill>
        <p:spPr>
          <a:xfrm>
            <a:off x="8019873" y="4015140"/>
            <a:ext cx="600075" cy="295275"/>
          </a:xfrm>
          <a:prstGeom prst="rect">
            <a:avLst/>
          </a:prstGeom>
        </p:spPr>
      </p:pic>
      <p:pic>
        <p:nvPicPr>
          <p:cNvPr id="17" name="Imagen 16"/>
          <p:cNvPicPr>
            <a:picLocks noChangeAspect="1"/>
          </p:cNvPicPr>
          <p:nvPr/>
        </p:nvPicPr>
        <p:blipFill>
          <a:blip r:embed="rId16"/>
          <a:stretch>
            <a:fillRect/>
          </a:stretch>
        </p:blipFill>
        <p:spPr>
          <a:xfrm>
            <a:off x="7997295" y="4453114"/>
            <a:ext cx="600075" cy="209550"/>
          </a:xfrm>
          <a:prstGeom prst="rect">
            <a:avLst/>
          </a:prstGeom>
        </p:spPr>
      </p:pic>
      <p:pic>
        <p:nvPicPr>
          <p:cNvPr id="18" name="Imagen 17"/>
          <p:cNvPicPr>
            <a:picLocks noChangeAspect="1"/>
          </p:cNvPicPr>
          <p:nvPr/>
        </p:nvPicPr>
        <p:blipFill>
          <a:blip r:embed="rId17"/>
          <a:stretch>
            <a:fillRect/>
          </a:stretch>
        </p:blipFill>
        <p:spPr>
          <a:xfrm>
            <a:off x="7997296" y="4819650"/>
            <a:ext cx="600075" cy="266700"/>
          </a:xfrm>
          <a:prstGeom prst="rect">
            <a:avLst/>
          </a:prstGeom>
        </p:spPr>
      </p:pic>
      <p:pic>
        <p:nvPicPr>
          <p:cNvPr id="19" name="Imagen 18"/>
          <p:cNvPicPr>
            <a:picLocks noChangeAspect="1"/>
          </p:cNvPicPr>
          <p:nvPr/>
        </p:nvPicPr>
        <p:blipFill>
          <a:blip r:embed="rId18"/>
          <a:stretch>
            <a:fillRect/>
          </a:stretch>
        </p:blipFill>
        <p:spPr>
          <a:xfrm>
            <a:off x="8987719" y="4832703"/>
            <a:ext cx="628650" cy="285750"/>
          </a:xfrm>
          <a:prstGeom prst="rect">
            <a:avLst/>
          </a:prstGeom>
        </p:spPr>
      </p:pic>
      <p:pic>
        <p:nvPicPr>
          <p:cNvPr id="20" name="Imagen 19"/>
          <p:cNvPicPr>
            <a:picLocks noChangeAspect="1"/>
          </p:cNvPicPr>
          <p:nvPr/>
        </p:nvPicPr>
        <p:blipFill>
          <a:blip r:embed="rId19"/>
          <a:stretch>
            <a:fillRect/>
          </a:stretch>
        </p:blipFill>
        <p:spPr>
          <a:xfrm>
            <a:off x="8987190" y="4429301"/>
            <a:ext cx="561975" cy="257175"/>
          </a:xfrm>
          <a:prstGeom prst="rect">
            <a:avLst/>
          </a:prstGeom>
        </p:spPr>
      </p:pic>
      <p:pic>
        <p:nvPicPr>
          <p:cNvPr id="21" name="Imagen 20"/>
          <p:cNvPicPr>
            <a:picLocks noChangeAspect="1"/>
          </p:cNvPicPr>
          <p:nvPr/>
        </p:nvPicPr>
        <p:blipFill>
          <a:blip r:embed="rId20"/>
          <a:stretch>
            <a:fillRect/>
          </a:stretch>
        </p:blipFill>
        <p:spPr>
          <a:xfrm>
            <a:off x="9021056" y="4037717"/>
            <a:ext cx="561975" cy="295275"/>
          </a:xfrm>
          <a:prstGeom prst="rect">
            <a:avLst/>
          </a:prstGeom>
        </p:spPr>
      </p:pic>
      <p:pic>
        <p:nvPicPr>
          <p:cNvPr id="22" name="Imagen 21"/>
          <p:cNvPicPr>
            <a:picLocks noChangeAspect="1"/>
          </p:cNvPicPr>
          <p:nvPr/>
        </p:nvPicPr>
        <p:blipFill>
          <a:blip r:embed="rId21"/>
          <a:stretch>
            <a:fillRect/>
          </a:stretch>
        </p:blipFill>
        <p:spPr>
          <a:xfrm>
            <a:off x="9031111" y="3590925"/>
            <a:ext cx="609600" cy="285750"/>
          </a:xfrm>
          <a:prstGeom prst="rect">
            <a:avLst/>
          </a:prstGeom>
        </p:spPr>
      </p:pic>
      <p:pic>
        <p:nvPicPr>
          <p:cNvPr id="23" name="Imagen 22"/>
          <p:cNvPicPr>
            <a:picLocks noChangeAspect="1"/>
          </p:cNvPicPr>
          <p:nvPr/>
        </p:nvPicPr>
        <p:blipFill>
          <a:blip r:embed="rId22"/>
          <a:stretch>
            <a:fillRect/>
          </a:stretch>
        </p:blipFill>
        <p:spPr>
          <a:xfrm>
            <a:off x="9018058" y="3246967"/>
            <a:ext cx="590550" cy="228600"/>
          </a:xfrm>
          <a:prstGeom prst="rect">
            <a:avLst/>
          </a:prstGeom>
        </p:spPr>
      </p:pic>
    </p:spTree>
    <p:extLst>
      <p:ext uri="{BB962C8B-B14F-4D97-AF65-F5344CB8AC3E}">
        <p14:creationId xmlns:p14="http://schemas.microsoft.com/office/powerpoint/2010/main" val="61358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5F64353-6088-4A31-B762-63EDD33FBC9F}"/>
              </a:ext>
            </a:extLst>
          </p:cNvPr>
          <p:cNvPicPr>
            <a:picLocks noChangeAspect="1"/>
          </p:cNvPicPr>
          <p:nvPr/>
        </p:nvPicPr>
        <p:blipFill>
          <a:blip r:embed="rId2"/>
          <a:stretch>
            <a:fillRect/>
          </a:stretch>
        </p:blipFill>
        <p:spPr>
          <a:xfrm>
            <a:off x="10157547" y="825749"/>
            <a:ext cx="1733854" cy="2028825"/>
          </a:xfrm>
          <a:prstGeom prst="rect">
            <a:avLst/>
          </a:prstGeom>
        </p:spPr>
      </p:pic>
      <p:pic>
        <p:nvPicPr>
          <p:cNvPr id="5" name="Imagen 4">
            <a:extLst>
              <a:ext uri="{FF2B5EF4-FFF2-40B4-BE49-F238E27FC236}">
                <a16:creationId xmlns:a16="http://schemas.microsoft.com/office/drawing/2014/main" id="{13F238A7-B858-443A-8134-3AE9C9042CA8}"/>
              </a:ext>
            </a:extLst>
          </p:cNvPr>
          <p:cNvPicPr>
            <a:picLocks noChangeAspect="1"/>
          </p:cNvPicPr>
          <p:nvPr/>
        </p:nvPicPr>
        <p:blipFill>
          <a:blip r:embed="rId3"/>
          <a:stretch>
            <a:fillRect/>
          </a:stretch>
        </p:blipFill>
        <p:spPr>
          <a:xfrm>
            <a:off x="10147194" y="3084367"/>
            <a:ext cx="1744207" cy="2028826"/>
          </a:xfrm>
          <a:prstGeom prst="rect">
            <a:avLst/>
          </a:prstGeom>
        </p:spPr>
      </p:pic>
      <p:pic>
        <p:nvPicPr>
          <p:cNvPr id="7" name="Imagen 6">
            <a:extLst>
              <a:ext uri="{FF2B5EF4-FFF2-40B4-BE49-F238E27FC236}">
                <a16:creationId xmlns:a16="http://schemas.microsoft.com/office/drawing/2014/main" id="{3956B46C-BAF0-464F-B388-3DD2B054A686}"/>
              </a:ext>
            </a:extLst>
          </p:cNvPr>
          <p:cNvPicPr>
            <a:picLocks noChangeAspect="1"/>
          </p:cNvPicPr>
          <p:nvPr/>
        </p:nvPicPr>
        <p:blipFill>
          <a:blip r:embed="rId4"/>
          <a:stretch>
            <a:fillRect/>
          </a:stretch>
        </p:blipFill>
        <p:spPr>
          <a:xfrm>
            <a:off x="744104" y="538451"/>
            <a:ext cx="8801100" cy="3324225"/>
          </a:xfrm>
          <a:prstGeom prst="rect">
            <a:avLst/>
          </a:prstGeom>
        </p:spPr>
      </p:pic>
    </p:spTree>
    <p:extLst>
      <p:ext uri="{BB962C8B-B14F-4D97-AF65-F5344CB8AC3E}">
        <p14:creationId xmlns:p14="http://schemas.microsoft.com/office/powerpoint/2010/main" val="415611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9BE3054-17F2-46E7-99B9-147AAA23D115}"/>
              </a:ext>
            </a:extLst>
          </p:cNvPr>
          <p:cNvPicPr>
            <a:picLocks noChangeAspect="1"/>
          </p:cNvPicPr>
          <p:nvPr/>
        </p:nvPicPr>
        <p:blipFill>
          <a:blip r:embed="rId2"/>
          <a:stretch>
            <a:fillRect/>
          </a:stretch>
        </p:blipFill>
        <p:spPr>
          <a:xfrm>
            <a:off x="819225" y="903124"/>
            <a:ext cx="8249361" cy="5360673"/>
          </a:xfrm>
          <a:prstGeom prst="rect">
            <a:avLst/>
          </a:prstGeom>
        </p:spPr>
      </p:pic>
      <p:pic>
        <p:nvPicPr>
          <p:cNvPr id="7" name="Imagen 6">
            <a:extLst>
              <a:ext uri="{FF2B5EF4-FFF2-40B4-BE49-F238E27FC236}">
                <a16:creationId xmlns:a16="http://schemas.microsoft.com/office/drawing/2014/main" id="{746B182D-FBFF-4959-A6DF-294CDA8E0C7A}"/>
              </a:ext>
            </a:extLst>
          </p:cNvPr>
          <p:cNvPicPr>
            <a:picLocks noChangeAspect="1"/>
          </p:cNvPicPr>
          <p:nvPr/>
        </p:nvPicPr>
        <p:blipFill>
          <a:blip r:embed="rId3"/>
          <a:stretch>
            <a:fillRect/>
          </a:stretch>
        </p:blipFill>
        <p:spPr>
          <a:xfrm>
            <a:off x="819225" y="903124"/>
            <a:ext cx="9694682" cy="5411757"/>
          </a:xfrm>
          <a:prstGeom prst="rect">
            <a:avLst/>
          </a:prstGeom>
        </p:spPr>
      </p:pic>
    </p:spTree>
    <p:extLst>
      <p:ext uri="{BB962C8B-B14F-4D97-AF65-F5344CB8AC3E}">
        <p14:creationId xmlns:p14="http://schemas.microsoft.com/office/powerpoint/2010/main" val="325667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89408" y="508626"/>
            <a:ext cx="1847483" cy="1132891"/>
          </a:xfrm>
          <a:prstGeom prst="rect">
            <a:avLst/>
          </a:prstGeom>
        </p:spPr>
      </p:pic>
      <p:sp>
        <p:nvSpPr>
          <p:cNvPr id="3" name="Rectángulo 2"/>
          <p:cNvSpPr/>
          <p:nvPr/>
        </p:nvSpPr>
        <p:spPr>
          <a:xfrm>
            <a:off x="1556856" y="1945776"/>
            <a:ext cx="9661605" cy="923330"/>
          </a:xfrm>
          <a:prstGeom prst="rect">
            <a:avLst/>
          </a:prstGeom>
        </p:spPr>
        <p:txBody>
          <a:bodyPr wrap="square">
            <a:spAutoFit/>
          </a:bodyPr>
          <a:lstStyle/>
          <a:p>
            <a:pPr algn="just">
              <a:lnSpc>
                <a:spcPct val="150000"/>
              </a:lnSpc>
            </a:pPr>
            <a:r>
              <a:rPr lang="es-ES" dirty="0"/>
              <a:t>En estadística, se le llama </a:t>
            </a:r>
            <a:r>
              <a:rPr lang="es-ES" b="1" dirty="0"/>
              <a:t>distribución de frecuencias</a:t>
            </a:r>
            <a:r>
              <a:rPr lang="es-ES" dirty="0"/>
              <a:t> a la agrupación de datos en categorías mutuamente excluyentes que indican el número de observaciones en cada categoría. </a:t>
            </a:r>
          </a:p>
        </p:txBody>
      </p:sp>
      <p:sp>
        <p:nvSpPr>
          <p:cNvPr id="6" name="Rectángulo 5"/>
          <p:cNvSpPr/>
          <p:nvPr/>
        </p:nvSpPr>
        <p:spPr>
          <a:xfrm>
            <a:off x="1676401" y="606272"/>
            <a:ext cx="7099110" cy="923330"/>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b="1"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Necesidad de resumir la información: </a:t>
            </a:r>
          </a:p>
          <a:p>
            <a:pPr marL="548640" indent="-548640" algn="ctr">
              <a:lnSpc>
                <a:spcPct val="150000"/>
              </a:lnSpc>
              <a:spcAft>
                <a:spcPts val="0"/>
              </a:spcAft>
              <a:tabLst>
                <a:tab pos="-457200" algn="l"/>
                <a:tab pos="548640" algn="l"/>
                <a:tab pos="640080" algn="l"/>
                <a:tab pos="914400" algn="l"/>
                <a:tab pos="1097280" algn="l"/>
                <a:tab pos="1371600" algn="l"/>
              </a:tabLst>
            </a:pPr>
            <a:r>
              <a:rPr lang="es-ES_tradnl" b="1"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la distribución de frecuencias.</a:t>
            </a:r>
            <a:endParaRPr lang="es-ES"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3313396" y="3178078"/>
            <a:ext cx="4640239" cy="3024070"/>
          </a:xfrm>
          <a:prstGeom prst="rect">
            <a:avLst/>
          </a:prstGeom>
        </p:spPr>
      </p:pic>
    </p:spTree>
    <p:extLst>
      <p:ext uri="{BB962C8B-B14F-4D97-AF65-F5344CB8AC3E}">
        <p14:creationId xmlns:p14="http://schemas.microsoft.com/office/powerpoint/2010/main" val="3143322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49007E-8F18-4D3F-9831-9D2AC19C0E6E}"/>
              </a:ext>
            </a:extLst>
          </p:cNvPr>
          <p:cNvPicPr>
            <a:picLocks noChangeAspect="1"/>
          </p:cNvPicPr>
          <p:nvPr/>
        </p:nvPicPr>
        <p:blipFill>
          <a:blip r:embed="rId2"/>
          <a:stretch>
            <a:fillRect/>
          </a:stretch>
        </p:blipFill>
        <p:spPr>
          <a:xfrm>
            <a:off x="396270" y="612397"/>
            <a:ext cx="7514547" cy="3668694"/>
          </a:xfrm>
          <a:prstGeom prst="rect">
            <a:avLst/>
          </a:prstGeom>
        </p:spPr>
      </p:pic>
      <p:pic>
        <p:nvPicPr>
          <p:cNvPr id="3" name="Picture 2">
            <a:extLst>
              <a:ext uri="{FF2B5EF4-FFF2-40B4-BE49-F238E27FC236}">
                <a16:creationId xmlns:a16="http://schemas.microsoft.com/office/drawing/2014/main" id="{0FC0E67B-6BD3-4AD2-B4CD-30429AD9B28D}"/>
              </a:ext>
            </a:extLst>
          </p:cNvPr>
          <p:cNvPicPr>
            <a:picLocks noChangeAspect="1"/>
          </p:cNvPicPr>
          <p:nvPr/>
        </p:nvPicPr>
        <p:blipFill>
          <a:blip r:embed="rId3"/>
          <a:stretch>
            <a:fillRect/>
          </a:stretch>
        </p:blipFill>
        <p:spPr>
          <a:xfrm>
            <a:off x="6681787" y="3724712"/>
            <a:ext cx="5077829" cy="2927757"/>
          </a:xfrm>
          <a:prstGeom prst="rect">
            <a:avLst/>
          </a:prstGeom>
        </p:spPr>
      </p:pic>
    </p:spTree>
    <p:extLst>
      <p:ext uri="{BB962C8B-B14F-4D97-AF65-F5344CB8AC3E}">
        <p14:creationId xmlns:p14="http://schemas.microsoft.com/office/powerpoint/2010/main" val="83328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801906" y="536468"/>
            <a:ext cx="7906869" cy="464871"/>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b="1"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Representación gráfica de las distribuciones de frecuencias</a:t>
            </a:r>
            <a:endParaRPr lang="es-ES"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5" name="CuadroTexto 4"/>
          <p:cNvSpPr txBox="1"/>
          <p:nvPr/>
        </p:nvSpPr>
        <p:spPr>
          <a:xfrm>
            <a:off x="1344706" y="1721224"/>
            <a:ext cx="2272553" cy="369332"/>
          </a:xfrm>
          <a:prstGeom prst="rect">
            <a:avLst/>
          </a:prstGeom>
          <a:noFill/>
        </p:spPr>
        <p:txBody>
          <a:bodyPr wrap="square" rtlCol="0">
            <a:spAutoFit/>
          </a:bodyPr>
          <a:lstStyle/>
          <a:p>
            <a:r>
              <a:rPr lang="es-ES" b="1" dirty="0">
                <a:latin typeface="Arial Rounded MT Bold" panose="020F0704030504030204" pitchFamily="34" charset="0"/>
              </a:rPr>
              <a:t>HISTOGRAMA</a:t>
            </a:r>
          </a:p>
        </p:txBody>
      </p:sp>
      <p:pic>
        <p:nvPicPr>
          <p:cNvPr id="9" name="Imagen 8"/>
          <p:cNvPicPr>
            <a:picLocks noChangeAspect="1"/>
          </p:cNvPicPr>
          <p:nvPr/>
        </p:nvPicPr>
        <p:blipFill>
          <a:blip r:embed="rId2"/>
          <a:stretch>
            <a:fillRect/>
          </a:stretch>
        </p:blipFill>
        <p:spPr>
          <a:xfrm>
            <a:off x="3603232" y="2506133"/>
            <a:ext cx="5123909" cy="3679515"/>
          </a:xfrm>
          <a:prstGeom prst="rect">
            <a:avLst/>
          </a:prstGeom>
        </p:spPr>
      </p:pic>
    </p:spTree>
    <p:extLst>
      <p:ext uri="{BB962C8B-B14F-4D97-AF65-F5344CB8AC3E}">
        <p14:creationId xmlns:p14="http://schemas.microsoft.com/office/powerpoint/2010/main" val="179554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58247" y="783356"/>
            <a:ext cx="3346494" cy="369332"/>
          </a:xfrm>
          <a:prstGeom prst="rect">
            <a:avLst/>
          </a:prstGeom>
        </p:spPr>
        <p:txBody>
          <a:bodyPr wrap="none">
            <a:spAutoFit/>
          </a:bodyPr>
          <a:lstStyle/>
          <a:p>
            <a:r>
              <a:rPr lang="es-ES_tradnl" b="1"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Cálculo limites reales de las clases</a:t>
            </a:r>
            <a:endParaRPr lang="es-ES"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4693790" y="4582053"/>
            <a:ext cx="2515930" cy="1310747"/>
          </a:xfrm>
          <a:prstGeom prst="rect">
            <a:avLst/>
          </a:prstGeom>
        </p:spPr>
      </p:pic>
      <p:pic>
        <p:nvPicPr>
          <p:cNvPr id="5" name="Imagen 4"/>
          <p:cNvPicPr>
            <a:picLocks noChangeAspect="1"/>
          </p:cNvPicPr>
          <p:nvPr/>
        </p:nvPicPr>
        <p:blipFill>
          <a:blip r:embed="rId3"/>
          <a:stretch>
            <a:fillRect/>
          </a:stretch>
        </p:blipFill>
        <p:spPr>
          <a:xfrm>
            <a:off x="1315331" y="1516769"/>
            <a:ext cx="9115602" cy="2872946"/>
          </a:xfrm>
          <a:prstGeom prst="rect">
            <a:avLst/>
          </a:prstGeom>
        </p:spPr>
      </p:pic>
    </p:spTree>
    <p:extLst>
      <p:ext uri="{BB962C8B-B14F-4D97-AF65-F5344CB8AC3E}">
        <p14:creationId xmlns:p14="http://schemas.microsoft.com/office/powerpoint/2010/main" val="281955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876928" y="1208201"/>
            <a:ext cx="2923673" cy="4107064"/>
          </a:xfrm>
          <a:prstGeom prst="rect">
            <a:avLst/>
          </a:prstGeom>
        </p:spPr>
      </p:pic>
      <p:pic>
        <p:nvPicPr>
          <p:cNvPr id="7" name="Imagen 6"/>
          <p:cNvPicPr>
            <a:picLocks noChangeAspect="1"/>
          </p:cNvPicPr>
          <p:nvPr/>
        </p:nvPicPr>
        <p:blipFill>
          <a:blip r:embed="rId3"/>
          <a:stretch>
            <a:fillRect/>
          </a:stretch>
        </p:blipFill>
        <p:spPr>
          <a:xfrm>
            <a:off x="5590041" y="1503946"/>
            <a:ext cx="2928317" cy="3777983"/>
          </a:xfrm>
          <a:prstGeom prst="rect">
            <a:avLst/>
          </a:prstGeom>
        </p:spPr>
      </p:pic>
    </p:spTree>
    <p:extLst>
      <p:ext uri="{BB962C8B-B14F-4D97-AF65-F5344CB8AC3E}">
        <p14:creationId xmlns:p14="http://schemas.microsoft.com/office/powerpoint/2010/main" val="349165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20804" y="973964"/>
            <a:ext cx="8322473" cy="4716972"/>
          </a:xfrm>
          <a:prstGeom prst="rect">
            <a:avLst/>
          </a:prstGeom>
        </p:spPr>
      </p:pic>
    </p:spTree>
    <p:extLst>
      <p:ext uri="{BB962C8B-B14F-4D97-AF65-F5344CB8AC3E}">
        <p14:creationId xmlns:p14="http://schemas.microsoft.com/office/powerpoint/2010/main" val="2761488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30229" y="3546706"/>
            <a:ext cx="3882028" cy="2821540"/>
          </a:xfrm>
          <a:prstGeom prst="rect">
            <a:avLst/>
          </a:prstGeom>
        </p:spPr>
      </p:pic>
      <p:sp>
        <p:nvSpPr>
          <p:cNvPr id="6" name="CuadroTexto 5"/>
          <p:cNvSpPr txBox="1"/>
          <p:nvPr/>
        </p:nvSpPr>
        <p:spPr>
          <a:xfrm>
            <a:off x="3734013" y="698534"/>
            <a:ext cx="4074459"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POLIGONO DE FRECUENCIAS</a:t>
            </a:r>
          </a:p>
        </p:txBody>
      </p:sp>
      <p:sp>
        <p:nvSpPr>
          <p:cNvPr id="8" name="CuadroTexto 7"/>
          <p:cNvSpPr txBox="1"/>
          <p:nvPr/>
        </p:nvSpPr>
        <p:spPr>
          <a:xfrm>
            <a:off x="1317813" y="1411941"/>
            <a:ext cx="9359152" cy="923330"/>
          </a:xfrm>
          <a:prstGeom prst="rect">
            <a:avLst/>
          </a:prstGeom>
          <a:noFill/>
        </p:spPr>
        <p:txBody>
          <a:bodyPr wrap="square" rtlCol="0">
            <a:spAutoFit/>
          </a:bodyPr>
          <a:lstStyle/>
          <a:p>
            <a:pPr algn="just">
              <a:lnSpc>
                <a:spcPct val="150000"/>
              </a:lnSpc>
            </a:pPr>
            <a:r>
              <a:rPr lang="es-ES" dirty="0"/>
              <a:t>Es un gráfico que se construye usando los puntos de medios de clase y la frecuencias absolutas (o relativas); posteriormente, estos puntos se unen por segmentos de recta.</a:t>
            </a:r>
          </a:p>
        </p:txBody>
      </p:sp>
      <p:sp>
        <p:nvSpPr>
          <p:cNvPr id="9" name="Rectángulo 8"/>
          <p:cNvSpPr/>
          <p:nvPr/>
        </p:nvSpPr>
        <p:spPr>
          <a:xfrm>
            <a:off x="8134753" y="4046537"/>
            <a:ext cx="3137647" cy="2169825"/>
          </a:xfrm>
          <a:prstGeom prst="rect">
            <a:avLst/>
          </a:prstGeom>
        </p:spPr>
        <p:txBody>
          <a:bodyPr wrap="square">
            <a:spAutoFit/>
          </a:bodyPr>
          <a:lstStyle/>
          <a:p>
            <a:pPr algn="just">
              <a:lnSpc>
                <a:spcPct val="150000"/>
              </a:lnSpc>
            </a:pPr>
            <a:r>
              <a:rPr lang="es-ES" b="1" dirty="0"/>
              <a:t>Para que el polígono quede cerrado se debe considerar un punto medio ficticio, al inicio y otro al final con frecuencias cero.</a:t>
            </a:r>
          </a:p>
        </p:txBody>
      </p:sp>
      <p:pic>
        <p:nvPicPr>
          <p:cNvPr id="2" name="Imagen 1"/>
          <p:cNvPicPr>
            <a:picLocks noChangeAspect="1"/>
          </p:cNvPicPr>
          <p:nvPr/>
        </p:nvPicPr>
        <p:blipFill>
          <a:blip r:embed="rId3"/>
          <a:stretch>
            <a:fillRect/>
          </a:stretch>
        </p:blipFill>
        <p:spPr>
          <a:xfrm>
            <a:off x="1354249" y="2608763"/>
            <a:ext cx="9143824" cy="619125"/>
          </a:xfrm>
          <a:prstGeom prst="rect">
            <a:avLst/>
          </a:prstGeom>
        </p:spPr>
      </p:pic>
    </p:spTree>
    <p:extLst>
      <p:ext uri="{BB962C8B-B14F-4D97-AF65-F5344CB8AC3E}">
        <p14:creationId xmlns:p14="http://schemas.microsoft.com/office/powerpoint/2010/main" val="926229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6AF0A78-E58C-4A12-BE17-B7D34E41887B}"/>
              </a:ext>
            </a:extLst>
          </p:cNvPr>
          <p:cNvSpPr txBox="1"/>
          <p:nvPr/>
        </p:nvSpPr>
        <p:spPr>
          <a:xfrm>
            <a:off x="760428" y="641023"/>
            <a:ext cx="9125146" cy="369332"/>
          </a:xfrm>
          <a:prstGeom prst="rect">
            <a:avLst/>
          </a:prstGeom>
          <a:noFill/>
        </p:spPr>
        <p:txBody>
          <a:bodyPr wrap="square" rtlCol="0">
            <a:spAutoFit/>
          </a:bodyPr>
          <a:lstStyle/>
          <a:p>
            <a:r>
              <a:rPr lang="es-CR" i="1" dirty="0">
                <a:latin typeface="Arial Black" panose="020B0A04020102020204" pitchFamily="34" charset="0"/>
              </a:rPr>
              <a:t>Representación de distribuciones con intervalos desiguales</a:t>
            </a:r>
            <a:endParaRPr lang="en-US" i="1" dirty="0">
              <a:latin typeface="Arial Black" panose="020B0A04020102020204" pitchFamily="34" charset="0"/>
            </a:endParaRPr>
          </a:p>
        </p:txBody>
      </p:sp>
      <p:pic>
        <p:nvPicPr>
          <p:cNvPr id="8" name="Imagen 7">
            <a:extLst>
              <a:ext uri="{FF2B5EF4-FFF2-40B4-BE49-F238E27FC236}">
                <a16:creationId xmlns:a16="http://schemas.microsoft.com/office/drawing/2014/main" id="{F712123E-4854-48FC-BBAE-1D8AB5C09C43}"/>
              </a:ext>
            </a:extLst>
          </p:cNvPr>
          <p:cNvPicPr>
            <a:picLocks noChangeAspect="1"/>
          </p:cNvPicPr>
          <p:nvPr/>
        </p:nvPicPr>
        <p:blipFill>
          <a:blip r:embed="rId2"/>
          <a:stretch>
            <a:fillRect/>
          </a:stretch>
        </p:blipFill>
        <p:spPr>
          <a:xfrm>
            <a:off x="621112" y="1135292"/>
            <a:ext cx="9403778" cy="1405719"/>
          </a:xfrm>
          <a:prstGeom prst="rect">
            <a:avLst/>
          </a:prstGeom>
        </p:spPr>
      </p:pic>
      <p:pic>
        <p:nvPicPr>
          <p:cNvPr id="10" name="Imagen 9">
            <a:extLst>
              <a:ext uri="{FF2B5EF4-FFF2-40B4-BE49-F238E27FC236}">
                <a16:creationId xmlns:a16="http://schemas.microsoft.com/office/drawing/2014/main" id="{9E85A532-18AB-4FDB-82A0-7A53BCE7F288}"/>
              </a:ext>
            </a:extLst>
          </p:cNvPr>
          <p:cNvPicPr>
            <a:picLocks noChangeAspect="1"/>
          </p:cNvPicPr>
          <p:nvPr/>
        </p:nvPicPr>
        <p:blipFill>
          <a:blip r:embed="rId3"/>
          <a:stretch>
            <a:fillRect/>
          </a:stretch>
        </p:blipFill>
        <p:spPr>
          <a:xfrm>
            <a:off x="760428" y="2673018"/>
            <a:ext cx="9248775" cy="971550"/>
          </a:xfrm>
          <a:prstGeom prst="rect">
            <a:avLst/>
          </a:prstGeom>
        </p:spPr>
      </p:pic>
      <p:pic>
        <p:nvPicPr>
          <p:cNvPr id="12" name="Imagen 11">
            <a:extLst>
              <a:ext uri="{FF2B5EF4-FFF2-40B4-BE49-F238E27FC236}">
                <a16:creationId xmlns:a16="http://schemas.microsoft.com/office/drawing/2014/main" id="{DFCCB035-13B4-4BA5-B831-DE6F3DB4CDE2}"/>
              </a:ext>
            </a:extLst>
          </p:cNvPr>
          <p:cNvPicPr>
            <a:picLocks noChangeAspect="1"/>
          </p:cNvPicPr>
          <p:nvPr/>
        </p:nvPicPr>
        <p:blipFill>
          <a:blip r:embed="rId4"/>
          <a:stretch>
            <a:fillRect/>
          </a:stretch>
        </p:blipFill>
        <p:spPr>
          <a:xfrm>
            <a:off x="2642353" y="3644568"/>
            <a:ext cx="5247882" cy="2932640"/>
          </a:xfrm>
          <a:prstGeom prst="rect">
            <a:avLst/>
          </a:prstGeom>
        </p:spPr>
      </p:pic>
    </p:spTree>
    <p:extLst>
      <p:ext uri="{BB962C8B-B14F-4D97-AF65-F5344CB8AC3E}">
        <p14:creationId xmlns:p14="http://schemas.microsoft.com/office/powerpoint/2010/main" val="109612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6FAA0B-1F64-479E-8CA3-E11C84D0C4DD}"/>
              </a:ext>
            </a:extLst>
          </p:cNvPr>
          <p:cNvPicPr>
            <a:picLocks noChangeAspect="1"/>
          </p:cNvPicPr>
          <p:nvPr/>
        </p:nvPicPr>
        <p:blipFill>
          <a:blip r:embed="rId2"/>
          <a:stretch>
            <a:fillRect/>
          </a:stretch>
        </p:blipFill>
        <p:spPr>
          <a:xfrm>
            <a:off x="754732" y="725716"/>
            <a:ext cx="8672071" cy="5451374"/>
          </a:xfrm>
          <a:prstGeom prst="rect">
            <a:avLst/>
          </a:prstGeom>
        </p:spPr>
      </p:pic>
    </p:spTree>
    <p:extLst>
      <p:ext uri="{BB962C8B-B14F-4D97-AF65-F5344CB8AC3E}">
        <p14:creationId xmlns:p14="http://schemas.microsoft.com/office/powerpoint/2010/main" val="1677281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63136" y="1582492"/>
            <a:ext cx="2487536" cy="3494396"/>
          </a:xfrm>
          <a:prstGeom prst="rect">
            <a:avLst/>
          </a:prstGeom>
        </p:spPr>
      </p:pic>
      <p:pic>
        <p:nvPicPr>
          <p:cNvPr id="6" name="Imagen 5"/>
          <p:cNvPicPr>
            <a:picLocks noChangeAspect="1"/>
          </p:cNvPicPr>
          <p:nvPr/>
        </p:nvPicPr>
        <p:blipFill>
          <a:blip r:embed="rId3"/>
          <a:stretch>
            <a:fillRect/>
          </a:stretch>
        </p:blipFill>
        <p:spPr>
          <a:xfrm>
            <a:off x="6511333" y="1854091"/>
            <a:ext cx="2505370" cy="3181421"/>
          </a:xfrm>
          <a:prstGeom prst="rect">
            <a:avLst/>
          </a:prstGeom>
        </p:spPr>
      </p:pic>
    </p:spTree>
    <p:extLst>
      <p:ext uri="{BB962C8B-B14F-4D97-AF65-F5344CB8AC3E}">
        <p14:creationId xmlns:p14="http://schemas.microsoft.com/office/powerpoint/2010/main" val="261692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82097" y="877165"/>
            <a:ext cx="7825336" cy="5075218"/>
          </a:xfrm>
          <a:prstGeom prst="rect">
            <a:avLst/>
          </a:prstGeom>
        </p:spPr>
      </p:pic>
    </p:spTree>
    <p:extLst>
      <p:ext uri="{BB962C8B-B14F-4D97-AF65-F5344CB8AC3E}">
        <p14:creationId xmlns:p14="http://schemas.microsoft.com/office/powerpoint/2010/main" val="294360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4CF7EB0-0DF9-4330-AF7C-5A43EE525498}"/>
              </a:ext>
            </a:extLst>
          </p:cNvPr>
          <p:cNvPicPr>
            <a:picLocks noChangeAspect="1"/>
          </p:cNvPicPr>
          <p:nvPr/>
        </p:nvPicPr>
        <p:blipFill>
          <a:blip r:embed="rId2"/>
          <a:stretch>
            <a:fillRect/>
          </a:stretch>
        </p:blipFill>
        <p:spPr>
          <a:xfrm>
            <a:off x="814387" y="1071562"/>
            <a:ext cx="10563225" cy="4714875"/>
          </a:xfrm>
          <a:prstGeom prst="rect">
            <a:avLst/>
          </a:prstGeom>
        </p:spPr>
      </p:pic>
    </p:spTree>
    <p:extLst>
      <p:ext uri="{BB962C8B-B14F-4D97-AF65-F5344CB8AC3E}">
        <p14:creationId xmlns:p14="http://schemas.microsoft.com/office/powerpoint/2010/main" val="1918886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9C197C-6502-4BEF-8DF0-DA95AB2887FF}"/>
              </a:ext>
            </a:extLst>
          </p:cNvPr>
          <p:cNvPicPr>
            <a:picLocks noChangeAspect="1"/>
          </p:cNvPicPr>
          <p:nvPr/>
        </p:nvPicPr>
        <p:blipFill>
          <a:blip r:embed="rId2"/>
          <a:stretch>
            <a:fillRect/>
          </a:stretch>
        </p:blipFill>
        <p:spPr>
          <a:xfrm>
            <a:off x="448636" y="504825"/>
            <a:ext cx="8924895" cy="3303777"/>
          </a:xfrm>
          <a:prstGeom prst="rect">
            <a:avLst/>
          </a:prstGeom>
        </p:spPr>
      </p:pic>
      <p:pic>
        <p:nvPicPr>
          <p:cNvPr id="4" name="Picture 3">
            <a:extLst>
              <a:ext uri="{FF2B5EF4-FFF2-40B4-BE49-F238E27FC236}">
                <a16:creationId xmlns:a16="http://schemas.microsoft.com/office/drawing/2014/main" id="{1787652A-A3F6-4409-97B4-0A67739B0ACC}"/>
              </a:ext>
            </a:extLst>
          </p:cNvPr>
          <p:cNvPicPr>
            <a:picLocks noChangeAspect="1"/>
          </p:cNvPicPr>
          <p:nvPr/>
        </p:nvPicPr>
        <p:blipFill>
          <a:blip r:embed="rId3"/>
          <a:stretch>
            <a:fillRect/>
          </a:stretch>
        </p:blipFill>
        <p:spPr>
          <a:xfrm>
            <a:off x="4993069" y="3976383"/>
            <a:ext cx="6790668" cy="2565894"/>
          </a:xfrm>
          <a:prstGeom prst="rect">
            <a:avLst/>
          </a:prstGeom>
        </p:spPr>
      </p:pic>
    </p:spTree>
    <p:extLst>
      <p:ext uri="{BB962C8B-B14F-4D97-AF65-F5344CB8AC3E}">
        <p14:creationId xmlns:p14="http://schemas.microsoft.com/office/powerpoint/2010/main" val="88430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867835" y="632014"/>
            <a:ext cx="1183342"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OJIVAS</a:t>
            </a:r>
          </a:p>
        </p:txBody>
      </p:sp>
      <p:sp>
        <p:nvSpPr>
          <p:cNvPr id="8" name="CuadroTexto 7"/>
          <p:cNvSpPr txBox="1"/>
          <p:nvPr/>
        </p:nvSpPr>
        <p:spPr>
          <a:xfrm>
            <a:off x="1089212" y="1169894"/>
            <a:ext cx="9883588" cy="923330"/>
          </a:xfrm>
          <a:prstGeom prst="rect">
            <a:avLst/>
          </a:prstGeom>
          <a:noFill/>
        </p:spPr>
        <p:txBody>
          <a:bodyPr wrap="square" rtlCol="0">
            <a:spAutoFit/>
          </a:bodyPr>
          <a:lstStyle/>
          <a:p>
            <a:pPr>
              <a:lnSpc>
                <a:spcPct val="150000"/>
              </a:lnSpc>
            </a:pPr>
            <a:r>
              <a:rPr lang="es-ES" dirty="0"/>
              <a:t>La gráfica se construye utilizando las frecuencias </a:t>
            </a:r>
            <a:r>
              <a:rPr lang="es-ES"/>
              <a:t>acumuladas absolutas o </a:t>
            </a:r>
            <a:r>
              <a:rPr lang="es-ES" dirty="0"/>
              <a:t>relativas. Este gráfico nos permite analizar cuántas observaciones están por debajo de un determinado valor</a:t>
            </a:r>
          </a:p>
        </p:txBody>
      </p:sp>
      <p:sp>
        <p:nvSpPr>
          <p:cNvPr id="9" name="CuadroTexto 8"/>
          <p:cNvSpPr txBox="1"/>
          <p:nvPr/>
        </p:nvSpPr>
        <p:spPr>
          <a:xfrm>
            <a:off x="1371600" y="5886271"/>
            <a:ext cx="9224682" cy="646331"/>
          </a:xfrm>
          <a:prstGeom prst="rect">
            <a:avLst/>
          </a:prstGeom>
          <a:noFill/>
        </p:spPr>
        <p:txBody>
          <a:bodyPr wrap="square" rtlCol="0">
            <a:spAutoFit/>
          </a:bodyPr>
          <a:lstStyle/>
          <a:p>
            <a:r>
              <a:rPr lang="es-ES" b="1" dirty="0"/>
              <a:t>Para llevar a cabo su construcción se requiere crear un intervalo ficticio (o falso) antes de la primera y última clase con </a:t>
            </a:r>
            <a:r>
              <a:rPr lang="es-ES" b="1"/>
              <a:t>frecuencia cero.</a:t>
            </a:r>
            <a:endParaRPr lang="es-ES" b="1" dirty="0"/>
          </a:p>
        </p:txBody>
      </p:sp>
      <p:pic>
        <p:nvPicPr>
          <p:cNvPr id="2" name="Imagen 1"/>
          <p:cNvPicPr>
            <a:picLocks noChangeAspect="1"/>
          </p:cNvPicPr>
          <p:nvPr/>
        </p:nvPicPr>
        <p:blipFill>
          <a:blip r:embed="rId2"/>
          <a:stretch>
            <a:fillRect/>
          </a:stretch>
        </p:blipFill>
        <p:spPr>
          <a:xfrm>
            <a:off x="4161171" y="2194008"/>
            <a:ext cx="3933825" cy="3400425"/>
          </a:xfrm>
          <a:prstGeom prst="rect">
            <a:avLst/>
          </a:prstGeom>
        </p:spPr>
      </p:pic>
    </p:spTree>
    <p:extLst>
      <p:ext uri="{BB962C8B-B14F-4D97-AF65-F5344CB8AC3E}">
        <p14:creationId xmlns:p14="http://schemas.microsoft.com/office/powerpoint/2010/main" val="3862599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783645" y="1444206"/>
            <a:ext cx="3869157" cy="3091532"/>
          </a:xfrm>
          <a:prstGeom prst="rect">
            <a:avLst/>
          </a:prstGeom>
        </p:spPr>
      </p:pic>
      <p:pic>
        <p:nvPicPr>
          <p:cNvPr id="7" name="Imagen 6"/>
          <p:cNvPicPr>
            <a:picLocks noChangeAspect="1"/>
          </p:cNvPicPr>
          <p:nvPr/>
        </p:nvPicPr>
        <p:blipFill>
          <a:blip r:embed="rId3"/>
          <a:stretch>
            <a:fillRect/>
          </a:stretch>
        </p:blipFill>
        <p:spPr>
          <a:xfrm>
            <a:off x="6319410" y="1484691"/>
            <a:ext cx="3857067" cy="3109886"/>
          </a:xfrm>
          <a:prstGeom prst="rect">
            <a:avLst/>
          </a:prstGeom>
        </p:spPr>
      </p:pic>
    </p:spTree>
    <p:extLst>
      <p:ext uri="{BB962C8B-B14F-4D97-AF65-F5344CB8AC3E}">
        <p14:creationId xmlns:p14="http://schemas.microsoft.com/office/powerpoint/2010/main" val="4278777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23911" y="845540"/>
            <a:ext cx="7857067" cy="5510673"/>
          </a:xfrm>
          <a:prstGeom prst="rect">
            <a:avLst/>
          </a:prstGeom>
        </p:spPr>
      </p:pic>
    </p:spTree>
    <p:extLst>
      <p:ext uri="{BB962C8B-B14F-4D97-AF65-F5344CB8AC3E}">
        <p14:creationId xmlns:p14="http://schemas.microsoft.com/office/powerpoint/2010/main" val="162096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784701-1689-4CD4-9CAA-9036A703010C}"/>
              </a:ext>
            </a:extLst>
          </p:cNvPr>
          <p:cNvPicPr>
            <a:picLocks noChangeAspect="1"/>
          </p:cNvPicPr>
          <p:nvPr/>
        </p:nvPicPr>
        <p:blipFill>
          <a:blip r:embed="rId2"/>
          <a:stretch>
            <a:fillRect/>
          </a:stretch>
        </p:blipFill>
        <p:spPr>
          <a:xfrm>
            <a:off x="431779" y="134166"/>
            <a:ext cx="6181457" cy="6589667"/>
          </a:xfrm>
          <a:prstGeom prst="rect">
            <a:avLst/>
          </a:prstGeom>
        </p:spPr>
      </p:pic>
      <p:sp>
        <p:nvSpPr>
          <p:cNvPr id="5" name="CuadroTexto 4">
            <a:extLst>
              <a:ext uri="{FF2B5EF4-FFF2-40B4-BE49-F238E27FC236}">
                <a16:creationId xmlns:a16="http://schemas.microsoft.com/office/drawing/2014/main" id="{ADA68627-6DFF-4939-BB64-414AFC1A5AC4}"/>
              </a:ext>
            </a:extLst>
          </p:cNvPr>
          <p:cNvSpPr txBox="1"/>
          <p:nvPr/>
        </p:nvSpPr>
        <p:spPr>
          <a:xfrm>
            <a:off x="6779490" y="406400"/>
            <a:ext cx="4849091" cy="1711366"/>
          </a:xfrm>
          <a:prstGeom prst="rect">
            <a:avLst/>
          </a:prstGeom>
          <a:noFill/>
        </p:spPr>
        <p:txBody>
          <a:bodyPr wrap="square" rtlCol="0">
            <a:spAutoFit/>
          </a:bodyPr>
          <a:lstStyle/>
          <a:p>
            <a:pPr algn="just">
              <a:lnSpc>
                <a:spcPct val="150000"/>
              </a:lnSpc>
            </a:pPr>
            <a:r>
              <a:rPr lang="es-CR" dirty="0"/>
              <a:t>Suponga que los siguientes datos representan la producción de basura diaria de una muestra aleatoria de 37 viviendas del distrito central del cantón de Naranjo.</a:t>
            </a:r>
            <a:endParaRPr lang="en-US" dirty="0"/>
          </a:p>
        </p:txBody>
      </p:sp>
      <p:sp>
        <p:nvSpPr>
          <p:cNvPr id="6" name="CuadroTexto 5">
            <a:extLst>
              <a:ext uri="{FF2B5EF4-FFF2-40B4-BE49-F238E27FC236}">
                <a16:creationId xmlns:a16="http://schemas.microsoft.com/office/drawing/2014/main" id="{CD09537C-06C2-43B9-8338-D4FA9A828D91}"/>
              </a:ext>
            </a:extLst>
          </p:cNvPr>
          <p:cNvSpPr txBox="1"/>
          <p:nvPr/>
        </p:nvSpPr>
        <p:spPr>
          <a:xfrm>
            <a:off x="6918036" y="2623127"/>
            <a:ext cx="4710545" cy="923330"/>
          </a:xfrm>
          <a:prstGeom prst="rect">
            <a:avLst/>
          </a:prstGeom>
          <a:noFill/>
        </p:spPr>
        <p:txBody>
          <a:bodyPr wrap="square" rtlCol="0">
            <a:spAutoFit/>
          </a:bodyPr>
          <a:lstStyle/>
          <a:p>
            <a:r>
              <a:rPr lang="es-CR" b="1" dirty="0"/>
              <a:t>a) </a:t>
            </a:r>
            <a:r>
              <a:rPr lang="es-CR" dirty="0"/>
              <a:t>Construya una distribución de frecuencias con un intervalo de clase de 2 kg/día de la basura por vivienda. Dibuje el histograma.</a:t>
            </a:r>
            <a:endParaRPr lang="en-US" dirty="0"/>
          </a:p>
        </p:txBody>
      </p:sp>
      <p:sp>
        <p:nvSpPr>
          <p:cNvPr id="7" name="CuadroTexto 6">
            <a:extLst>
              <a:ext uri="{FF2B5EF4-FFF2-40B4-BE49-F238E27FC236}">
                <a16:creationId xmlns:a16="http://schemas.microsoft.com/office/drawing/2014/main" id="{A09C96D5-4033-4168-BFED-86E3E812C34F}"/>
              </a:ext>
            </a:extLst>
          </p:cNvPr>
          <p:cNvSpPr txBox="1"/>
          <p:nvPr/>
        </p:nvSpPr>
        <p:spPr>
          <a:xfrm>
            <a:off x="6918036" y="3833091"/>
            <a:ext cx="4710545" cy="923330"/>
          </a:xfrm>
          <a:prstGeom prst="rect">
            <a:avLst/>
          </a:prstGeom>
          <a:noFill/>
        </p:spPr>
        <p:txBody>
          <a:bodyPr wrap="square" rtlCol="0">
            <a:spAutoFit/>
          </a:bodyPr>
          <a:lstStyle/>
          <a:p>
            <a:r>
              <a:rPr lang="es-CR" b="1" dirty="0"/>
              <a:t>b) </a:t>
            </a:r>
            <a:r>
              <a:rPr lang="es-CR" dirty="0"/>
              <a:t>Construya una distribución de frecuencias con </a:t>
            </a:r>
            <a:r>
              <a:rPr lang="es-CR" b="1" dirty="0"/>
              <a:t> 5</a:t>
            </a:r>
            <a:r>
              <a:rPr lang="es-CR" dirty="0"/>
              <a:t> clases de la basura por habitante. Dibuje el polígono de frecuencias.</a:t>
            </a:r>
            <a:endParaRPr lang="en-US" dirty="0"/>
          </a:p>
        </p:txBody>
      </p:sp>
    </p:spTree>
    <p:extLst>
      <p:ext uri="{BB962C8B-B14F-4D97-AF65-F5344CB8AC3E}">
        <p14:creationId xmlns:p14="http://schemas.microsoft.com/office/powerpoint/2010/main" val="1803551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69156" y="1012079"/>
            <a:ext cx="9226067" cy="4925878"/>
          </a:xfrm>
          <a:prstGeom prst="rect">
            <a:avLst/>
          </a:prstGeom>
        </p:spPr>
      </p:pic>
    </p:spTree>
    <p:extLst>
      <p:ext uri="{BB962C8B-B14F-4D97-AF65-F5344CB8AC3E}">
        <p14:creationId xmlns:p14="http://schemas.microsoft.com/office/powerpoint/2010/main" val="270278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11783" y="1507320"/>
            <a:ext cx="9042401" cy="553998"/>
          </a:xfrm>
          <a:prstGeom prst="rect">
            <a:avLst/>
          </a:prstGeom>
          <a:noFill/>
        </p:spPr>
        <p:txBody>
          <a:bodyPr wrap="square" rtlCol="0">
            <a:spAutoFit/>
          </a:bodyPr>
          <a:lstStyle/>
          <a:p>
            <a:pPr algn="just">
              <a:lnSpc>
                <a:spcPct val="150000"/>
              </a:lnSpc>
            </a:pPr>
            <a:r>
              <a:rPr lang="es-ES" sz="2000" dirty="0"/>
              <a:t>Las </a:t>
            </a:r>
            <a:r>
              <a:rPr lang="es-ES" b="1" dirty="0"/>
              <a:t>variables</a:t>
            </a:r>
            <a:r>
              <a:rPr lang="es-ES" sz="2000" b="1" dirty="0"/>
              <a:t> discretas </a:t>
            </a:r>
            <a:r>
              <a:rPr lang="es-ES" sz="2000" dirty="0"/>
              <a:t>toman valores enteros en un conjunto numerable. </a:t>
            </a:r>
          </a:p>
        </p:txBody>
      </p:sp>
      <p:sp>
        <p:nvSpPr>
          <p:cNvPr id="3" name="Rectángulo 2"/>
          <p:cNvSpPr/>
          <p:nvPr/>
        </p:nvSpPr>
        <p:spPr>
          <a:xfrm>
            <a:off x="2930730" y="842160"/>
            <a:ext cx="5222544" cy="464871"/>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b="1"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Frecuencias de Variables discretas</a:t>
            </a:r>
            <a:endParaRPr lang="es-ES"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5" name="Rectángulo 4"/>
          <p:cNvSpPr/>
          <p:nvPr/>
        </p:nvSpPr>
        <p:spPr>
          <a:xfrm>
            <a:off x="1431329" y="2198850"/>
            <a:ext cx="9541471" cy="923330"/>
          </a:xfrm>
          <a:prstGeom prst="rect">
            <a:avLst/>
          </a:prstGeom>
        </p:spPr>
        <p:txBody>
          <a:bodyPr wrap="square">
            <a:spAutoFit/>
          </a:bodyPr>
          <a:lstStyle/>
          <a:p>
            <a:pPr>
              <a:lnSpc>
                <a:spcPct val="150000"/>
              </a:lnSpc>
            </a:pPr>
            <a:r>
              <a:rPr lang="es-ES" dirty="0"/>
              <a:t>Ejemplos: números de cuartos, números de hijos, número de materias y créditos matriculadas, números de goles, etc.</a:t>
            </a:r>
          </a:p>
        </p:txBody>
      </p:sp>
      <p:pic>
        <p:nvPicPr>
          <p:cNvPr id="4" name="Picture 3">
            <a:extLst>
              <a:ext uri="{FF2B5EF4-FFF2-40B4-BE49-F238E27FC236}">
                <a16:creationId xmlns:a16="http://schemas.microsoft.com/office/drawing/2014/main" id="{B14CB12D-CCC0-4398-A40B-D157F69C5E0F}"/>
              </a:ext>
            </a:extLst>
          </p:cNvPr>
          <p:cNvPicPr>
            <a:picLocks noChangeAspect="1"/>
          </p:cNvPicPr>
          <p:nvPr/>
        </p:nvPicPr>
        <p:blipFill>
          <a:blip r:embed="rId2"/>
          <a:stretch>
            <a:fillRect/>
          </a:stretch>
        </p:blipFill>
        <p:spPr>
          <a:xfrm>
            <a:off x="1255072" y="3524437"/>
            <a:ext cx="9042402" cy="2578047"/>
          </a:xfrm>
          <a:prstGeom prst="rect">
            <a:avLst/>
          </a:prstGeom>
        </p:spPr>
      </p:pic>
    </p:spTree>
    <p:extLst>
      <p:ext uri="{BB962C8B-B14F-4D97-AF65-F5344CB8AC3E}">
        <p14:creationId xmlns:p14="http://schemas.microsoft.com/office/powerpoint/2010/main" val="300041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260142" y="1409469"/>
                <a:ext cx="9685361" cy="1295163"/>
              </a:xfrm>
              <a:prstGeom prst="rect">
                <a:avLst/>
              </a:prstGeom>
            </p:spPr>
            <p:txBody>
              <a:bodyPr wrap="square">
                <a:spAutoFit/>
              </a:bodyPr>
              <a:lstStyle/>
              <a:p>
                <a:pPr>
                  <a:lnSpc>
                    <a:spcPct val="150000"/>
                  </a:lnSpc>
                </a:pPr>
                <a:r>
                  <a:rPr lang="es-ES" b="1" dirty="0"/>
                  <a:t>Frecuencia absoluta</a:t>
                </a:r>
              </a:p>
              <a:p>
                <a:pPr>
                  <a:lnSpc>
                    <a:spcPct val="150000"/>
                  </a:lnSpc>
                </a:pPr>
                <a:r>
                  <a:rPr lang="es-ES" dirty="0"/>
                  <a:t>La frecuencia absoluta es el número de veces que aparece un determinado valor en un estudio estadístico. Se representa por </a:t>
                </a:r>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𝒊</m:t>
                        </m:r>
                      </m:sub>
                    </m:sSub>
                  </m:oMath>
                </a14:m>
                <a:r>
                  <a:rPr lang="es-ES" dirty="0"/>
                  <a:t>. </a:t>
                </a:r>
                <a:endParaRPr lang="es-ES" b="1" dirty="0"/>
              </a:p>
            </p:txBody>
          </p:sp>
        </mc:Choice>
        <mc:Fallback xmlns="">
          <p:sp>
            <p:nvSpPr>
              <p:cNvPr id="2" name="Rectángulo 1"/>
              <p:cNvSpPr>
                <a:spLocks noRot="1" noChangeAspect="1" noMove="1" noResize="1" noEditPoints="1" noAdjustHandles="1" noChangeArrowheads="1" noChangeShapeType="1" noTextEdit="1"/>
              </p:cNvSpPr>
              <p:nvPr/>
            </p:nvSpPr>
            <p:spPr>
              <a:xfrm>
                <a:off x="1260142" y="1409469"/>
                <a:ext cx="9685361" cy="1295163"/>
              </a:xfrm>
              <a:prstGeom prst="rect">
                <a:avLst/>
              </a:prstGeom>
              <a:blipFill rotWithShape="0">
                <a:blip r:embed="rId2"/>
                <a:stretch>
                  <a:fillRect l="-566" b="-6573"/>
                </a:stretch>
              </a:blipFill>
            </p:spPr>
            <p:txBody>
              <a:bodyPr/>
              <a:lstStyle/>
              <a:p>
                <a:r>
                  <a:rPr lang="es-ES">
                    <a:noFill/>
                  </a:rPr>
                  <a:t> </a:t>
                </a:r>
              </a:p>
            </p:txBody>
          </p:sp>
        </mc:Fallback>
      </mc:AlternateContent>
      <p:sp>
        <p:nvSpPr>
          <p:cNvPr id="3" name="Rectángulo 2"/>
          <p:cNvSpPr/>
          <p:nvPr/>
        </p:nvSpPr>
        <p:spPr>
          <a:xfrm>
            <a:off x="1273789" y="3325716"/>
            <a:ext cx="9576179" cy="1338828"/>
          </a:xfrm>
          <a:prstGeom prst="rect">
            <a:avLst/>
          </a:prstGeom>
        </p:spPr>
        <p:txBody>
          <a:bodyPr wrap="square">
            <a:spAutoFit/>
          </a:bodyPr>
          <a:lstStyle/>
          <a:p>
            <a:pPr>
              <a:lnSpc>
                <a:spcPct val="150000"/>
              </a:lnSpc>
            </a:pPr>
            <a:r>
              <a:rPr lang="es-ES" b="1" dirty="0"/>
              <a:t>Frecuencia relativa</a:t>
            </a:r>
          </a:p>
          <a:p>
            <a:pPr>
              <a:lnSpc>
                <a:spcPct val="150000"/>
              </a:lnSpc>
            </a:pPr>
            <a:r>
              <a:rPr lang="es-ES" dirty="0"/>
              <a:t>Se dice que la frecuencia relativa es el cociente entre la frecuencia absoluta de un determinado valor y el número total de datos. </a:t>
            </a:r>
          </a:p>
        </p:txBody>
      </p:sp>
      <mc:AlternateContent xmlns:mc="http://schemas.openxmlformats.org/markup-compatibility/2006" xmlns:a14="http://schemas.microsoft.com/office/drawing/2010/main">
        <mc:Choice Requires="a14">
          <p:sp>
            <p:nvSpPr>
              <p:cNvPr id="9" name="CuadroTexto 8"/>
              <p:cNvSpPr txBox="1"/>
              <p:nvPr/>
            </p:nvSpPr>
            <p:spPr>
              <a:xfrm>
                <a:off x="2521465" y="5694318"/>
                <a:ext cx="783291" cy="5851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𝑓</m:t>
                          </m:r>
                        </m:e>
                        <m:sub>
                          <m:r>
                            <a:rPr lang="es-ES" sz="2000" b="0" i="1" smtClean="0">
                              <a:latin typeface="Cambria Math" panose="02040503050406030204" pitchFamily="18" charset="0"/>
                            </a:rPr>
                            <m:t>𝑟</m:t>
                          </m:r>
                        </m:sub>
                      </m:sSub>
                      <m:r>
                        <a:rPr lang="es-ES" sz="2000" b="0" i="1" smtClean="0">
                          <a:latin typeface="Cambria Math" panose="02040503050406030204" pitchFamily="18" charset="0"/>
                        </a:rPr>
                        <m:t>=</m:t>
                      </m:r>
                      <m:f>
                        <m:fPr>
                          <m:ctrlPr>
                            <a:rPr lang="es-ES" sz="2000" i="1" smtClean="0">
                              <a:latin typeface="Cambria Math" panose="02040503050406030204" pitchFamily="18" charset="0"/>
                            </a:rPr>
                          </m:ctrlPr>
                        </m:fPr>
                        <m:num>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𝑓</m:t>
                              </m:r>
                            </m:e>
                            <m:sub>
                              <m:r>
                                <a:rPr lang="es-ES" sz="2000" b="0" i="1" smtClean="0">
                                  <a:latin typeface="Cambria Math" panose="02040503050406030204" pitchFamily="18" charset="0"/>
                                </a:rPr>
                                <m:t>𝑖</m:t>
                              </m:r>
                            </m:sub>
                          </m:sSub>
                        </m:num>
                        <m:den>
                          <m:r>
                            <a:rPr lang="es-ES" sz="2000" b="0" i="1" smtClean="0">
                              <a:latin typeface="Cambria Math" panose="02040503050406030204" pitchFamily="18" charset="0"/>
                            </a:rPr>
                            <m:t>𝑛</m:t>
                          </m:r>
                        </m:den>
                      </m:f>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2521465" y="5694318"/>
                <a:ext cx="783291" cy="585160"/>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6960357" y="4923809"/>
                <a:ext cx="1013162" cy="784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s-ES" i="1" smtClean="0">
                              <a:latin typeface="Cambria Math" panose="02040503050406030204" pitchFamily="18" charset="0"/>
                            </a:rPr>
                          </m:ctrlPr>
                        </m:naryPr>
                        <m:sub>
                          <m:r>
                            <m:rPr>
                              <m:brk m:alnAt="23"/>
                            </m:rPr>
                            <a:rPr lang="es-ES" b="0" i="1" smtClean="0">
                              <a:latin typeface="Cambria Math" panose="02040503050406030204" pitchFamily="18" charset="0"/>
                            </a:rPr>
                            <m:t>𝑖</m:t>
                          </m:r>
                          <m:r>
                            <a:rPr lang="es-ES" b="0" i="1" smtClean="0">
                              <a:latin typeface="Cambria Math" panose="02040503050406030204" pitchFamily="18" charset="0"/>
                            </a:rPr>
                            <m:t>=1</m:t>
                          </m:r>
                        </m:sub>
                        <m:sup>
                          <m:r>
                            <a:rPr lang="es-ES" b="0" i="1" smtClean="0">
                              <a:latin typeface="Cambria Math" panose="02040503050406030204" pitchFamily="18" charset="0"/>
                            </a:rPr>
                            <m:t>𝑘</m:t>
                          </m:r>
                        </m:sup>
                        <m:e>
                          <m:sSub>
                            <m:sSubPr>
                              <m:ctrlPr>
                                <a:rPr lang="es-ES" i="1" smtClean="0">
                                  <a:latin typeface="Cambria Math" panose="02040503050406030204" pitchFamily="18" charset="0"/>
                                </a:rPr>
                              </m:ctrlPr>
                            </m:sSubPr>
                            <m:e>
                              <m:r>
                                <a:rPr lang="es-ES" b="0" i="1" smtClean="0">
                                  <a:latin typeface="Cambria Math" panose="02040503050406030204" pitchFamily="18" charset="0"/>
                                </a:rPr>
                                <m:t>𝑓</m:t>
                              </m:r>
                            </m:e>
                            <m:sub>
                              <m:r>
                                <a:rPr lang="es-ES" b="0" i="1" smtClean="0">
                                  <a:latin typeface="Cambria Math" panose="02040503050406030204" pitchFamily="18" charset="0"/>
                                </a:rPr>
                                <m:t>𝑟</m:t>
                              </m:r>
                            </m:sub>
                          </m:sSub>
                          <m:r>
                            <a:rPr lang="es-ES" b="0" i="1" smtClean="0">
                              <a:latin typeface="Cambria Math" panose="02040503050406030204" pitchFamily="18" charset="0"/>
                            </a:rPr>
                            <m:t>=1</m:t>
                          </m:r>
                        </m:e>
                      </m:nary>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960357" y="4923809"/>
                <a:ext cx="1013162" cy="784574"/>
              </a:xfrm>
              <a:prstGeom prst="rect">
                <a:avLst/>
              </a:prstGeom>
              <a:blipFill rotWithShape="0">
                <a:blip r:embed="rId4"/>
                <a:stretch>
                  <a:fillRect/>
                </a:stretch>
              </a:blipFill>
            </p:spPr>
            <p:txBody>
              <a:bodyPr/>
              <a:lstStyle/>
              <a:p>
                <a:r>
                  <a:rPr lang="es-ES">
                    <a:noFill/>
                  </a:rPr>
                  <a:t> </a:t>
                </a:r>
              </a:p>
            </p:txBody>
          </p:sp>
        </mc:Fallback>
      </mc:AlternateContent>
      <p:sp>
        <p:nvSpPr>
          <p:cNvPr id="13" name="Flecha derecha 12"/>
          <p:cNvSpPr/>
          <p:nvPr/>
        </p:nvSpPr>
        <p:spPr>
          <a:xfrm>
            <a:off x="5922960" y="5210412"/>
            <a:ext cx="655092" cy="2593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4" name="CuadroTexto 13"/>
              <p:cNvSpPr txBox="1"/>
              <p:nvPr/>
            </p:nvSpPr>
            <p:spPr>
              <a:xfrm>
                <a:off x="5775337" y="2664366"/>
                <a:ext cx="1000980" cy="784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𝑛</m:t>
                      </m:r>
                      <m:r>
                        <a:rPr lang="es-ES" b="0" i="1" smtClean="0">
                          <a:latin typeface="Cambria Math" panose="02040503050406030204" pitchFamily="18" charset="0"/>
                        </a:rPr>
                        <m:t>=</m:t>
                      </m:r>
                      <m:nary>
                        <m:naryPr>
                          <m:chr m:val="∑"/>
                          <m:ctrlPr>
                            <a:rPr lang="es-ES" b="0" i="1" smtClean="0">
                              <a:latin typeface="Cambria Math" panose="02040503050406030204" pitchFamily="18" charset="0"/>
                            </a:rPr>
                          </m:ctrlPr>
                        </m:naryPr>
                        <m:sub>
                          <m:r>
                            <m:rPr>
                              <m:brk m:alnAt="23"/>
                            </m:rPr>
                            <a:rPr lang="es-ES" b="0" i="1" smtClean="0">
                              <a:latin typeface="Cambria Math" panose="02040503050406030204" pitchFamily="18" charset="0"/>
                            </a:rPr>
                            <m:t>𝑖</m:t>
                          </m:r>
                          <m:r>
                            <a:rPr lang="es-ES" b="0" i="1" smtClean="0">
                              <a:latin typeface="Cambria Math" panose="02040503050406030204" pitchFamily="18" charset="0"/>
                            </a:rPr>
                            <m:t>=1</m:t>
                          </m:r>
                        </m:sub>
                        <m:sup>
                          <m:r>
                            <a:rPr lang="es-ES" b="0" i="1" smtClean="0">
                              <a:latin typeface="Cambria Math" panose="02040503050406030204" pitchFamily="18" charset="0"/>
                            </a:rPr>
                            <m:t>𝑘</m:t>
                          </m:r>
                        </m:sup>
                        <m:e>
                          <m:sSub>
                            <m:sSubPr>
                              <m:ctrlPr>
                                <a:rPr lang="es-ES" b="0" i="1" smtClean="0">
                                  <a:latin typeface="Cambria Math" panose="02040503050406030204" pitchFamily="18" charset="0"/>
                                </a:rPr>
                              </m:ctrlPr>
                            </m:sSubPr>
                            <m:e>
                              <m:r>
                                <a:rPr lang="es-ES" b="0" i="1" smtClean="0">
                                  <a:latin typeface="Cambria Math" panose="02040503050406030204" pitchFamily="18" charset="0"/>
                                </a:rPr>
                                <m:t>𝑓</m:t>
                              </m:r>
                            </m:e>
                            <m:sub>
                              <m:r>
                                <a:rPr lang="es-ES" b="0" i="1" smtClean="0">
                                  <a:latin typeface="Cambria Math" panose="02040503050406030204" pitchFamily="18" charset="0"/>
                                </a:rPr>
                                <m:t>𝑖</m:t>
                              </m:r>
                            </m:sub>
                          </m:sSub>
                        </m:e>
                      </m:nary>
                    </m:oMath>
                  </m:oMathPara>
                </a14:m>
                <a:endParaRPr lang="es-ES"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5775337" y="2664366"/>
                <a:ext cx="1000980" cy="784574"/>
              </a:xfrm>
              <a:prstGeom prst="rect">
                <a:avLst/>
              </a:prstGeom>
              <a:blipFill rotWithShape="0">
                <a:blip r:embed="rId5"/>
                <a:stretch>
                  <a:fillRect/>
                </a:stretch>
              </a:blipFill>
            </p:spPr>
            <p:txBody>
              <a:bodyPr/>
              <a:lstStyle/>
              <a:p>
                <a:r>
                  <a:rPr lang="es-ES">
                    <a:noFill/>
                  </a:rPr>
                  <a:t> </a:t>
                </a:r>
              </a:p>
            </p:txBody>
          </p:sp>
        </mc:Fallback>
      </mc:AlternateContent>
      <p:pic>
        <p:nvPicPr>
          <p:cNvPr id="4" name="Imagen 3"/>
          <p:cNvPicPr>
            <a:picLocks noChangeAspect="1"/>
          </p:cNvPicPr>
          <p:nvPr/>
        </p:nvPicPr>
        <p:blipFill>
          <a:blip r:embed="rId6"/>
          <a:stretch>
            <a:fillRect/>
          </a:stretch>
        </p:blipFill>
        <p:spPr>
          <a:xfrm>
            <a:off x="1475873" y="5085682"/>
            <a:ext cx="4114800" cy="571500"/>
          </a:xfrm>
          <a:prstGeom prst="rect">
            <a:avLst/>
          </a:prstGeom>
        </p:spPr>
      </p:pic>
    </p:spTree>
    <p:extLst>
      <p:ext uri="{BB962C8B-B14F-4D97-AF65-F5344CB8AC3E}">
        <p14:creationId xmlns:p14="http://schemas.microsoft.com/office/powerpoint/2010/main" val="56659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35608" y="478292"/>
            <a:ext cx="9719733" cy="923330"/>
          </a:xfrm>
          <a:prstGeom prst="rect">
            <a:avLst/>
          </a:prstGeom>
          <a:noFill/>
        </p:spPr>
        <p:txBody>
          <a:bodyPr wrap="square" rtlCol="0">
            <a:spAutoFit/>
          </a:bodyPr>
          <a:lstStyle/>
          <a:p>
            <a:pPr algn="just">
              <a:lnSpc>
                <a:spcPct val="150000"/>
              </a:lnSpc>
            </a:pPr>
            <a:r>
              <a:rPr lang="es-ES" b="1" dirty="0"/>
              <a:t>Ejemplo: </a:t>
            </a:r>
            <a:r>
              <a:rPr lang="es-ES" dirty="0"/>
              <a:t>Números de correos electrónicos que tienen una muestra aleatoria de 35 estudiantes de la Universidad de Costa Rica.</a:t>
            </a:r>
          </a:p>
        </p:txBody>
      </p:sp>
      <p:pic>
        <p:nvPicPr>
          <p:cNvPr id="36" name="Imagen 35"/>
          <p:cNvPicPr>
            <a:picLocks noChangeAspect="1"/>
          </p:cNvPicPr>
          <p:nvPr/>
        </p:nvPicPr>
        <p:blipFill>
          <a:blip r:embed="rId2"/>
          <a:stretch>
            <a:fillRect/>
          </a:stretch>
        </p:blipFill>
        <p:spPr>
          <a:xfrm>
            <a:off x="1271262" y="1539821"/>
            <a:ext cx="8558389" cy="1245437"/>
          </a:xfrm>
          <a:prstGeom prst="rect">
            <a:avLst/>
          </a:prstGeom>
        </p:spPr>
      </p:pic>
      <p:pic>
        <p:nvPicPr>
          <p:cNvPr id="3" name="Imagen 2"/>
          <p:cNvPicPr>
            <a:picLocks noChangeAspect="1"/>
          </p:cNvPicPr>
          <p:nvPr/>
        </p:nvPicPr>
        <p:blipFill>
          <a:blip r:embed="rId3"/>
          <a:stretch>
            <a:fillRect/>
          </a:stretch>
        </p:blipFill>
        <p:spPr>
          <a:xfrm>
            <a:off x="8767831" y="3730938"/>
            <a:ext cx="1418601" cy="1513417"/>
          </a:xfrm>
          <a:prstGeom prst="rect">
            <a:avLst/>
          </a:prstGeom>
        </p:spPr>
      </p:pic>
      <p:pic>
        <p:nvPicPr>
          <p:cNvPr id="5" name="Imagen 4"/>
          <p:cNvPicPr>
            <a:picLocks noChangeAspect="1"/>
          </p:cNvPicPr>
          <p:nvPr/>
        </p:nvPicPr>
        <p:blipFill>
          <a:blip r:embed="rId4"/>
          <a:stretch>
            <a:fillRect/>
          </a:stretch>
        </p:blipFill>
        <p:spPr>
          <a:xfrm>
            <a:off x="1525411" y="3167239"/>
            <a:ext cx="6477000" cy="2781300"/>
          </a:xfrm>
          <a:prstGeom prst="rect">
            <a:avLst/>
          </a:prstGeom>
        </p:spPr>
      </p:pic>
      <p:pic>
        <p:nvPicPr>
          <p:cNvPr id="6" name="Imagen 5"/>
          <p:cNvPicPr>
            <a:picLocks noChangeAspect="1"/>
          </p:cNvPicPr>
          <p:nvPr/>
        </p:nvPicPr>
        <p:blipFill>
          <a:blip r:embed="rId5"/>
          <a:stretch>
            <a:fillRect/>
          </a:stretch>
        </p:blipFill>
        <p:spPr>
          <a:xfrm>
            <a:off x="3818467" y="4125736"/>
            <a:ext cx="152400" cy="209550"/>
          </a:xfrm>
          <a:prstGeom prst="rect">
            <a:avLst/>
          </a:prstGeom>
        </p:spPr>
      </p:pic>
      <p:pic>
        <p:nvPicPr>
          <p:cNvPr id="7" name="Imagen 6"/>
          <p:cNvPicPr>
            <a:picLocks noChangeAspect="1"/>
          </p:cNvPicPr>
          <p:nvPr/>
        </p:nvPicPr>
        <p:blipFill>
          <a:blip r:embed="rId6"/>
          <a:stretch>
            <a:fillRect/>
          </a:stretch>
        </p:blipFill>
        <p:spPr>
          <a:xfrm>
            <a:off x="3395309" y="4390672"/>
            <a:ext cx="885825" cy="266700"/>
          </a:xfrm>
          <a:prstGeom prst="rect">
            <a:avLst/>
          </a:prstGeom>
        </p:spPr>
      </p:pic>
      <p:pic>
        <p:nvPicPr>
          <p:cNvPr id="8" name="Imagen 7"/>
          <p:cNvPicPr>
            <a:picLocks noChangeAspect="1"/>
          </p:cNvPicPr>
          <p:nvPr/>
        </p:nvPicPr>
        <p:blipFill>
          <a:blip r:embed="rId7"/>
          <a:stretch>
            <a:fillRect/>
          </a:stretch>
        </p:blipFill>
        <p:spPr>
          <a:xfrm>
            <a:off x="3011664" y="4692474"/>
            <a:ext cx="1924050" cy="295275"/>
          </a:xfrm>
          <a:prstGeom prst="rect">
            <a:avLst/>
          </a:prstGeom>
        </p:spPr>
      </p:pic>
      <p:pic>
        <p:nvPicPr>
          <p:cNvPr id="10" name="Imagen 9"/>
          <p:cNvPicPr>
            <a:picLocks noChangeAspect="1"/>
          </p:cNvPicPr>
          <p:nvPr/>
        </p:nvPicPr>
        <p:blipFill>
          <a:blip r:embed="rId8"/>
          <a:stretch>
            <a:fillRect/>
          </a:stretch>
        </p:blipFill>
        <p:spPr>
          <a:xfrm>
            <a:off x="3466747" y="5011561"/>
            <a:ext cx="742950" cy="266700"/>
          </a:xfrm>
          <a:prstGeom prst="rect">
            <a:avLst/>
          </a:prstGeom>
        </p:spPr>
      </p:pic>
      <p:pic>
        <p:nvPicPr>
          <p:cNvPr id="11" name="Imagen 10"/>
          <p:cNvPicPr>
            <a:picLocks noChangeAspect="1"/>
          </p:cNvPicPr>
          <p:nvPr/>
        </p:nvPicPr>
        <p:blipFill>
          <a:blip r:embed="rId9"/>
          <a:stretch>
            <a:fillRect/>
          </a:stretch>
        </p:blipFill>
        <p:spPr>
          <a:xfrm>
            <a:off x="3756025" y="5326280"/>
            <a:ext cx="209550" cy="228600"/>
          </a:xfrm>
          <a:prstGeom prst="rect">
            <a:avLst/>
          </a:prstGeom>
        </p:spPr>
      </p:pic>
      <p:pic>
        <p:nvPicPr>
          <p:cNvPr id="12" name="Imagen 11"/>
          <p:cNvPicPr>
            <a:picLocks noChangeAspect="1"/>
          </p:cNvPicPr>
          <p:nvPr/>
        </p:nvPicPr>
        <p:blipFill>
          <a:blip r:embed="rId10"/>
          <a:stretch>
            <a:fillRect/>
          </a:stretch>
        </p:blipFill>
        <p:spPr>
          <a:xfrm>
            <a:off x="5622925" y="4128734"/>
            <a:ext cx="133350" cy="180975"/>
          </a:xfrm>
          <a:prstGeom prst="rect">
            <a:avLst/>
          </a:prstGeom>
        </p:spPr>
      </p:pic>
      <p:pic>
        <p:nvPicPr>
          <p:cNvPr id="13" name="Imagen 12"/>
          <p:cNvPicPr>
            <a:picLocks noChangeAspect="1"/>
          </p:cNvPicPr>
          <p:nvPr/>
        </p:nvPicPr>
        <p:blipFill>
          <a:blip r:embed="rId11"/>
          <a:stretch>
            <a:fillRect/>
          </a:stretch>
        </p:blipFill>
        <p:spPr>
          <a:xfrm>
            <a:off x="5514094" y="4753151"/>
            <a:ext cx="238125" cy="219075"/>
          </a:xfrm>
          <a:prstGeom prst="rect">
            <a:avLst/>
          </a:prstGeom>
        </p:spPr>
      </p:pic>
      <p:pic>
        <p:nvPicPr>
          <p:cNvPr id="14" name="Imagen 13"/>
          <p:cNvPicPr>
            <a:picLocks noChangeAspect="1"/>
          </p:cNvPicPr>
          <p:nvPr/>
        </p:nvPicPr>
        <p:blipFill>
          <a:blip r:embed="rId12"/>
          <a:stretch>
            <a:fillRect/>
          </a:stretch>
        </p:blipFill>
        <p:spPr>
          <a:xfrm>
            <a:off x="5552193" y="5042792"/>
            <a:ext cx="161925" cy="209550"/>
          </a:xfrm>
          <a:prstGeom prst="rect">
            <a:avLst/>
          </a:prstGeom>
        </p:spPr>
      </p:pic>
      <p:pic>
        <p:nvPicPr>
          <p:cNvPr id="15" name="Imagen 14"/>
          <p:cNvPicPr>
            <a:picLocks noChangeAspect="1"/>
          </p:cNvPicPr>
          <p:nvPr/>
        </p:nvPicPr>
        <p:blipFill>
          <a:blip r:embed="rId13"/>
          <a:stretch>
            <a:fillRect/>
          </a:stretch>
        </p:blipFill>
        <p:spPr>
          <a:xfrm>
            <a:off x="5529614" y="5344936"/>
            <a:ext cx="161925" cy="209550"/>
          </a:xfrm>
          <a:prstGeom prst="rect">
            <a:avLst/>
          </a:prstGeom>
        </p:spPr>
      </p:pic>
      <p:pic>
        <p:nvPicPr>
          <p:cNvPr id="16" name="Imagen 15"/>
          <p:cNvPicPr>
            <a:picLocks noChangeAspect="1"/>
          </p:cNvPicPr>
          <p:nvPr/>
        </p:nvPicPr>
        <p:blipFill>
          <a:blip r:embed="rId14"/>
          <a:stretch>
            <a:fillRect/>
          </a:stretch>
        </p:blipFill>
        <p:spPr>
          <a:xfrm>
            <a:off x="5584295" y="4437061"/>
            <a:ext cx="142875" cy="219075"/>
          </a:xfrm>
          <a:prstGeom prst="rect">
            <a:avLst/>
          </a:prstGeom>
        </p:spPr>
      </p:pic>
      <p:pic>
        <p:nvPicPr>
          <p:cNvPr id="17" name="Imagen 16"/>
          <p:cNvPicPr>
            <a:picLocks noChangeAspect="1"/>
          </p:cNvPicPr>
          <p:nvPr/>
        </p:nvPicPr>
        <p:blipFill>
          <a:blip r:embed="rId15"/>
          <a:stretch>
            <a:fillRect/>
          </a:stretch>
        </p:blipFill>
        <p:spPr>
          <a:xfrm>
            <a:off x="5486753" y="5614106"/>
            <a:ext cx="247650" cy="190500"/>
          </a:xfrm>
          <a:prstGeom prst="rect">
            <a:avLst/>
          </a:prstGeom>
        </p:spPr>
      </p:pic>
      <p:pic>
        <p:nvPicPr>
          <p:cNvPr id="18" name="Imagen 17"/>
          <p:cNvPicPr>
            <a:picLocks noChangeAspect="1"/>
          </p:cNvPicPr>
          <p:nvPr/>
        </p:nvPicPr>
        <p:blipFill>
          <a:blip r:embed="rId16"/>
          <a:stretch>
            <a:fillRect/>
          </a:stretch>
        </p:blipFill>
        <p:spPr>
          <a:xfrm>
            <a:off x="6807853" y="4131048"/>
            <a:ext cx="485775" cy="209550"/>
          </a:xfrm>
          <a:prstGeom prst="rect">
            <a:avLst/>
          </a:prstGeom>
        </p:spPr>
      </p:pic>
      <p:pic>
        <p:nvPicPr>
          <p:cNvPr id="19" name="Imagen 18"/>
          <p:cNvPicPr>
            <a:picLocks noChangeAspect="1"/>
          </p:cNvPicPr>
          <p:nvPr/>
        </p:nvPicPr>
        <p:blipFill>
          <a:blip r:embed="rId17"/>
          <a:stretch>
            <a:fillRect/>
          </a:stretch>
        </p:blipFill>
        <p:spPr>
          <a:xfrm>
            <a:off x="6793566" y="4408674"/>
            <a:ext cx="514350" cy="219075"/>
          </a:xfrm>
          <a:prstGeom prst="rect">
            <a:avLst/>
          </a:prstGeom>
        </p:spPr>
      </p:pic>
      <p:pic>
        <p:nvPicPr>
          <p:cNvPr id="21" name="Imagen 20"/>
          <p:cNvPicPr>
            <a:picLocks noChangeAspect="1"/>
          </p:cNvPicPr>
          <p:nvPr/>
        </p:nvPicPr>
        <p:blipFill>
          <a:blip r:embed="rId18"/>
          <a:stretch>
            <a:fillRect/>
          </a:stretch>
        </p:blipFill>
        <p:spPr>
          <a:xfrm>
            <a:off x="6817378" y="4704509"/>
            <a:ext cx="466725" cy="219075"/>
          </a:xfrm>
          <a:prstGeom prst="rect">
            <a:avLst/>
          </a:prstGeom>
        </p:spPr>
      </p:pic>
      <p:pic>
        <p:nvPicPr>
          <p:cNvPr id="22" name="Imagen 21"/>
          <p:cNvPicPr>
            <a:picLocks noChangeAspect="1"/>
          </p:cNvPicPr>
          <p:nvPr/>
        </p:nvPicPr>
        <p:blipFill>
          <a:blip r:embed="rId19"/>
          <a:stretch>
            <a:fillRect/>
          </a:stretch>
        </p:blipFill>
        <p:spPr>
          <a:xfrm>
            <a:off x="6794406" y="5036763"/>
            <a:ext cx="485775" cy="200025"/>
          </a:xfrm>
          <a:prstGeom prst="rect">
            <a:avLst/>
          </a:prstGeom>
        </p:spPr>
      </p:pic>
      <p:pic>
        <p:nvPicPr>
          <p:cNvPr id="23" name="Imagen 22"/>
          <p:cNvPicPr>
            <a:picLocks noChangeAspect="1"/>
          </p:cNvPicPr>
          <p:nvPr/>
        </p:nvPicPr>
        <p:blipFill>
          <a:blip r:embed="rId20"/>
          <a:stretch>
            <a:fillRect/>
          </a:stretch>
        </p:blipFill>
        <p:spPr>
          <a:xfrm>
            <a:off x="6780959" y="5346045"/>
            <a:ext cx="485775" cy="200025"/>
          </a:xfrm>
          <a:prstGeom prst="rect">
            <a:avLst/>
          </a:prstGeom>
        </p:spPr>
      </p:pic>
      <p:pic>
        <p:nvPicPr>
          <p:cNvPr id="24" name="Imagen 23"/>
          <p:cNvPicPr>
            <a:picLocks noChangeAspect="1"/>
          </p:cNvPicPr>
          <p:nvPr/>
        </p:nvPicPr>
        <p:blipFill>
          <a:blip r:embed="rId21"/>
          <a:stretch>
            <a:fillRect/>
          </a:stretch>
        </p:blipFill>
        <p:spPr>
          <a:xfrm>
            <a:off x="6795247" y="5629275"/>
            <a:ext cx="457200" cy="171450"/>
          </a:xfrm>
          <a:prstGeom prst="rect">
            <a:avLst/>
          </a:prstGeom>
        </p:spPr>
      </p:pic>
    </p:spTree>
    <p:extLst>
      <p:ext uri="{BB962C8B-B14F-4D97-AF65-F5344CB8AC3E}">
        <p14:creationId xmlns:p14="http://schemas.microsoft.com/office/powerpoint/2010/main" val="30411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221280" y="1181902"/>
                <a:ext cx="9811678" cy="1338828"/>
              </a:xfrm>
              <a:prstGeom prst="rect">
                <a:avLst/>
              </a:prstGeom>
            </p:spPr>
            <p:txBody>
              <a:bodyPr wrap="square">
                <a:spAutoFit/>
              </a:bodyPr>
              <a:lstStyle/>
              <a:p>
                <a:pPr>
                  <a:lnSpc>
                    <a:spcPct val="150000"/>
                  </a:lnSpc>
                </a:pPr>
                <a:r>
                  <a:rPr lang="es-ES" b="1" dirty="0"/>
                  <a:t>“A menos de” (</a:t>
                </a:r>
                <a14:m>
                  <m:oMath xmlns:m="http://schemas.openxmlformats.org/officeDocument/2006/math">
                    <m:sSub>
                      <m:sSubPr>
                        <m:ctrlPr>
                          <a:rPr lang="es-ES" b="1" i="1">
                            <a:latin typeface="Cambria Math" panose="02040503050406030204" pitchFamily="18" charset="0"/>
                          </a:rPr>
                        </m:ctrlPr>
                      </m:sSubPr>
                      <m:e>
                        <m:r>
                          <a:rPr lang="es-ES" b="1">
                            <a:latin typeface="Cambria Math" panose="02040503050406030204" pitchFamily="18" charset="0"/>
                          </a:rPr>
                          <m:t>𝐅</m:t>
                        </m:r>
                      </m:e>
                      <m:sub>
                        <m:r>
                          <a:rPr lang="es-ES" b="1">
                            <a:latin typeface="Cambria Math" panose="02040503050406030204" pitchFamily="18" charset="0"/>
                          </a:rPr>
                          <m:t>𝐢</m:t>
                        </m:r>
                      </m:sub>
                    </m:sSub>
                  </m:oMath>
                </a14:m>
                <a:r>
                  <a:rPr lang="es-ES" b="1" dirty="0"/>
                  <a:t>)</a:t>
                </a:r>
              </a:p>
              <a:p>
                <a:pPr>
                  <a:lnSpc>
                    <a:spcPct val="150000"/>
                  </a:lnSpc>
                </a:pPr>
                <a:r>
                  <a:rPr lang="es-ES" dirty="0"/>
                  <a:t>Es total de las frecuencias absolutas para todos los eventos iguales </a:t>
                </a:r>
                <a:r>
                  <a:rPr lang="es-ES" b="1" dirty="0"/>
                  <a:t>o menores </a:t>
                </a:r>
                <a:r>
                  <a:rPr lang="es-ES" dirty="0"/>
                  <a:t>que un cierto valor, en una lista ordenada de valores.</a:t>
                </a:r>
              </a:p>
            </p:txBody>
          </p:sp>
        </mc:Choice>
        <mc:Fallback xmlns="">
          <p:sp>
            <p:nvSpPr>
              <p:cNvPr id="4" name="Rectángulo 3"/>
              <p:cNvSpPr>
                <a:spLocks noRot="1" noChangeAspect="1" noMove="1" noResize="1" noEditPoints="1" noAdjustHandles="1" noChangeArrowheads="1" noChangeShapeType="1" noTextEdit="1"/>
              </p:cNvSpPr>
              <p:nvPr/>
            </p:nvSpPr>
            <p:spPr>
              <a:xfrm>
                <a:off x="1221280" y="1181902"/>
                <a:ext cx="9811678" cy="1338828"/>
              </a:xfrm>
              <a:prstGeom prst="rect">
                <a:avLst/>
              </a:prstGeom>
              <a:blipFill rotWithShape="0">
                <a:blip r:embed="rId2"/>
                <a:stretch>
                  <a:fillRect l="-497" b="-318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323473" y="3505037"/>
                <a:ext cx="9356409" cy="1338828"/>
              </a:xfrm>
              <a:prstGeom prst="rect">
                <a:avLst/>
              </a:prstGeom>
            </p:spPr>
            <p:txBody>
              <a:bodyPr wrap="square">
                <a:spAutoFit/>
              </a:bodyPr>
              <a:lstStyle/>
              <a:p>
                <a:pPr>
                  <a:lnSpc>
                    <a:spcPct val="150000"/>
                  </a:lnSpc>
                </a:pPr>
                <a:r>
                  <a:rPr lang="es-ES" b="1" dirty="0"/>
                  <a:t>“A más de” (</a:t>
                </a:r>
                <a14:m>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𝑭</m:t>
                        </m:r>
                      </m:e>
                      <m:sub>
                        <m:r>
                          <a:rPr lang="es-ES" b="1" i="1">
                            <a:latin typeface="Cambria Math" panose="02040503050406030204" pitchFamily="18" charset="0"/>
                          </a:rPr>
                          <m:t>𝒊</m:t>
                        </m:r>
                      </m:sub>
                    </m:sSub>
                  </m:oMath>
                </a14:m>
                <a:r>
                  <a:rPr lang="es-ES" b="1" dirty="0"/>
                  <a:t>   )</a:t>
                </a:r>
              </a:p>
              <a:p>
                <a:pPr>
                  <a:lnSpc>
                    <a:spcPct val="150000"/>
                  </a:lnSpc>
                </a:pPr>
                <a:r>
                  <a:rPr lang="es-ES" dirty="0"/>
                  <a:t>Es total de las frecuencias absolutas para todos los eventos iguales </a:t>
                </a:r>
                <a:r>
                  <a:rPr lang="es-ES" b="1" dirty="0"/>
                  <a:t>o mayores </a:t>
                </a:r>
                <a:r>
                  <a:rPr lang="es-ES" dirty="0"/>
                  <a:t>que un cierto valor, en una lista ordenada de valores.</a:t>
                </a:r>
              </a:p>
            </p:txBody>
          </p:sp>
        </mc:Choice>
        <mc:Fallback xmlns="">
          <p:sp>
            <p:nvSpPr>
              <p:cNvPr id="7" name="Rectángulo 6"/>
              <p:cNvSpPr>
                <a:spLocks noRot="1" noChangeAspect="1" noMove="1" noResize="1" noEditPoints="1" noAdjustHandles="1" noChangeArrowheads="1" noChangeShapeType="1" noTextEdit="1"/>
              </p:cNvSpPr>
              <p:nvPr/>
            </p:nvSpPr>
            <p:spPr>
              <a:xfrm>
                <a:off x="1323473" y="3505037"/>
                <a:ext cx="9356409" cy="1338828"/>
              </a:xfrm>
              <a:prstGeom prst="rect">
                <a:avLst/>
              </a:prstGeom>
              <a:blipFill rotWithShape="0">
                <a:blip r:embed="rId3"/>
                <a:stretch>
                  <a:fillRect l="-521" b="-3182"/>
                </a:stretch>
              </a:blipFill>
            </p:spPr>
            <p:txBody>
              <a:bodyPr/>
              <a:lstStyle/>
              <a:p>
                <a:r>
                  <a:rPr lang="es-ES">
                    <a:noFill/>
                  </a:rPr>
                  <a:t> </a:t>
                </a:r>
              </a:p>
            </p:txBody>
          </p:sp>
        </mc:Fallback>
      </mc:AlternateContent>
      <p:sp>
        <p:nvSpPr>
          <p:cNvPr id="9" name="Flecha arriba 8"/>
          <p:cNvSpPr/>
          <p:nvPr/>
        </p:nvSpPr>
        <p:spPr>
          <a:xfrm>
            <a:off x="6938392" y="5138824"/>
            <a:ext cx="79585" cy="16933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Rectángulo 9"/>
          <p:cNvSpPr/>
          <p:nvPr/>
        </p:nvSpPr>
        <p:spPr>
          <a:xfrm>
            <a:off x="3097835" y="536468"/>
            <a:ext cx="5222544" cy="507831"/>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b="1"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Frecuencias Absolutas Acumuladas</a:t>
            </a:r>
            <a:endParaRPr lang="es-ES"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CuadroTexto 10"/>
              <p:cNvSpPr txBox="1"/>
              <p:nvPr/>
            </p:nvSpPr>
            <p:spPr>
              <a:xfrm>
                <a:off x="4014388" y="2656455"/>
                <a:ext cx="1368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𝟐</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𝟏</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𝟐</m:t>
                          </m:r>
                        </m:sub>
                      </m:sSub>
                    </m:oMath>
                  </m:oMathPara>
                </a14:m>
                <a:endParaRPr lang="es-ES" b="1"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014388" y="2656455"/>
                <a:ext cx="1368772" cy="276999"/>
              </a:xfrm>
              <a:prstGeom prst="rect">
                <a:avLst/>
              </a:prstGeom>
              <a:blipFill rotWithShape="0">
                <a:blip r:embed="rId4"/>
                <a:stretch>
                  <a:fillRect l="-4018" t="-2222" r="-1786" b="-3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6310044" y="2696709"/>
                <a:ext cx="1779077" cy="276999"/>
              </a:xfrm>
              <a:prstGeom prst="rect">
                <a:avLst/>
              </a:prstGeom>
              <a:noFill/>
            </p:spPr>
            <p:txBody>
              <a:bodyPr wrap="none" lIns="0" tIns="0" rIns="0" bIns="0" rtlCol="0">
                <a:spAutoFit/>
              </a:bodyPr>
              <a:lstStyle/>
              <a:p>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𝟑</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𝟏</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𝟐</m:t>
                        </m:r>
                      </m:sub>
                    </m:sSub>
                  </m:oMath>
                </a14:m>
                <a:r>
                  <a:rPr lang="es-ES" b="1" dirty="0"/>
                  <a:t>+ </a:t>
                </a:r>
                <a14:m>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𝒇</m:t>
                        </m:r>
                      </m:e>
                      <m:sub>
                        <m:r>
                          <a:rPr lang="es-ES" b="1" i="1" smtClean="0">
                            <a:latin typeface="Cambria Math" panose="02040503050406030204" pitchFamily="18" charset="0"/>
                          </a:rPr>
                          <m:t>𝟑</m:t>
                        </m:r>
                      </m:sub>
                    </m:sSub>
                  </m:oMath>
                </a14:m>
                <a:endParaRPr lang="es-ES" b="1"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6310044" y="2696709"/>
                <a:ext cx="1779077" cy="276999"/>
              </a:xfrm>
              <a:prstGeom prst="rect">
                <a:avLst/>
              </a:prstGeom>
              <a:blipFill rotWithShape="0">
                <a:blip r:embed="rId5"/>
                <a:stretch>
                  <a:fillRect l="-4452" t="-28261" b="-5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3792325" y="5145059"/>
                <a:ext cx="18560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𝒌</m:t>
                          </m:r>
                          <m:r>
                            <a:rPr lang="es-ES" b="1" i="1" smtClean="0">
                              <a:latin typeface="Cambria Math" panose="02040503050406030204" pitchFamily="18" charset="0"/>
                            </a:rPr>
                            <m:t>−</m:t>
                          </m:r>
                          <m:r>
                            <a:rPr lang="es-ES" b="1" i="1" smtClean="0">
                              <a:latin typeface="Cambria Math" panose="02040503050406030204" pitchFamily="18" charset="0"/>
                            </a:rPr>
                            <m:t>𝟏</m:t>
                          </m:r>
                          <m:r>
                            <a:rPr lang="es-ES" b="1" i="1" smtClean="0">
                              <a:latin typeface="Cambria Math" panose="02040503050406030204" pitchFamily="18" charset="0"/>
                            </a:rPr>
                            <m:t> </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𝒌</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𝒌</m:t>
                          </m:r>
                          <m:r>
                            <a:rPr lang="es-ES" b="1" i="1" smtClean="0">
                              <a:latin typeface="Cambria Math" panose="02040503050406030204" pitchFamily="18" charset="0"/>
                            </a:rPr>
                            <m:t>−</m:t>
                          </m:r>
                          <m:r>
                            <a:rPr lang="es-ES" b="1" i="1" smtClean="0">
                              <a:latin typeface="Cambria Math" panose="02040503050406030204" pitchFamily="18" charset="0"/>
                            </a:rPr>
                            <m:t>𝟏</m:t>
                          </m:r>
                        </m:sub>
                      </m:sSub>
                    </m:oMath>
                  </m:oMathPara>
                </a14:m>
                <a:endParaRPr lang="es-ES" b="1"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3792325" y="5145059"/>
                <a:ext cx="1856085" cy="276999"/>
              </a:xfrm>
              <a:prstGeom prst="rect">
                <a:avLst/>
              </a:prstGeom>
              <a:blipFill rotWithShape="0">
                <a:blip r:embed="rId6"/>
                <a:stretch>
                  <a:fillRect l="-2295" t="-2222" r="-984" b="-3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6361887" y="5113122"/>
                <a:ext cx="26975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𝒌</m:t>
                          </m:r>
                          <m:r>
                            <a:rPr lang="es-ES" b="1" i="1" smtClean="0">
                              <a:latin typeface="Cambria Math" panose="02040503050406030204" pitchFamily="18" charset="0"/>
                            </a:rPr>
                            <m:t>−</m:t>
                          </m:r>
                          <m:r>
                            <a:rPr lang="es-ES" b="1" i="1" smtClean="0">
                              <a:latin typeface="Cambria Math" panose="02040503050406030204" pitchFamily="18" charset="0"/>
                            </a:rPr>
                            <m:t>𝟐</m:t>
                          </m:r>
                          <m:r>
                            <a:rPr lang="es-ES" b="1" i="1" smtClean="0">
                              <a:latin typeface="Cambria Math" panose="02040503050406030204" pitchFamily="18" charset="0"/>
                            </a:rPr>
                            <m:t> </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𝒌</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𝒌</m:t>
                          </m:r>
                          <m:r>
                            <a:rPr lang="es-ES" b="1" i="1" smtClean="0">
                              <a:latin typeface="Cambria Math" panose="02040503050406030204" pitchFamily="18" charset="0"/>
                            </a:rPr>
                            <m:t>−</m:t>
                          </m:r>
                          <m:r>
                            <a:rPr lang="es-ES" b="1" i="1" smtClean="0">
                              <a:latin typeface="Cambria Math" panose="02040503050406030204" pitchFamily="18" charset="0"/>
                            </a:rPr>
                            <m:t>𝟏</m:t>
                          </m:r>
                        </m:sub>
                      </m:sSub>
                      <m:r>
                        <a:rPr lang="es-ES" b="1" i="1" smtClean="0">
                          <a:latin typeface="Cambria Math" panose="02040503050406030204" pitchFamily="18" charset="0"/>
                        </a:rPr>
                        <m:t>+</m:t>
                      </m:r>
                      <m:sSub>
                        <m:sSubPr>
                          <m:ctrlPr>
                            <a:rPr lang="es-ES" b="1" i="1">
                              <a:latin typeface="Cambria Math" panose="02040503050406030204" pitchFamily="18" charset="0"/>
                            </a:rPr>
                          </m:ctrlPr>
                        </m:sSubPr>
                        <m:e>
                          <m:r>
                            <a:rPr lang="es-ES" b="1" i="1">
                              <a:latin typeface="Cambria Math" panose="02040503050406030204" pitchFamily="18" charset="0"/>
                            </a:rPr>
                            <m:t>𝒇</m:t>
                          </m:r>
                        </m:e>
                        <m:sub>
                          <m:r>
                            <a:rPr lang="es-ES" b="1" i="1">
                              <a:latin typeface="Cambria Math" panose="02040503050406030204" pitchFamily="18" charset="0"/>
                            </a:rPr>
                            <m:t>𝒌</m:t>
                          </m:r>
                          <m:r>
                            <a:rPr lang="es-ES" b="1" i="1">
                              <a:latin typeface="Cambria Math" panose="02040503050406030204" pitchFamily="18" charset="0"/>
                            </a:rPr>
                            <m:t>−</m:t>
                          </m:r>
                          <m:r>
                            <a:rPr lang="es-ES" b="1" i="1" smtClean="0">
                              <a:latin typeface="Cambria Math" panose="02040503050406030204" pitchFamily="18" charset="0"/>
                            </a:rPr>
                            <m:t>𝟐</m:t>
                          </m:r>
                        </m:sub>
                      </m:sSub>
                    </m:oMath>
                  </m:oMathPara>
                </a14:m>
                <a:endParaRPr lang="es-ES" b="1"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6361887" y="5113122"/>
                <a:ext cx="2697598" cy="276999"/>
              </a:xfrm>
              <a:prstGeom prst="rect">
                <a:avLst/>
              </a:prstGeom>
              <a:blipFill rotWithShape="0">
                <a:blip r:embed="rId7"/>
                <a:stretch>
                  <a:fillRect t="-2222" b="-35556"/>
                </a:stretch>
              </a:blipFill>
            </p:spPr>
            <p:txBody>
              <a:bodyPr/>
              <a:lstStyle/>
              <a:p>
                <a:r>
                  <a:rPr lang="es-ES">
                    <a:noFill/>
                  </a:rPr>
                  <a:t> </a:t>
                </a:r>
              </a:p>
            </p:txBody>
          </p:sp>
        </mc:Fallback>
      </mc:AlternateContent>
      <p:sp>
        <p:nvSpPr>
          <p:cNvPr id="15" name="Flecha arriba 14"/>
          <p:cNvSpPr/>
          <p:nvPr/>
        </p:nvSpPr>
        <p:spPr>
          <a:xfrm>
            <a:off x="4292631" y="5197792"/>
            <a:ext cx="79585" cy="16933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6" name="Flecha arriba 15"/>
          <p:cNvSpPr/>
          <p:nvPr/>
        </p:nvSpPr>
        <p:spPr>
          <a:xfrm>
            <a:off x="2842454" y="3688498"/>
            <a:ext cx="79585" cy="16933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7" name="CuadroTexto 16"/>
              <p:cNvSpPr txBox="1"/>
              <p:nvPr/>
            </p:nvSpPr>
            <p:spPr>
              <a:xfrm>
                <a:off x="2396662" y="2641750"/>
                <a:ext cx="8526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𝟏</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𝟏</m:t>
                          </m:r>
                        </m:sub>
                      </m:sSub>
                    </m:oMath>
                  </m:oMathPara>
                </a14:m>
                <a:endParaRPr lang="es-ES" b="1"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2396662" y="2641750"/>
                <a:ext cx="852669" cy="276999"/>
              </a:xfrm>
              <a:prstGeom prst="rect">
                <a:avLst/>
              </a:prstGeom>
              <a:blipFill rotWithShape="0">
                <a:blip r:embed="rId8"/>
                <a:stretch>
                  <a:fillRect l="-5714" t="-2174" r="-2857" b="-32609"/>
                </a:stretch>
              </a:blipFill>
            </p:spPr>
            <p:txBody>
              <a:bodyPr/>
              <a:lstStyle/>
              <a:p>
                <a:r>
                  <a:rPr lang="es-ES">
                    <a:noFill/>
                  </a:rPr>
                  <a:t> </a:t>
                </a:r>
              </a:p>
            </p:txBody>
          </p:sp>
        </mc:Fallback>
      </mc:AlternateContent>
      <p:sp>
        <p:nvSpPr>
          <p:cNvPr id="18" name="Flecha arriba 17"/>
          <p:cNvSpPr/>
          <p:nvPr/>
        </p:nvSpPr>
        <p:spPr>
          <a:xfrm>
            <a:off x="2326731" y="5157687"/>
            <a:ext cx="79585" cy="16933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9" name="CuadroTexto 18"/>
              <p:cNvSpPr txBox="1"/>
              <p:nvPr/>
            </p:nvSpPr>
            <p:spPr>
              <a:xfrm>
                <a:off x="2055768" y="5116986"/>
                <a:ext cx="8927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𝒌</m:t>
                          </m:r>
                          <m:r>
                            <a:rPr lang="es-ES" b="1" i="1" smtClean="0">
                              <a:latin typeface="Cambria Math" panose="02040503050406030204" pitchFamily="18" charset="0"/>
                            </a:rPr>
                            <m:t> </m:t>
                          </m:r>
                        </m:sub>
                      </m:sSub>
                      <m:r>
                        <a:rPr lang="es-ES" b="1" i="1" smtClean="0">
                          <a:latin typeface="Cambria Math" panose="02040503050406030204" pitchFamily="18" charset="0"/>
                        </a:rPr>
                        <m:t>=</m:t>
                      </m:r>
                      <m:sSub>
                        <m:sSubPr>
                          <m:ctrlPr>
                            <a:rPr lang="es-ES" b="1" i="1" smtClean="0">
                              <a:latin typeface="Cambria Math" panose="02040503050406030204" pitchFamily="18" charset="0"/>
                            </a:rPr>
                          </m:ctrlPr>
                        </m:sSubPr>
                        <m:e>
                          <m:r>
                            <a:rPr lang="es-ES" b="1" i="1" smtClean="0">
                              <a:latin typeface="Cambria Math" panose="02040503050406030204" pitchFamily="18" charset="0"/>
                            </a:rPr>
                            <m:t>𝒇</m:t>
                          </m:r>
                        </m:e>
                        <m:sub>
                          <m:r>
                            <a:rPr lang="es-ES" b="1" i="1" smtClean="0">
                              <a:latin typeface="Cambria Math" panose="02040503050406030204" pitchFamily="18" charset="0"/>
                            </a:rPr>
                            <m:t>𝒌</m:t>
                          </m:r>
                        </m:sub>
                      </m:sSub>
                    </m:oMath>
                  </m:oMathPara>
                </a14:m>
                <a:endParaRPr lang="es-ES" b="1"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2055768" y="5116986"/>
                <a:ext cx="892745" cy="276999"/>
              </a:xfrm>
              <a:prstGeom prst="rect">
                <a:avLst/>
              </a:prstGeom>
              <a:blipFill rotWithShape="0">
                <a:blip r:embed="rId9"/>
                <a:stretch>
                  <a:fillRect l="-5442" t="-2174" r="-2721" b="-32609"/>
                </a:stretch>
              </a:blipFill>
            </p:spPr>
            <p:txBody>
              <a:bodyPr/>
              <a:lstStyle/>
              <a:p>
                <a:r>
                  <a:rPr lang="es-ES">
                    <a:noFill/>
                  </a:rPr>
                  <a:t> </a:t>
                </a:r>
              </a:p>
            </p:txBody>
          </p:sp>
        </mc:Fallback>
      </mc:AlternateContent>
    </p:spTree>
    <p:extLst>
      <p:ext uri="{BB962C8B-B14F-4D97-AF65-F5344CB8AC3E}">
        <p14:creationId xmlns:p14="http://schemas.microsoft.com/office/powerpoint/2010/main" val="18712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76537" y="1790700"/>
            <a:ext cx="6638925" cy="3276600"/>
          </a:xfrm>
          <a:prstGeom prst="rect">
            <a:avLst/>
          </a:prstGeom>
        </p:spPr>
      </p:pic>
      <p:pic>
        <p:nvPicPr>
          <p:cNvPr id="3" name="Imagen 2"/>
          <p:cNvPicPr>
            <a:picLocks noChangeAspect="1"/>
          </p:cNvPicPr>
          <p:nvPr/>
        </p:nvPicPr>
        <p:blipFill>
          <a:blip r:embed="rId3"/>
          <a:stretch>
            <a:fillRect/>
          </a:stretch>
        </p:blipFill>
        <p:spPr>
          <a:xfrm>
            <a:off x="6247559" y="3130363"/>
            <a:ext cx="180975" cy="247650"/>
          </a:xfrm>
          <a:prstGeom prst="rect">
            <a:avLst/>
          </a:prstGeom>
        </p:spPr>
      </p:pic>
      <p:pic>
        <p:nvPicPr>
          <p:cNvPr id="4" name="Imagen 3"/>
          <p:cNvPicPr>
            <a:picLocks noChangeAspect="1"/>
          </p:cNvPicPr>
          <p:nvPr/>
        </p:nvPicPr>
        <p:blipFill>
          <a:blip r:embed="rId4"/>
          <a:stretch>
            <a:fillRect/>
          </a:stretch>
        </p:blipFill>
        <p:spPr>
          <a:xfrm>
            <a:off x="6215903" y="3502959"/>
            <a:ext cx="190500" cy="228600"/>
          </a:xfrm>
          <a:prstGeom prst="rect">
            <a:avLst/>
          </a:prstGeom>
        </p:spPr>
      </p:pic>
      <p:pic>
        <p:nvPicPr>
          <p:cNvPr id="5" name="Imagen 4"/>
          <p:cNvPicPr>
            <a:picLocks noChangeAspect="1"/>
          </p:cNvPicPr>
          <p:nvPr/>
        </p:nvPicPr>
        <p:blipFill>
          <a:blip r:embed="rId5"/>
          <a:stretch>
            <a:fillRect/>
          </a:stretch>
        </p:blipFill>
        <p:spPr>
          <a:xfrm>
            <a:off x="6121493" y="3931584"/>
            <a:ext cx="352425" cy="285750"/>
          </a:xfrm>
          <a:prstGeom prst="rect">
            <a:avLst/>
          </a:prstGeom>
        </p:spPr>
      </p:pic>
      <p:pic>
        <p:nvPicPr>
          <p:cNvPr id="6" name="Imagen 5"/>
          <p:cNvPicPr>
            <a:picLocks noChangeAspect="1"/>
          </p:cNvPicPr>
          <p:nvPr/>
        </p:nvPicPr>
        <p:blipFill>
          <a:blip r:embed="rId6"/>
          <a:stretch>
            <a:fillRect/>
          </a:stretch>
        </p:blipFill>
        <p:spPr>
          <a:xfrm>
            <a:off x="6099361" y="4312023"/>
            <a:ext cx="342900" cy="304800"/>
          </a:xfrm>
          <a:prstGeom prst="rect">
            <a:avLst/>
          </a:prstGeom>
        </p:spPr>
      </p:pic>
      <p:pic>
        <p:nvPicPr>
          <p:cNvPr id="7" name="Imagen 6"/>
          <p:cNvPicPr>
            <a:picLocks noChangeAspect="1"/>
          </p:cNvPicPr>
          <p:nvPr/>
        </p:nvPicPr>
        <p:blipFill>
          <a:blip r:embed="rId7"/>
          <a:stretch>
            <a:fillRect/>
          </a:stretch>
        </p:blipFill>
        <p:spPr>
          <a:xfrm>
            <a:off x="6112809" y="4679016"/>
            <a:ext cx="342900" cy="323850"/>
          </a:xfrm>
          <a:prstGeom prst="rect">
            <a:avLst/>
          </a:prstGeom>
        </p:spPr>
      </p:pic>
      <p:pic>
        <p:nvPicPr>
          <p:cNvPr id="9" name="Imagen 8"/>
          <p:cNvPicPr>
            <a:picLocks noChangeAspect="1"/>
          </p:cNvPicPr>
          <p:nvPr/>
        </p:nvPicPr>
        <p:blipFill>
          <a:blip r:embed="rId8"/>
          <a:stretch>
            <a:fillRect/>
          </a:stretch>
        </p:blipFill>
        <p:spPr>
          <a:xfrm>
            <a:off x="8349222" y="4712353"/>
            <a:ext cx="200025" cy="257175"/>
          </a:xfrm>
          <a:prstGeom prst="rect">
            <a:avLst/>
          </a:prstGeom>
        </p:spPr>
      </p:pic>
      <p:pic>
        <p:nvPicPr>
          <p:cNvPr id="10" name="Imagen 9"/>
          <p:cNvPicPr>
            <a:picLocks noChangeAspect="1"/>
          </p:cNvPicPr>
          <p:nvPr/>
        </p:nvPicPr>
        <p:blipFill>
          <a:blip r:embed="rId9"/>
          <a:stretch>
            <a:fillRect/>
          </a:stretch>
        </p:blipFill>
        <p:spPr>
          <a:xfrm>
            <a:off x="8335775" y="4285969"/>
            <a:ext cx="200025" cy="276225"/>
          </a:xfrm>
          <a:prstGeom prst="rect">
            <a:avLst/>
          </a:prstGeom>
        </p:spPr>
      </p:pic>
      <p:pic>
        <p:nvPicPr>
          <p:cNvPr id="11" name="Imagen 10"/>
          <p:cNvPicPr>
            <a:picLocks noChangeAspect="1"/>
          </p:cNvPicPr>
          <p:nvPr/>
        </p:nvPicPr>
        <p:blipFill>
          <a:blip r:embed="rId10"/>
          <a:stretch>
            <a:fillRect/>
          </a:stretch>
        </p:blipFill>
        <p:spPr>
          <a:xfrm>
            <a:off x="8295995" y="3908612"/>
            <a:ext cx="333375" cy="304800"/>
          </a:xfrm>
          <a:prstGeom prst="rect">
            <a:avLst/>
          </a:prstGeom>
        </p:spPr>
      </p:pic>
      <p:pic>
        <p:nvPicPr>
          <p:cNvPr id="12" name="Imagen 11"/>
          <p:cNvPicPr>
            <a:picLocks noChangeAspect="1"/>
          </p:cNvPicPr>
          <p:nvPr/>
        </p:nvPicPr>
        <p:blipFill>
          <a:blip r:embed="rId11"/>
          <a:stretch>
            <a:fillRect/>
          </a:stretch>
        </p:blipFill>
        <p:spPr>
          <a:xfrm>
            <a:off x="8295994" y="3502118"/>
            <a:ext cx="333375" cy="257175"/>
          </a:xfrm>
          <a:prstGeom prst="rect">
            <a:avLst/>
          </a:prstGeom>
        </p:spPr>
      </p:pic>
      <p:pic>
        <p:nvPicPr>
          <p:cNvPr id="13" name="Imagen 12"/>
          <p:cNvPicPr>
            <a:picLocks noChangeAspect="1"/>
          </p:cNvPicPr>
          <p:nvPr/>
        </p:nvPicPr>
        <p:blipFill>
          <a:blip r:embed="rId12"/>
          <a:stretch>
            <a:fillRect/>
          </a:stretch>
        </p:blipFill>
        <p:spPr>
          <a:xfrm>
            <a:off x="8286469" y="3097866"/>
            <a:ext cx="352425" cy="285750"/>
          </a:xfrm>
          <a:prstGeom prst="rect">
            <a:avLst/>
          </a:prstGeom>
        </p:spPr>
      </p:pic>
    </p:spTree>
    <p:extLst>
      <p:ext uri="{BB962C8B-B14F-4D97-AF65-F5344CB8AC3E}">
        <p14:creationId xmlns:p14="http://schemas.microsoft.com/office/powerpoint/2010/main" val="42216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97835" y="536468"/>
            <a:ext cx="5222544" cy="464101"/>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b="1"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Frecuencias Relativas Acumuladas</a:t>
            </a:r>
            <a:endParaRPr lang="es-ES"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1108769" y="1400876"/>
                <a:ext cx="9768497" cy="1754326"/>
              </a:xfrm>
              <a:prstGeom prst="rect">
                <a:avLst/>
              </a:prstGeom>
            </p:spPr>
            <p:txBody>
              <a:bodyPr wrap="square">
                <a:spAutoFit/>
              </a:bodyPr>
              <a:lstStyle/>
              <a:p>
                <a:pPr>
                  <a:lnSpc>
                    <a:spcPct val="150000"/>
                  </a:lnSpc>
                </a:pPr>
                <a:r>
                  <a:rPr lang="es-ES" b="1" dirty="0"/>
                  <a:t>“A menos de” (</a:t>
                </a:r>
                <a14:m>
                  <m:oMath xmlns:m="http://schemas.openxmlformats.org/officeDocument/2006/math">
                    <m:sSub>
                      <m:sSubPr>
                        <m:ctrlPr>
                          <a:rPr lang="es-ES" b="1" i="1">
                            <a:latin typeface="Cambria Math" panose="02040503050406030204" pitchFamily="18" charset="0"/>
                          </a:rPr>
                        </m:ctrlPr>
                      </m:sSubPr>
                      <m:e>
                        <m:r>
                          <a:rPr lang="es-ES" b="1">
                            <a:latin typeface="Cambria Math" panose="02040503050406030204" pitchFamily="18" charset="0"/>
                          </a:rPr>
                          <m:t>𝐅</m:t>
                        </m:r>
                      </m:e>
                      <m:sub>
                        <m:r>
                          <a:rPr lang="es-ES" b="1">
                            <a:latin typeface="Cambria Math" panose="02040503050406030204" pitchFamily="18" charset="0"/>
                          </a:rPr>
                          <m:t>𝐢</m:t>
                        </m:r>
                      </m:sub>
                    </m:sSub>
                    <m:r>
                      <a:rPr lang="es-ES" b="1" i="1" smtClean="0">
                        <a:latin typeface="Cambria Math" panose="02040503050406030204" pitchFamily="18" charset="0"/>
                      </a:rPr>
                      <m:t>/</m:t>
                    </m:r>
                    <m:r>
                      <a:rPr lang="es-ES" b="1" i="1" smtClean="0">
                        <a:latin typeface="Cambria Math" panose="02040503050406030204" pitchFamily="18" charset="0"/>
                      </a:rPr>
                      <m:t>𝒏</m:t>
                    </m:r>
                  </m:oMath>
                </a14:m>
                <a:r>
                  <a:rPr lang="es-ES" b="1" dirty="0"/>
                  <a:t>)</a:t>
                </a:r>
              </a:p>
              <a:p>
                <a:pPr algn="just">
                  <a:lnSpc>
                    <a:spcPct val="150000"/>
                  </a:lnSpc>
                </a:pPr>
                <a:r>
                  <a:rPr lang="es-ES" dirty="0"/>
                  <a:t>Es la proporción (o porcentaje) de eventos iguales o </a:t>
                </a:r>
                <a:r>
                  <a:rPr lang="es-ES" b="1" dirty="0"/>
                  <a:t>menores</a:t>
                </a:r>
                <a:r>
                  <a:rPr lang="es-ES" dirty="0"/>
                  <a:t> que un cierto valor en una lista ordenada de valores. Resulta del cociente entre la frecuencia acumulada de </a:t>
                </a:r>
                <a:r>
                  <a:rPr lang="es-ES"/>
                  <a:t>la clase </a:t>
                </a:r>
                <a:r>
                  <a:rPr lang="es-ES" b="1" i="1"/>
                  <a:t>i  </a:t>
                </a:r>
                <a:r>
                  <a:rPr lang="es-ES" b="1" i="1" dirty="0"/>
                  <a:t>(</a:t>
                </a:r>
                <a14:m>
                  <m:oMath xmlns:m="http://schemas.openxmlformats.org/officeDocument/2006/math">
                    <m:sSub>
                      <m:sSubPr>
                        <m:ctrlPr>
                          <a:rPr lang="es-ES" b="1" i="1">
                            <a:latin typeface="Cambria Math" panose="02040503050406030204" pitchFamily="18" charset="0"/>
                          </a:rPr>
                        </m:ctrlPr>
                      </m:sSubPr>
                      <m:e>
                        <m:r>
                          <a:rPr lang="es-ES" b="1">
                            <a:latin typeface="Cambria Math" panose="02040503050406030204" pitchFamily="18" charset="0"/>
                          </a:rPr>
                          <m:t>𝐅</m:t>
                        </m:r>
                      </m:e>
                      <m:sub>
                        <m:r>
                          <a:rPr lang="es-ES" b="1">
                            <a:latin typeface="Cambria Math" panose="02040503050406030204" pitchFamily="18" charset="0"/>
                          </a:rPr>
                          <m:t>𝐢</m:t>
                        </m:r>
                      </m:sub>
                    </m:sSub>
                  </m:oMath>
                </a14:m>
                <a:r>
                  <a:rPr lang="es-ES" b="1" dirty="0"/>
                  <a:t>) </a:t>
                </a:r>
                <a:r>
                  <a:rPr lang="es-ES" dirty="0"/>
                  <a:t>y el número total de datos </a:t>
                </a:r>
                <a:r>
                  <a:rPr lang="es-ES" b="1" i="1" dirty="0"/>
                  <a:t>(n).</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108769" y="1400876"/>
                <a:ext cx="9768497" cy="1754326"/>
              </a:xfrm>
              <a:prstGeom prst="rect">
                <a:avLst/>
              </a:prstGeom>
              <a:blipFill rotWithShape="0">
                <a:blip r:embed="rId2"/>
                <a:stretch>
                  <a:fillRect l="-562" r="-499" b="-208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267670" y="3833187"/>
                <a:ext cx="9594743" cy="1754326"/>
              </a:xfrm>
              <a:prstGeom prst="rect">
                <a:avLst/>
              </a:prstGeom>
            </p:spPr>
            <p:txBody>
              <a:bodyPr wrap="square">
                <a:spAutoFit/>
              </a:bodyPr>
              <a:lstStyle/>
              <a:p>
                <a:pPr>
                  <a:lnSpc>
                    <a:spcPct val="150000"/>
                  </a:lnSpc>
                </a:pPr>
                <a:r>
                  <a:rPr lang="es-ES" b="1" dirty="0"/>
                  <a:t>“A más de” (</a:t>
                </a:r>
                <a14:m>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𝑭</m:t>
                        </m:r>
                      </m:e>
                      <m:sub>
                        <m:r>
                          <a:rPr lang="es-ES" b="1" i="1">
                            <a:latin typeface="Cambria Math" panose="02040503050406030204" pitchFamily="18" charset="0"/>
                          </a:rPr>
                          <m:t>𝒊</m:t>
                        </m:r>
                      </m:sub>
                    </m:sSub>
                  </m:oMath>
                </a14:m>
                <a:r>
                  <a:rPr lang="es-ES" b="1" dirty="0"/>
                  <a:t>/n   )</a:t>
                </a:r>
              </a:p>
              <a:p>
                <a:pPr algn="just">
                  <a:lnSpc>
                    <a:spcPct val="150000"/>
                  </a:lnSpc>
                </a:pPr>
                <a:r>
                  <a:rPr lang="es-ES" dirty="0"/>
                  <a:t>Es la proporción (o porcentaje) de eventos iguales </a:t>
                </a:r>
                <a:r>
                  <a:rPr lang="es-ES" b="1" dirty="0"/>
                  <a:t>o mayores </a:t>
                </a:r>
                <a:r>
                  <a:rPr lang="es-ES" dirty="0"/>
                  <a:t>que un cierto valor en una lista ordenada de valores. Resulta del cociente entre la frecuencia absoluta acumulada “</a:t>
                </a:r>
                <a:r>
                  <a:rPr lang="es-ES" b="1" dirty="0"/>
                  <a:t>a más de</a:t>
                </a:r>
                <a:r>
                  <a:rPr lang="es-ES" dirty="0"/>
                  <a:t>” de la clase </a:t>
                </a:r>
                <a:r>
                  <a:rPr lang="es-ES" b="1" i="1" dirty="0"/>
                  <a:t>i</a:t>
                </a:r>
                <a:r>
                  <a:rPr lang="es-ES" dirty="0"/>
                  <a:t> y el número total de datos.</a:t>
                </a:r>
              </a:p>
            </p:txBody>
          </p:sp>
        </mc:Choice>
        <mc:Fallback xmlns="">
          <p:sp>
            <p:nvSpPr>
              <p:cNvPr id="6" name="Rectángulo 5"/>
              <p:cNvSpPr>
                <a:spLocks noRot="1" noChangeAspect="1" noMove="1" noResize="1" noEditPoints="1" noAdjustHandles="1" noChangeArrowheads="1" noChangeShapeType="1" noTextEdit="1"/>
              </p:cNvSpPr>
              <p:nvPr/>
            </p:nvSpPr>
            <p:spPr>
              <a:xfrm>
                <a:off x="1267670" y="3833187"/>
                <a:ext cx="9594743" cy="1754326"/>
              </a:xfrm>
              <a:prstGeom prst="rect">
                <a:avLst/>
              </a:prstGeom>
              <a:blipFill rotWithShape="0">
                <a:blip r:embed="rId3"/>
                <a:stretch>
                  <a:fillRect l="-572" r="-508" b="-2083"/>
                </a:stretch>
              </a:blipFill>
            </p:spPr>
            <p:txBody>
              <a:bodyPr/>
              <a:lstStyle/>
              <a:p>
                <a:r>
                  <a:rPr lang="es-ES">
                    <a:noFill/>
                  </a:rPr>
                  <a:t> </a:t>
                </a:r>
              </a:p>
            </p:txBody>
          </p:sp>
        </mc:Fallback>
      </mc:AlternateContent>
      <p:sp>
        <p:nvSpPr>
          <p:cNvPr id="7" name="Flecha arriba 6"/>
          <p:cNvSpPr/>
          <p:nvPr/>
        </p:nvSpPr>
        <p:spPr>
          <a:xfrm>
            <a:off x="2937988" y="4220762"/>
            <a:ext cx="79585" cy="16933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9" name="CuadroTexto 8"/>
              <p:cNvSpPr txBox="1"/>
              <p:nvPr/>
            </p:nvSpPr>
            <p:spPr>
              <a:xfrm>
                <a:off x="3616657" y="3166281"/>
                <a:ext cx="5311647" cy="276999"/>
              </a:xfrm>
              <a:prstGeom prst="rect">
                <a:avLst/>
              </a:prstGeom>
              <a:noFill/>
            </p:spPr>
            <p:txBody>
              <a:bodyPr wrap="none" lIns="0" tIns="0" rIns="0" bIns="0" rtlCol="0">
                <a:spAutoFit/>
              </a:bodyPr>
              <a:lstStyle/>
              <a:p>
                <a14:m>
                  <m:oMath xmlns:m="http://schemas.openxmlformats.org/officeDocument/2006/math">
                    <m:f>
                      <m:fPr>
                        <m:type m:val="lin"/>
                        <m:ctrlPr>
                          <a:rPr lang="es-ES" b="1" i="1" smtClean="0">
                            <a:latin typeface="Cambria Math" panose="02040503050406030204" pitchFamily="18" charset="0"/>
                          </a:rPr>
                        </m:ctrlPr>
                      </m:fPr>
                      <m:num>
                        <m:sSub>
                          <m:sSubPr>
                            <m:ctrlPr>
                              <a:rPr lang="es-ES" b="1" i="1" smtClean="0">
                                <a:latin typeface="Cambria Math" panose="02040503050406030204" pitchFamily="18" charset="0"/>
                              </a:rPr>
                            </m:ctrlPr>
                          </m:sSubPr>
                          <m:e>
                            <m:r>
                              <a:rPr lang="es-ES" b="1" i="1" smtClean="0">
                                <a:latin typeface="Cambria Math" panose="02040503050406030204" pitchFamily="18" charset="0"/>
                              </a:rPr>
                              <m:t>𝑭</m:t>
                            </m:r>
                          </m:e>
                          <m:sub>
                            <m:r>
                              <a:rPr lang="es-ES" b="1" i="1" smtClean="0">
                                <a:latin typeface="Cambria Math" panose="02040503050406030204" pitchFamily="18" charset="0"/>
                              </a:rPr>
                              <m:t>𝒊</m:t>
                            </m:r>
                          </m:sub>
                        </m:sSub>
                      </m:num>
                      <m:den>
                        <m:r>
                          <a:rPr lang="es-ES" b="1" i="1" smtClean="0">
                            <a:latin typeface="Cambria Math" panose="02040503050406030204" pitchFamily="18" charset="0"/>
                          </a:rPr>
                          <m:t>𝒏</m:t>
                        </m:r>
                      </m:den>
                    </m:f>
                  </m:oMath>
                </a14:m>
                <a:r>
                  <a:rPr lang="es-ES" dirty="0"/>
                  <a:t>=frecuencia acumulada en la clase i</a:t>
                </a:r>
                <a:r>
                  <a:rPr lang="es-ES" b="1" dirty="0"/>
                  <a:t> / </a:t>
                </a:r>
                <a:r>
                  <a:rPr lang="es-ES" dirty="0"/>
                  <a:t>Total de datos</a:t>
                </a:r>
              </a:p>
            </p:txBody>
          </p:sp>
        </mc:Choice>
        <mc:Fallback xmlns="">
          <p:sp>
            <p:nvSpPr>
              <p:cNvPr id="9" name="CuadroTexto 8"/>
              <p:cNvSpPr txBox="1">
                <a:spLocks noRot="1" noChangeAspect="1" noMove="1" noResize="1" noEditPoints="1" noAdjustHandles="1" noChangeArrowheads="1" noChangeShapeType="1" noTextEdit="1"/>
              </p:cNvSpPr>
              <p:nvPr/>
            </p:nvSpPr>
            <p:spPr>
              <a:xfrm>
                <a:off x="3616657" y="3166281"/>
                <a:ext cx="5311647" cy="276999"/>
              </a:xfrm>
              <a:prstGeom prst="rect">
                <a:avLst/>
              </a:prstGeom>
              <a:blipFill rotWithShape="0">
                <a:blip r:embed="rId4"/>
                <a:stretch>
                  <a:fillRect l="-3670" t="-169565" r="-2294" b="-250000"/>
                </a:stretch>
              </a:blipFill>
            </p:spPr>
            <p:txBody>
              <a:bodyPr/>
              <a:lstStyle/>
              <a:p>
                <a:r>
                  <a:rPr lang="es-ES">
                    <a:noFill/>
                  </a:rPr>
                  <a:t> </a:t>
                </a:r>
              </a:p>
            </p:txBody>
          </p:sp>
        </mc:Fallback>
      </mc:AlternateContent>
    </p:spTree>
    <p:extLst>
      <p:ext uri="{BB962C8B-B14F-4D97-AF65-F5344CB8AC3E}">
        <p14:creationId xmlns:p14="http://schemas.microsoft.com/office/powerpoint/2010/main" val="36289731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962</Words>
  <Application>Microsoft Office PowerPoint</Application>
  <PresentationFormat>Panorámica</PresentationFormat>
  <Paragraphs>129</Paragraphs>
  <Slides>35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Arial</vt:lpstr>
      <vt:lpstr>Arial Black</vt:lpstr>
      <vt:lpstr>Arial Rounded MT Bold</vt:lpstr>
      <vt:lpstr>Blackoak Std</vt:lpstr>
      <vt:lpstr>Calibri</vt:lpstr>
      <vt:lpstr>Calibri Light</vt:lpstr>
      <vt:lpstr>Cambria Math</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268</cp:revision>
  <dcterms:created xsi:type="dcterms:W3CDTF">2016-05-13T00:12:40Z</dcterms:created>
  <dcterms:modified xsi:type="dcterms:W3CDTF">2022-05-31T00:25:24Z</dcterms:modified>
</cp:coreProperties>
</file>