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9" r:id="rId4"/>
    <p:sldId id="280" r:id="rId5"/>
    <p:sldId id="260" r:id="rId6"/>
    <p:sldId id="261" r:id="rId7"/>
    <p:sldId id="278" r:id="rId8"/>
    <p:sldId id="291" r:id="rId9"/>
    <p:sldId id="262" r:id="rId10"/>
    <p:sldId id="309" r:id="rId11"/>
    <p:sldId id="294" r:id="rId12"/>
    <p:sldId id="263" r:id="rId13"/>
    <p:sldId id="264" r:id="rId14"/>
    <p:sldId id="265" r:id="rId15"/>
    <p:sldId id="314" r:id="rId16"/>
    <p:sldId id="296" r:id="rId17"/>
    <p:sldId id="303" r:id="rId18"/>
    <p:sldId id="311" r:id="rId19"/>
    <p:sldId id="266" r:id="rId20"/>
    <p:sldId id="281" r:id="rId21"/>
    <p:sldId id="292" r:id="rId22"/>
    <p:sldId id="282" r:id="rId23"/>
    <p:sldId id="293" r:id="rId24"/>
    <p:sldId id="307" r:id="rId25"/>
    <p:sldId id="267" r:id="rId26"/>
    <p:sldId id="272" r:id="rId27"/>
    <p:sldId id="283" r:id="rId28"/>
    <p:sldId id="275" r:id="rId29"/>
    <p:sldId id="284" r:id="rId30"/>
    <p:sldId id="304" r:id="rId31"/>
    <p:sldId id="305" r:id="rId32"/>
    <p:sldId id="273" r:id="rId33"/>
    <p:sldId id="274" r:id="rId34"/>
    <p:sldId id="268" r:id="rId35"/>
    <p:sldId id="285" r:id="rId36"/>
    <p:sldId id="286" r:id="rId37"/>
    <p:sldId id="269" r:id="rId38"/>
    <p:sldId id="289" r:id="rId39"/>
    <p:sldId id="312" r:id="rId40"/>
    <p:sldId id="277" r:id="rId41"/>
    <p:sldId id="308" r:id="rId42"/>
    <p:sldId id="295" r:id="rId43"/>
    <p:sldId id="306" r:id="rId44"/>
    <p:sldId id="287" r:id="rId45"/>
    <p:sldId id="288" r:id="rId46"/>
    <p:sldId id="302" r:id="rId47"/>
    <p:sldId id="271" r:id="rId48"/>
    <p:sldId id="310" r:id="rId49"/>
    <p:sldId id="297" r:id="rId50"/>
    <p:sldId id="298" r:id="rId51"/>
    <p:sldId id="299" r:id="rId52"/>
    <p:sldId id="301" r:id="rId53"/>
    <p:sldId id="300" r:id="rId54"/>
    <p:sldId id="315" r:id="rId55"/>
    <p:sldId id="276"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46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02/09/2021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02/09/2021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02/09/2021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02/09/2021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02/09/2021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02/09/2021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02/09/2021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02/09/2021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02/09/2021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02/09/2021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02/09/2021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02/09/2021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‹Nº›</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00.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40.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69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730.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6356" y="968586"/>
            <a:ext cx="10370911" cy="5124710"/>
          </a:xfrm>
          <a:prstGeom prst="rect">
            <a:avLst/>
          </a:prstGeom>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094" y="528878"/>
            <a:ext cx="1748050" cy="1868882"/>
          </a:xfrm>
          <a:prstGeom prst="rect">
            <a:avLst/>
          </a:prstGeom>
        </p:spPr>
      </p:pic>
      <p:sp>
        <p:nvSpPr>
          <p:cNvPr id="3" name="CuadroTexto 2"/>
          <p:cNvSpPr txBox="1"/>
          <p:nvPr/>
        </p:nvSpPr>
        <p:spPr>
          <a:xfrm>
            <a:off x="7320136" y="6093296"/>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432851-0490-4BCD-AECC-9AA932067118}"/>
              </a:ext>
            </a:extLst>
          </p:cNvPr>
          <p:cNvSpPr/>
          <p:nvPr/>
        </p:nvSpPr>
        <p:spPr>
          <a:xfrm>
            <a:off x="585739" y="743683"/>
            <a:ext cx="6936851" cy="400110"/>
          </a:xfrm>
          <a:prstGeom prst="rect">
            <a:avLst/>
          </a:prstGeom>
        </p:spPr>
        <p:txBody>
          <a:bodyPr wrap="square">
            <a:spAutoFit/>
          </a:bodyPr>
          <a:lstStyle/>
          <a:p>
            <a:pPr algn="ctr">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Distribución de la media muestral. Teorema del límite central</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3">
                <a:extLst>
                  <a:ext uri="{FF2B5EF4-FFF2-40B4-BE49-F238E27FC236}">
                    <a16:creationId xmlns:a16="http://schemas.microsoft.com/office/drawing/2014/main" id="{9F8C882E-5120-480C-A9B1-635C1D565702}"/>
                  </a:ext>
                </a:extLst>
              </p:cNvPr>
              <p:cNvSpPr>
                <a:spLocks noChangeArrowheads="1"/>
              </p:cNvSpPr>
              <p:nvPr/>
            </p:nvSpPr>
            <p:spPr bwMode="auto">
              <a:xfrm>
                <a:off x="735520" y="1304792"/>
                <a:ext cx="10497421" cy="17543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CR" b="0" i="0" u="none" strike="noStrike" cap="none" normalizeH="0" baseline="0" dirty="0">
                    <a:ln>
                      <a:noFill/>
                    </a:ln>
                    <a:solidFill>
                      <a:schemeClr val="tx1"/>
                    </a:solidFill>
                    <a:effectLst/>
                  </a:rPr>
                  <a:t>El teorema del límite central es un teorema fundamental de probabilidad y estadística. El teorema establece que la distribución de </a:t>
                </a:r>
                <a14:m>
                  <m:oMath xmlns:m="http://schemas.openxmlformats.org/officeDocument/2006/math">
                    <m:acc>
                      <m:accPr>
                        <m:chr m:val="̅"/>
                        <m:ctrlPr>
                          <a:rPr kumimoji="0" lang="es-CR" b="0" i="1" u="none" strike="noStrike" cap="none" normalizeH="0" baseline="0" smtClean="0">
                            <a:ln>
                              <a:noFill/>
                            </a:ln>
                            <a:solidFill>
                              <a:schemeClr val="tx1"/>
                            </a:solidFill>
                            <a:effectLst/>
                            <a:latin typeface="Cambria Math" panose="02040503050406030204" pitchFamily="18" charset="0"/>
                          </a:rPr>
                        </m:ctrlPr>
                      </m:accPr>
                      <m:e>
                        <m:r>
                          <a:rPr kumimoji="0" lang="es-CR" b="0" i="1" u="none" strike="noStrike" cap="none" normalizeH="0" baseline="0" smtClean="0">
                            <a:ln>
                              <a:noFill/>
                            </a:ln>
                            <a:solidFill>
                              <a:schemeClr val="tx1"/>
                            </a:solidFill>
                            <a:effectLst/>
                            <a:latin typeface="Cambria Math" panose="02040503050406030204" pitchFamily="18" charset="0"/>
                          </a:rPr>
                          <m:t>𝑥</m:t>
                        </m:r>
                      </m:e>
                    </m:acc>
                  </m:oMath>
                </a14:m>
                <a:r>
                  <a:rPr kumimoji="0" lang="es-CR" b="0" i="0" u="none" strike="noStrike" cap="none" normalizeH="0" baseline="0" dirty="0">
                    <a:ln>
                      <a:noFill/>
                    </a:ln>
                    <a:solidFill>
                      <a:schemeClr val="tx1"/>
                    </a:solidFill>
                    <a:effectLst/>
                  </a:rPr>
                  <a:t>  , que es la media de una muestra aleatoria de una población con varianza finita, tiene una distribución aproximadamente normal  cuando el tamaño de la muestra es grande, independientemente de la forma de la distribución de la población. </a:t>
                </a:r>
              </a:p>
            </p:txBody>
          </p:sp>
        </mc:Choice>
        <mc:Fallback xmlns="">
          <p:sp>
            <p:nvSpPr>
              <p:cNvPr id="5" name="Rectangle 3">
                <a:extLst>
                  <a:ext uri="{FF2B5EF4-FFF2-40B4-BE49-F238E27FC236}">
                    <a16:creationId xmlns:a16="http://schemas.microsoft.com/office/drawing/2014/main" id="{9F8C882E-5120-480C-A9B1-635C1D565702}"/>
                  </a:ext>
                </a:extLst>
              </p:cNvPr>
              <p:cNvSpPr>
                <a:spLocks noRot="1" noChangeAspect="1" noMove="1" noResize="1" noEditPoints="1" noAdjustHandles="1" noChangeArrowheads="1" noChangeShapeType="1" noTextEdit="1"/>
              </p:cNvSpPr>
              <p:nvPr/>
            </p:nvSpPr>
            <p:spPr bwMode="auto">
              <a:xfrm>
                <a:off x="735520" y="1304792"/>
                <a:ext cx="10497421" cy="1754326"/>
              </a:xfrm>
              <a:prstGeom prst="rect">
                <a:avLst/>
              </a:prstGeom>
              <a:blipFill>
                <a:blip r:embed="rId2"/>
                <a:stretch>
                  <a:fillRect l="-523" r="-465" b="-38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6">
            <a:extLst>
              <a:ext uri="{FF2B5EF4-FFF2-40B4-BE49-F238E27FC236}">
                <a16:creationId xmlns:a16="http://schemas.microsoft.com/office/drawing/2014/main" id="{FCA8974D-6594-43E4-AD07-DE5901B39EDA}"/>
              </a:ext>
            </a:extLst>
          </p:cNvPr>
          <p:cNvPicPr>
            <a:picLocks noChangeAspect="1"/>
          </p:cNvPicPr>
          <p:nvPr/>
        </p:nvPicPr>
        <p:blipFill>
          <a:blip r:embed="rId3"/>
          <a:stretch>
            <a:fillRect/>
          </a:stretch>
        </p:blipFill>
        <p:spPr>
          <a:xfrm>
            <a:off x="829627" y="3798883"/>
            <a:ext cx="4116894" cy="1163222"/>
          </a:xfrm>
          <a:prstGeom prst="rect">
            <a:avLst/>
          </a:prstGeom>
        </p:spPr>
      </p:pic>
      <p:pic>
        <p:nvPicPr>
          <p:cNvPr id="9" name="Picture 8">
            <a:extLst>
              <a:ext uri="{FF2B5EF4-FFF2-40B4-BE49-F238E27FC236}">
                <a16:creationId xmlns:a16="http://schemas.microsoft.com/office/drawing/2014/main" id="{844DBE99-6F32-4C5F-BFF7-C8FCF096611A}"/>
              </a:ext>
            </a:extLst>
          </p:cNvPr>
          <p:cNvPicPr>
            <a:picLocks noChangeAspect="1"/>
          </p:cNvPicPr>
          <p:nvPr/>
        </p:nvPicPr>
        <p:blipFill>
          <a:blip r:embed="rId4"/>
          <a:stretch>
            <a:fillRect/>
          </a:stretch>
        </p:blipFill>
        <p:spPr>
          <a:xfrm>
            <a:off x="5669280" y="2836320"/>
            <a:ext cx="5171440" cy="3329327"/>
          </a:xfrm>
          <a:prstGeom prst="rect">
            <a:avLst/>
          </a:prstGeom>
        </p:spPr>
      </p:pic>
    </p:spTree>
    <p:extLst>
      <p:ext uri="{BB962C8B-B14F-4D97-AF65-F5344CB8AC3E}">
        <p14:creationId xmlns:p14="http://schemas.microsoft.com/office/powerpoint/2010/main" val="74249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9325" y="2144712"/>
            <a:ext cx="4038600" cy="4200525"/>
          </a:xfrm>
          <a:prstGeom prst="rect">
            <a:avLst/>
          </a:prstGeom>
        </p:spPr>
      </p:pic>
      <p:pic>
        <p:nvPicPr>
          <p:cNvPr id="4" name="Picture 3"/>
          <p:cNvPicPr>
            <a:picLocks noChangeAspect="1"/>
          </p:cNvPicPr>
          <p:nvPr/>
        </p:nvPicPr>
        <p:blipFill>
          <a:blip r:embed="rId3"/>
          <a:stretch>
            <a:fillRect/>
          </a:stretch>
        </p:blipFill>
        <p:spPr>
          <a:xfrm>
            <a:off x="949325" y="496887"/>
            <a:ext cx="10191750" cy="1647825"/>
          </a:xfrm>
          <a:prstGeom prst="rect">
            <a:avLst/>
          </a:prstGeom>
        </p:spPr>
      </p:pic>
      <p:pic>
        <p:nvPicPr>
          <p:cNvPr id="5" name="Picture 4"/>
          <p:cNvPicPr>
            <a:picLocks noChangeAspect="1"/>
          </p:cNvPicPr>
          <p:nvPr/>
        </p:nvPicPr>
        <p:blipFill>
          <a:blip r:embed="rId4"/>
          <a:stretch>
            <a:fillRect/>
          </a:stretch>
        </p:blipFill>
        <p:spPr>
          <a:xfrm>
            <a:off x="6181194" y="3151188"/>
            <a:ext cx="2352675" cy="504825"/>
          </a:xfrm>
          <a:prstGeom prst="rect">
            <a:avLst/>
          </a:prstGeom>
        </p:spPr>
      </p:pic>
      <p:sp>
        <p:nvSpPr>
          <p:cNvPr id="6" name="TextBox 5"/>
          <p:cNvSpPr txBox="1"/>
          <p:nvPr/>
        </p:nvSpPr>
        <p:spPr>
          <a:xfrm>
            <a:off x="4797160" y="3261280"/>
            <a:ext cx="1409435" cy="369332"/>
          </a:xfrm>
          <a:prstGeom prst="rect">
            <a:avLst/>
          </a:prstGeom>
          <a:noFill/>
        </p:spPr>
        <p:txBody>
          <a:bodyPr wrap="square" rtlCol="0">
            <a:spAutoFit/>
          </a:bodyPr>
          <a:lstStyle/>
          <a:p>
            <a:r>
              <a:rPr lang="es-CR" dirty="0"/>
              <a:t>Dado que la</a:t>
            </a:r>
          </a:p>
        </p:txBody>
      </p:sp>
    </p:spTree>
    <p:extLst>
      <p:ext uri="{BB962C8B-B14F-4D97-AF65-F5344CB8AC3E}">
        <p14:creationId xmlns:p14="http://schemas.microsoft.com/office/powerpoint/2010/main" val="34522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port.minitab.com/es-mx/minitab/17/png/central_limit_theorem.dita_dctm_Chron090004578014b7e8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75" y="-411163"/>
            <a:ext cx="85725" cy="152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3504" y="255075"/>
            <a:ext cx="10887946" cy="1295868"/>
          </a:xfrm>
          <a:prstGeom prst="rect">
            <a:avLst/>
          </a:prstGeom>
        </p:spPr>
        <p:txBody>
          <a:bodyPr wrap="square">
            <a:spAutoFit/>
          </a:bodyPr>
          <a:lstStyle/>
          <a:p>
            <a:pPr algn="just">
              <a:lnSpc>
                <a:spcPct val="150000"/>
              </a:lnSpc>
            </a:pPr>
            <a:r>
              <a:rPr lang="es-CR" dirty="0"/>
              <a:t>Muchos procedimientos estadísticos comunes requieren que los datos sean aproximadamente normales, pero el teorema del límite central le permite aplicar estos procedimientos útiles a poblaciones que son marcadamente no normales</a:t>
            </a:r>
          </a:p>
        </p:txBody>
      </p:sp>
      <p:pic>
        <p:nvPicPr>
          <p:cNvPr id="8" name="Picture 7"/>
          <p:cNvPicPr>
            <a:picLocks noChangeAspect="1"/>
          </p:cNvPicPr>
          <p:nvPr/>
        </p:nvPicPr>
        <p:blipFill>
          <a:blip r:embed="rId3"/>
          <a:stretch>
            <a:fillRect/>
          </a:stretch>
        </p:blipFill>
        <p:spPr>
          <a:xfrm>
            <a:off x="3248024" y="1534448"/>
            <a:ext cx="5991225" cy="2389852"/>
          </a:xfrm>
          <a:prstGeom prst="rect">
            <a:avLst/>
          </a:prstGeom>
        </p:spPr>
      </p:pic>
      <p:pic>
        <p:nvPicPr>
          <p:cNvPr id="9" name="Picture 8"/>
          <p:cNvPicPr>
            <a:picLocks noChangeAspect="1"/>
          </p:cNvPicPr>
          <p:nvPr/>
        </p:nvPicPr>
        <p:blipFill>
          <a:blip r:embed="rId4"/>
          <a:stretch>
            <a:fillRect/>
          </a:stretch>
        </p:blipFill>
        <p:spPr>
          <a:xfrm>
            <a:off x="3248024" y="3955898"/>
            <a:ext cx="5991225" cy="2327170"/>
          </a:xfrm>
          <a:prstGeom prst="rect">
            <a:avLst/>
          </a:prstGeom>
        </p:spPr>
      </p:pic>
    </p:spTree>
    <p:extLst>
      <p:ext uri="{BB962C8B-B14F-4D97-AF65-F5344CB8AC3E}">
        <p14:creationId xmlns:p14="http://schemas.microsoft.com/office/powerpoint/2010/main" val="3560076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955" y="500429"/>
            <a:ext cx="3145926" cy="400110"/>
          </a:xfrm>
          <a:prstGeom prst="rect">
            <a:avLst/>
          </a:prstGeom>
        </p:spPr>
        <p:txBody>
          <a:bodyPr wrap="none">
            <a:spAutoFit/>
          </a:bodyPr>
          <a:lstStyle/>
          <a:p>
            <a:pPr algn="just">
              <a:spcAft>
                <a:spcPts val="0"/>
              </a:spcAft>
              <a:tabLst>
                <a:tab pos="540385"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Error estándar del promedio</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Rectangle 2"/>
          <p:cNvSpPr/>
          <p:nvPr/>
        </p:nvSpPr>
        <p:spPr>
          <a:xfrm>
            <a:off x="847955" y="900539"/>
            <a:ext cx="10153420" cy="1338828"/>
          </a:xfrm>
          <a:prstGeom prst="rect">
            <a:avLst/>
          </a:prstGeom>
        </p:spPr>
        <p:txBody>
          <a:bodyPr wrap="square">
            <a:spAutoFit/>
          </a:bodyPr>
          <a:lstStyle/>
          <a:p>
            <a:pPr algn="just">
              <a:lnSpc>
                <a:spcPct val="150000"/>
              </a:lnSpc>
            </a:pPr>
            <a:r>
              <a:rPr lang="es-CR" dirty="0"/>
              <a:t>El </a:t>
            </a:r>
            <a:r>
              <a:rPr lang="es-CR" b="1" dirty="0"/>
              <a:t>error estándar de la media</a:t>
            </a:r>
            <a:r>
              <a:rPr lang="es-CR" dirty="0"/>
              <a:t> (es decir, el error debido a la estimación de la media poblacional a partir de las medias muestrales) es la desviación estándar de todas las posibles muestras (de un tamaño dado) escogidos de esa población. </a:t>
            </a:r>
          </a:p>
        </p:txBody>
      </p:sp>
      <p:pic>
        <p:nvPicPr>
          <p:cNvPr id="5" name="Picture 4"/>
          <p:cNvPicPr>
            <a:picLocks noChangeAspect="1"/>
          </p:cNvPicPr>
          <p:nvPr/>
        </p:nvPicPr>
        <p:blipFill>
          <a:blip r:embed="rId2"/>
          <a:stretch>
            <a:fillRect/>
          </a:stretch>
        </p:blipFill>
        <p:spPr>
          <a:xfrm>
            <a:off x="2242868" y="2428875"/>
            <a:ext cx="8548957" cy="3458402"/>
          </a:xfrm>
          <a:prstGeom prst="rect">
            <a:avLst/>
          </a:prstGeom>
        </p:spPr>
      </p:pic>
    </p:spTree>
    <p:extLst>
      <p:ext uri="{BB962C8B-B14F-4D97-AF65-F5344CB8AC3E}">
        <p14:creationId xmlns:p14="http://schemas.microsoft.com/office/powerpoint/2010/main" val="37083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902" y="715623"/>
            <a:ext cx="6900970" cy="369332"/>
          </a:xfrm>
          <a:prstGeom prst="rect">
            <a:avLst/>
          </a:prstGeom>
        </p:spPr>
        <p:txBody>
          <a:bodyPr wrap="square">
            <a:spAutoFit/>
          </a:bodyPr>
          <a:lstStyle/>
          <a:p>
            <a:pPr algn="just">
              <a:spcAft>
                <a:spcPts val="0"/>
              </a:spcAft>
              <a:tabLst>
                <a:tab pos="540385" algn="l"/>
              </a:tabLst>
            </a:pPr>
            <a:r>
              <a:rPr lang="es-ES_tradnl" b="1" spc="-15" dirty="0">
                <a:latin typeface="Calibri" panose="020F0502020204030204" pitchFamily="34" charset="0"/>
                <a:ea typeface="Times New Roman" panose="02020603050405020304" pitchFamily="18" charset="0"/>
                <a:cs typeface="Times New Roman" panose="02020603050405020304" pitchFamily="18" charset="0"/>
              </a:rPr>
              <a:t>Determinación de la magnitud del error de muestreo (d)</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Box 4"/>
          <p:cNvSpPr txBox="1"/>
          <p:nvPr/>
        </p:nvSpPr>
        <p:spPr>
          <a:xfrm>
            <a:off x="698902" y="1328468"/>
            <a:ext cx="9950048"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R" dirty="0"/>
              <a:t>El error de muestreo se produce porque se infiere a la población desde sólo una muestra de tamaño </a:t>
            </a:r>
            <a:r>
              <a:rPr lang="es-CR" b="1" dirty="0"/>
              <a:t>n</a:t>
            </a:r>
            <a:r>
              <a:rPr lang="es-CR" dirty="0"/>
              <a:t>. En consecuencia, es un error producido por la naturaleza misma de la inferencia.</a:t>
            </a:r>
          </a:p>
          <a:p>
            <a:pPr marL="285750" indent="-285750">
              <a:lnSpc>
                <a:spcPct val="150000"/>
              </a:lnSpc>
              <a:buFont typeface="Arial" panose="020B0604020202020204" pitchFamily="34" charset="0"/>
              <a:buChar char="•"/>
            </a:pPr>
            <a:r>
              <a:rPr lang="es-CR" dirty="0"/>
              <a:t>El error disminuye cuando la muestra es grande, y éste aumenta cuando la variabilidad de la variable a medición es grande.</a:t>
            </a:r>
          </a:p>
          <a:p>
            <a:pPr marL="285750" indent="-285750">
              <a:lnSpc>
                <a:spcPct val="150000"/>
              </a:lnSpc>
              <a:buFont typeface="Arial" panose="020B0604020202020204" pitchFamily="34" charset="0"/>
              <a:buChar char="•"/>
            </a:pPr>
            <a:r>
              <a:rPr lang="es-CR" dirty="0"/>
              <a:t>Los censos no presentan error de muestreo.</a:t>
            </a:r>
          </a:p>
        </p:txBody>
      </p:sp>
      <p:sp>
        <p:nvSpPr>
          <p:cNvPr id="7" name="TextBox 6"/>
          <p:cNvSpPr txBox="1"/>
          <p:nvPr/>
        </p:nvSpPr>
        <p:spPr>
          <a:xfrm>
            <a:off x="4044304" y="3917435"/>
            <a:ext cx="1257300" cy="369332"/>
          </a:xfrm>
          <a:prstGeom prst="rect">
            <a:avLst/>
          </a:prstGeom>
          <a:noFill/>
        </p:spPr>
        <p:txBody>
          <a:bodyPr wrap="square" rtlCol="0">
            <a:spAutoFit/>
          </a:bodyPr>
          <a:lstStyle/>
          <a:p>
            <a:r>
              <a:rPr lang="es-CR" b="1" dirty="0"/>
              <a:t>Promedio</a:t>
            </a:r>
          </a:p>
        </p:txBody>
      </p:sp>
      <p:sp>
        <p:nvSpPr>
          <p:cNvPr id="9" name="TextBox 8"/>
          <p:cNvSpPr txBox="1"/>
          <p:nvPr/>
        </p:nvSpPr>
        <p:spPr>
          <a:xfrm>
            <a:off x="4044304" y="4938885"/>
            <a:ext cx="1425237" cy="369332"/>
          </a:xfrm>
          <a:prstGeom prst="rect">
            <a:avLst/>
          </a:prstGeom>
          <a:noFill/>
        </p:spPr>
        <p:txBody>
          <a:bodyPr wrap="square" rtlCol="0">
            <a:spAutoFit/>
          </a:bodyPr>
          <a:lstStyle/>
          <a:p>
            <a:r>
              <a:rPr lang="es-CR" b="1" dirty="0"/>
              <a:t>Proporción</a:t>
            </a:r>
          </a:p>
        </p:txBody>
      </p:sp>
      <p:pic>
        <p:nvPicPr>
          <p:cNvPr id="12" name="Picture 11"/>
          <p:cNvPicPr>
            <a:picLocks noChangeAspect="1"/>
          </p:cNvPicPr>
          <p:nvPr/>
        </p:nvPicPr>
        <p:blipFill>
          <a:blip r:embed="rId2"/>
          <a:stretch>
            <a:fillRect/>
          </a:stretch>
        </p:blipFill>
        <p:spPr>
          <a:xfrm>
            <a:off x="1985962" y="3869810"/>
            <a:ext cx="1762125" cy="1838325"/>
          </a:xfrm>
          <a:prstGeom prst="rect">
            <a:avLst/>
          </a:prstGeom>
        </p:spPr>
      </p:pic>
    </p:spTree>
    <p:extLst>
      <p:ext uri="{BB962C8B-B14F-4D97-AF65-F5344CB8AC3E}">
        <p14:creationId xmlns:p14="http://schemas.microsoft.com/office/powerpoint/2010/main" val="77729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E6251-CE94-43B4-A386-10EFC4733215}"/>
              </a:ext>
            </a:extLst>
          </p:cNvPr>
          <p:cNvPicPr>
            <a:picLocks noChangeAspect="1"/>
          </p:cNvPicPr>
          <p:nvPr/>
        </p:nvPicPr>
        <p:blipFill>
          <a:blip r:embed="rId2"/>
          <a:stretch>
            <a:fillRect/>
          </a:stretch>
        </p:blipFill>
        <p:spPr>
          <a:xfrm>
            <a:off x="1153560" y="614155"/>
            <a:ext cx="9345689" cy="5629689"/>
          </a:xfrm>
          <a:prstGeom prst="rect">
            <a:avLst/>
          </a:prstGeom>
        </p:spPr>
      </p:pic>
      <p:pic>
        <p:nvPicPr>
          <p:cNvPr id="4" name="Imagen 3">
            <a:extLst>
              <a:ext uri="{FF2B5EF4-FFF2-40B4-BE49-F238E27FC236}">
                <a16:creationId xmlns:a16="http://schemas.microsoft.com/office/drawing/2014/main" id="{1728FDB5-609E-4E7E-AC2E-E71B5F8C87E8}"/>
              </a:ext>
            </a:extLst>
          </p:cNvPr>
          <p:cNvPicPr>
            <a:picLocks noChangeAspect="1"/>
          </p:cNvPicPr>
          <p:nvPr/>
        </p:nvPicPr>
        <p:blipFill>
          <a:blip r:embed="rId3"/>
          <a:stretch>
            <a:fillRect/>
          </a:stretch>
        </p:blipFill>
        <p:spPr>
          <a:xfrm>
            <a:off x="8968573" y="810705"/>
            <a:ext cx="2114579" cy="2102177"/>
          </a:xfrm>
          <a:prstGeom prst="rect">
            <a:avLst/>
          </a:prstGeom>
        </p:spPr>
      </p:pic>
    </p:spTree>
    <p:extLst>
      <p:ext uri="{BB962C8B-B14F-4D97-AF65-F5344CB8AC3E}">
        <p14:creationId xmlns:p14="http://schemas.microsoft.com/office/powerpoint/2010/main" val="407364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958" y="501650"/>
            <a:ext cx="9875309" cy="974893"/>
          </a:xfrm>
          <a:prstGeom prst="rect">
            <a:avLst/>
          </a:prstGeom>
        </p:spPr>
      </p:pic>
    </p:spTree>
    <p:extLst>
      <p:ext uri="{BB962C8B-B14F-4D97-AF65-F5344CB8AC3E}">
        <p14:creationId xmlns:p14="http://schemas.microsoft.com/office/powerpoint/2010/main" val="288390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A05124B-30CB-4D2D-8398-CFE477FDB60D}"/>
              </a:ext>
            </a:extLst>
          </p:cNvPr>
          <p:cNvPicPr>
            <a:picLocks noChangeAspect="1"/>
          </p:cNvPicPr>
          <p:nvPr/>
        </p:nvPicPr>
        <p:blipFill>
          <a:blip r:embed="rId2"/>
          <a:stretch>
            <a:fillRect/>
          </a:stretch>
        </p:blipFill>
        <p:spPr>
          <a:xfrm>
            <a:off x="446232" y="370177"/>
            <a:ext cx="10782300" cy="1628775"/>
          </a:xfrm>
          <a:prstGeom prst="rect">
            <a:avLst/>
          </a:prstGeom>
        </p:spPr>
      </p:pic>
      <p:pic>
        <p:nvPicPr>
          <p:cNvPr id="3" name="Imagen 2">
            <a:extLst>
              <a:ext uri="{FF2B5EF4-FFF2-40B4-BE49-F238E27FC236}">
                <a16:creationId xmlns:a16="http://schemas.microsoft.com/office/drawing/2014/main" id="{2AB807B2-887E-4E54-BFC3-A3523BAA664B}"/>
              </a:ext>
            </a:extLst>
          </p:cNvPr>
          <p:cNvPicPr>
            <a:picLocks noChangeAspect="1"/>
          </p:cNvPicPr>
          <p:nvPr/>
        </p:nvPicPr>
        <p:blipFill>
          <a:blip r:embed="rId3"/>
          <a:stretch>
            <a:fillRect/>
          </a:stretch>
        </p:blipFill>
        <p:spPr>
          <a:xfrm>
            <a:off x="1088448" y="2134898"/>
            <a:ext cx="9239250" cy="371475"/>
          </a:xfrm>
          <a:prstGeom prst="rect">
            <a:avLst/>
          </a:prstGeom>
        </p:spPr>
      </p:pic>
      <p:pic>
        <p:nvPicPr>
          <p:cNvPr id="4" name="Imagen 3">
            <a:extLst>
              <a:ext uri="{FF2B5EF4-FFF2-40B4-BE49-F238E27FC236}">
                <a16:creationId xmlns:a16="http://schemas.microsoft.com/office/drawing/2014/main" id="{C0F90127-27F1-4F65-8490-AE9EB9301037}"/>
              </a:ext>
            </a:extLst>
          </p:cNvPr>
          <p:cNvPicPr>
            <a:picLocks noChangeAspect="1"/>
          </p:cNvPicPr>
          <p:nvPr/>
        </p:nvPicPr>
        <p:blipFill>
          <a:blip r:embed="rId4"/>
          <a:stretch>
            <a:fillRect/>
          </a:stretch>
        </p:blipFill>
        <p:spPr>
          <a:xfrm>
            <a:off x="574098" y="3429000"/>
            <a:ext cx="9753600" cy="438150"/>
          </a:xfrm>
          <a:prstGeom prst="rect">
            <a:avLst/>
          </a:prstGeom>
        </p:spPr>
      </p:pic>
      <p:pic>
        <p:nvPicPr>
          <p:cNvPr id="5" name="Imagen 4">
            <a:extLst>
              <a:ext uri="{FF2B5EF4-FFF2-40B4-BE49-F238E27FC236}">
                <a16:creationId xmlns:a16="http://schemas.microsoft.com/office/drawing/2014/main" id="{B2E0A5EF-7526-478D-858E-3CE646C35B65}"/>
              </a:ext>
            </a:extLst>
          </p:cNvPr>
          <p:cNvPicPr>
            <a:picLocks noChangeAspect="1"/>
          </p:cNvPicPr>
          <p:nvPr/>
        </p:nvPicPr>
        <p:blipFill>
          <a:blip r:embed="rId5"/>
          <a:stretch>
            <a:fillRect/>
          </a:stretch>
        </p:blipFill>
        <p:spPr>
          <a:xfrm>
            <a:off x="1230457" y="4299094"/>
            <a:ext cx="4133850" cy="790575"/>
          </a:xfrm>
          <a:prstGeom prst="rect">
            <a:avLst/>
          </a:prstGeom>
        </p:spPr>
      </p:pic>
      <p:pic>
        <p:nvPicPr>
          <p:cNvPr id="7" name="Picture 6">
            <a:extLst>
              <a:ext uri="{FF2B5EF4-FFF2-40B4-BE49-F238E27FC236}">
                <a16:creationId xmlns:a16="http://schemas.microsoft.com/office/drawing/2014/main" id="{E500C0B2-9C71-4ACC-80E1-9EA9B726785F}"/>
              </a:ext>
            </a:extLst>
          </p:cNvPr>
          <p:cNvPicPr>
            <a:picLocks noChangeAspect="1"/>
          </p:cNvPicPr>
          <p:nvPr/>
        </p:nvPicPr>
        <p:blipFill>
          <a:blip r:embed="rId6"/>
          <a:stretch>
            <a:fillRect/>
          </a:stretch>
        </p:blipFill>
        <p:spPr>
          <a:xfrm>
            <a:off x="10327698" y="5127549"/>
            <a:ext cx="1303890" cy="13602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2762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9DE852-1BC0-40E4-A913-8A020F342E13}"/>
              </a:ext>
            </a:extLst>
          </p:cNvPr>
          <p:cNvPicPr>
            <a:picLocks noChangeAspect="1"/>
          </p:cNvPicPr>
          <p:nvPr/>
        </p:nvPicPr>
        <p:blipFill>
          <a:blip r:embed="rId2"/>
          <a:stretch>
            <a:fillRect/>
          </a:stretch>
        </p:blipFill>
        <p:spPr>
          <a:xfrm>
            <a:off x="246821" y="491056"/>
            <a:ext cx="11698357" cy="1594416"/>
          </a:xfrm>
          <a:prstGeom prst="rect">
            <a:avLst/>
          </a:prstGeom>
        </p:spPr>
      </p:pic>
      <p:pic>
        <p:nvPicPr>
          <p:cNvPr id="3" name="Picture 2">
            <a:extLst>
              <a:ext uri="{FF2B5EF4-FFF2-40B4-BE49-F238E27FC236}">
                <a16:creationId xmlns:a16="http://schemas.microsoft.com/office/drawing/2014/main" id="{7BB2BFFB-A790-4645-A217-15CCC5159B10}"/>
              </a:ext>
            </a:extLst>
          </p:cNvPr>
          <p:cNvPicPr>
            <a:picLocks noChangeAspect="1"/>
          </p:cNvPicPr>
          <p:nvPr/>
        </p:nvPicPr>
        <p:blipFill>
          <a:blip r:embed="rId3"/>
          <a:stretch>
            <a:fillRect/>
          </a:stretch>
        </p:blipFill>
        <p:spPr>
          <a:xfrm>
            <a:off x="246821" y="2455439"/>
            <a:ext cx="11668938" cy="2871936"/>
          </a:xfrm>
          <a:prstGeom prst="rect">
            <a:avLst/>
          </a:prstGeom>
        </p:spPr>
      </p:pic>
    </p:spTree>
    <p:extLst>
      <p:ext uri="{BB962C8B-B14F-4D97-AF65-F5344CB8AC3E}">
        <p14:creationId xmlns:p14="http://schemas.microsoft.com/office/powerpoint/2010/main" val="39382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357" y="614023"/>
            <a:ext cx="10598017" cy="400110"/>
          </a:xfrm>
          <a:prstGeom prst="rect">
            <a:avLst/>
          </a:prstGeom>
        </p:spPr>
        <p:txBody>
          <a:bodyPr wrap="square">
            <a:spAutoFit/>
          </a:bodyPr>
          <a:lstStyle/>
          <a:p>
            <a:pPr algn="ctr">
              <a:spcAft>
                <a:spcPts val="0"/>
              </a:spcAft>
              <a:tabLst>
                <a:tab pos="540385"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El tamaño de la muestra </a:t>
            </a:r>
          </a:p>
        </p:txBody>
      </p:sp>
      <p:sp>
        <p:nvSpPr>
          <p:cNvPr id="3" name="Rectangle 2"/>
          <p:cNvSpPr/>
          <p:nvPr/>
        </p:nvSpPr>
        <p:spPr>
          <a:xfrm>
            <a:off x="934194" y="1350317"/>
            <a:ext cx="5974605" cy="369332"/>
          </a:xfrm>
          <a:prstGeom prst="rect">
            <a:avLst/>
          </a:prstGeom>
        </p:spPr>
        <p:txBody>
          <a:bodyPr wrap="square">
            <a:spAutoFit/>
          </a:bodyPr>
          <a:lstStyle/>
          <a:p>
            <a:pPr>
              <a:spcAft>
                <a:spcPts val="0"/>
              </a:spcAft>
              <a:tabLst>
                <a:tab pos="540385" algn="l"/>
              </a:tabLst>
            </a:pPr>
            <a:r>
              <a:rPr lang="es-ES_tradnl" b="1" spc="-15" dirty="0">
                <a:latin typeface="Calibri" panose="020F0502020204030204" pitchFamily="34" charset="0"/>
                <a:ea typeface="Times New Roman" panose="02020603050405020304" pitchFamily="18" charset="0"/>
                <a:cs typeface="Times New Roman" panose="02020603050405020304" pitchFamily="18" charset="0"/>
              </a:rPr>
              <a:t>Factores que lo determinan</a:t>
            </a:r>
            <a:endParaRPr lang="es-ES" b="1" dirty="0">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038080" y="4605804"/>
            <a:ext cx="1752600" cy="1781175"/>
          </a:xfrm>
          <a:prstGeom prst="rect">
            <a:avLst/>
          </a:prstGeom>
        </p:spPr>
      </p:pic>
      <p:sp>
        <p:nvSpPr>
          <p:cNvPr id="7" name="TextBox 6"/>
          <p:cNvSpPr txBox="1"/>
          <p:nvPr/>
        </p:nvSpPr>
        <p:spPr>
          <a:xfrm>
            <a:off x="866775" y="1838325"/>
            <a:ext cx="10598017" cy="880369"/>
          </a:xfrm>
          <a:prstGeom prst="rect">
            <a:avLst/>
          </a:prstGeom>
          <a:noFill/>
        </p:spPr>
        <p:txBody>
          <a:bodyPr wrap="square" rtlCol="0">
            <a:spAutoFit/>
          </a:bodyPr>
          <a:lstStyle/>
          <a:p>
            <a:pPr>
              <a:lnSpc>
                <a:spcPct val="150000"/>
              </a:lnSpc>
            </a:pPr>
            <a:r>
              <a:rPr lang="es-CR" dirty="0"/>
              <a:t>Existen 3 factores </a:t>
            </a:r>
            <a:r>
              <a:rPr lang="es-CR" b="1" dirty="0"/>
              <a:t>estadísticos</a:t>
            </a:r>
            <a:r>
              <a:rPr lang="es-CR" dirty="0"/>
              <a:t> que determinan el tamaño de muestra, ninguno de los cuales tiene relación con el tamaño de la población.</a:t>
            </a:r>
          </a:p>
        </p:txBody>
      </p:sp>
      <mc:AlternateContent xmlns:mc="http://schemas.openxmlformats.org/markup-compatibility/2006" xmlns:a14="http://schemas.microsoft.com/office/drawing/2010/main">
        <mc:Choice Requires="a14">
          <p:sp>
            <p:nvSpPr>
              <p:cNvPr id="8" name="TextBox 7"/>
              <p:cNvSpPr txBox="1"/>
              <p:nvPr/>
            </p:nvSpPr>
            <p:spPr>
              <a:xfrm>
                <a:off x="994146" y="3463877"/>
                <a:ext cx="9043934" cy="1676036"/>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CR" dirty="0"/>
                  <a:t>Variabilidad entre los elementos de la población respecto a la variable de interés ( </a:t>
                </a:r>
                <a14:m>
                  <m:oMath xmlns:m="http://schemas.openxmlformats.org/officeDocument/2006/math">
                    <m:sSub>
                      <m:sSubPr>
                        <m:ctrlPr>
                          <a:rPr lang="es-CR" i="1" smtClean="0">
                            <a:latin typeface="Cambria Math" panose="02040503050406030204" pitchFamily="18" charset="0"/>
                          </a:rPr>
                        </m:ctrlPr>
                      </m:sSubPr>
                      <m:e>
                        <m:r>
                          <a:rPr lang="es-CR" i="1" smtClean="0">
                            <a:latin typeface="Cambria Math" panose="02040503050406030204" pitchFamily="18" charset="0"/>
                            <a:ea typeface="Cambria Math" panose="02040503050406030204" pitchFamily="18" charset="0"/>
                          </a:rPr>
                          <m:t>𝜎</m:t>
                        </m:r>
                      </m:e>
                      <m:sub>
                        <m:r>
                          <a:rPr lang="es-CR" b="0" i="1" smtClean="0">
                            <a:latin typeface="Cambria Math" panose="02040503050406030204" pitchFamily="18" charset="0"/>
                          </a:rPr>
                          <m:t>𝑥</m:t>
                        </m:r>
                      </m:sub>
                    </m:sSub>
                  </m:oMath>
                </a14:m>
                <a:r>
                  <a:rPr lang="es-CR" dirty="0"/>
                  <a:t>).</a:t>
                </a:r>
              </a:p>
              <a:p>
                <a:pPr marL="285750" indent="-285750">
                  <a:lnSpc>
                    <a:spcPct val="200000"/>
                  </a:lnSpc>
                  <a:buFont typeface="Wingdings" panose="05000000000000000000" pitchFamily="2" charset="2"/>
                  <a:buChar char="q"/>
                </a:pPr>
                <a:r>
                  <a:rPr lang="es-CR" dirty="0"/>
                  <a:t>El máximo error de muestreo permisible (</a:t>
                </a:r>
                <a:r>
                  <a:rPr lang="es-CR" b="1" dirty="0"/>
                  <a:t>d</a:t>
                </a:r>
                <a:r>
                  <a:rPr lang="es-CR" dirty="0"/>
                  <a:t>).</a:t>
                </a:r>
              </a:p>
              <a:p>
                <a:pPr marL="285750" indent="-285750">
                  <a:lnSpc>
                    <a:spcPct val="200000"/>
                  </a:lnSpc>
                  <a:buFont typeface="Wingdings" panose="05000000000000000000" pitchFamily="2" charset="2"/>
                  <a:buChar char="q"/>
                </a:pPr>
                <a:r>
                  <a:rPr lang="es-CR" dirty="0"/>
                  <a:t>El nivel de confianza deseado (1-</a:t>
                </a:r>
                <a14:m>
                  <m:oMath xmlns:m="http://schemas.openxmlformats.org/officeDocument/2006/math">
                    <m:r>
                      <a:rPr lang="es-CR" i="1" smtClean="0">
                        <a:latin typeface="Cambria Math" panose="02040503050406030204" pitchFamily="18" charset="0"/>
                        <a:ea typeface="Cambria Math" panose="02040503050406030204" pitchFamily="18" charset="0"/>
                      </a:rPr>
                      <m:t>𝛼</m:t>
                    </m:r>
                  </m:oMath>
                </a14:m>
                <a:r>
                  <a:rPr lang="es-CR"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994146" y="3463877"/>
                <a:ext cx="9043934" cy="1676036"/>
              </a:xfrm>
              <a:prstGeom prst="rect">
                <a:avLst/>
              </a:prstGeom>
              <a:blipFill>
                <a:blip r:embed="rId3"/>
                <a:stretch>
                  <a:fillRect l="-404" b="-5091"/>
                </a:stretch>
              </a:blipFill>
            </p:spPr>
            <p:txBody>
              <a:bodyPr/>
              <a:lstStyle/>
              <a:p>
                <a:r>
                  <a:rPr lang="en-US">
                    <a:noFill/>
                  </a:rPr>
                  <a:t> </a:t>
                </a:r>
              </a:p>
            </p:txBody>
          </p:sp>
        </mc:Fallback>
      </mc:AlternateContent>
      <p:sp>
        <p:nvSpPr>
          <p:cNvPr id="10" name="Rectangle 9"/>
          <p:cNvSpPr/>
          <p:nvPr/>
        </p:nvSpPr>
        <p:spPr>
          <a:xfrm>
            <a:off x="866775" y="2837370"/>
            <a:ext cx="1119217" cy="507831"/>
          </a:xfrm>
          <a:prstGeom prst="rect">
            <a:avLst/>
          </a:prstGeom>
        </p:spPr>
        <p:txBody>
          <a:bodyPr wrap="none">
            <a:spAutoFit/>
          </a:bodyPr>
          <a:lstStyle/>
          <a:p>
            <a:pPr>
              <a:lnSpc>
                <a:spcPct val="150000"/>
              </a:lnSpc>
            </a:pPr>
            <a:r>
              <a:rPr lang="es-CR" dirty="0"/>
              <a:t>Estos son:</a:t>
            </a:r>
          </a:p>
        </p:txBody>
      </p:sp>
    </p:spTree>
    <p:extLst>
      <p:ext uri="{BB962C8B-B14F-4D97-AF65-F5344CB8AC3E}">
        <p14:creationId xmlns:p14="http://schemas.microsoft.com/office/powerpoint/2010/main" val="247102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089" y="723543"/>
            <a:ext cx="6096000" cy="400110"/>
          </a:xfrm>
          <a:prstGeom prst="rect">
            <a:avLst/>
          </a:prstGeom>
        </p:spPr>
        <p:txBody>
          <a:bodyPr>
            <a:spAutoFit/>
          </a:bodyPr>
          <a:lstStyle/>
          <a:p>
            <a:pPr algn="just">
              <a:spcAft>
                <a:spcPts val="0"/>
              </a:spcAft>
              <a:tabLst>
                <a:tab pos="540385"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Introducción</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Rectangle 1"/>
          <p:cNvSpPr/>
          <p:nvPr/>
        </p:nvSpPr>
        <p:spPr>
          <a:xfrm>
            <a:off x="824089" y="1247686"/>
            <a:ext cx="6357761" cy="1754326"/>
          </a:xfrm>
          <a:prstGeom prst="rect">
            <a:avLst/>
          </a:prstGeom>
        </p:spPr>
        <p:txBody>
          <a:bodyPr wrap="square">
            <a:spAutoFit/>
          </a:bodyPr>
          <a:lstStyle/>
          <a:p>
            <a:pPr algn="just">
              <a:lnSpc>
                <a:spcPct val="150000"/>
              </a:lnSpc>
            </a:pPr>
            <a:r>
              <a:rPr lang="es-CR" dirty="0"/>
              <a:t>En inferencia estadística se llama </a:t>
            </a:r>
            <a:r>
              <a:rPr lang="es-CR" b="1" dirty="0"/>
              <a:t>estimación</a:t>
            </a:r>
            <a:r>
              <a:rPr lang="es-CR" dirty="0"/>
              <a:t> al conjunto de técnicas que permiten dar un valor aproximado de un parámetro de una población a partir de los datos proporcionados por una muestra.</a:t>
            </a:r>
          </a:p>
        </p:txBody>
      </p:sp>
      <p:pic>
        <p:nvPicPr>
          <p:cNvPr id="5" name="Picture 4"/>
          <p:cNvPicPr>
            <a:picLocks noChangeAspect="1"/>
          </p:cNvPicPr>
          <p:nvPr/>
        </p:nvPicPr>
        <p:blipFill>
          <a:blip r:embed="rId2"/>
          <a:stretch>
            <a:fillRect/>
          </a:stretch>
        </p:blipFill>
        <p:spPr>
          <a:xfrm>
            <a:off x="8550979" y="376287"/>
            <a:ext cx="2724150" cy="2247900"/>
          </a:xfrm>
          <a:prstGeom prst="rect">
            <a:avLst/>
          </a:prstGeom>
        </p:spPr>
      </p:pic>
      <p:pic>
        <p:nvPicPr>
          <p:cNvPr id="6" name="Picture 5"/>
          <p:cNvPicPr>
            <a:picLocks noChangeAspect="1"/>
          </p:cNvPicPr>
          <p:nvPr/>
        </p:nvPicPr>
        <p:blipFill>
          <a:blip r:embed="rId3"/>
          <a:stretch>
            <a:fillRect/>
          </a:stretch>
        </p:blipFill>
        <p:spPr>
          <a:xfrm>
            <a:off x="2212268" y="2899996"/>
            <a:ext cx="7258050" cy="3771900"/>
          </a:xfrm>
          <a:prstGeom prst="rect">
            <a:avLst/>
          </a:prstGeom>
        </p:spPr>
      </p:pic>
    </p:spTree>
    <p:extLst>
      <p:ext uri="{BB962C8B-B14F-4D97-AF65-F5344CB8AC3E}">
        <p14:creationId xmlns:p14="http://schemas.microsoft.com/office/powerpoint/2010/main" val="50439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5358" y="3581400"/>
            <a:ext cx="8880776" cy="2662331"/>
          </a:xfrm>
          <a:prstGeom prst="rect">
            <a:avLst/>
          </a:prstGeom>
        </p:spPr>
      </p:pic>
      <p:pic>
        <p:nvPicPr>
          <p:cNvPr id="4" name="Picture 3"/>
          <p:cNvPicPr>
            <a:picLocks noChangeAspect="1"/>
          </p:cNvPicPr>
          <p:nvPr/>
        </p:nvPicPr>
        <p:blipFill>
          <a:blip r:embed="rId3"/>
          <a:stretch>
            <a:fillRect/>
          </a:stretch>
        </p:blipFill>
        <p:spPr>
          <a:xfrm>
            <a:off x="2705251" y="1630713"/>
            <a:ext cx="1989104" cy="1136631"/>
          </a:xfrm>
          <a:prstGeom prst="rect">
            <a:avLst/>
          </a:prstGeom>
        </p:spPr>
      </p:pic>
      <p:pic>
        <p:nvPicPr>
          <p:cNvPr id="7" name="Picture 6"/>
          <p:cNvPicPr>
            <a:picLocks noChangeAspect="1"/>
          </p:cNvPicPr>
          <p:nvPr/>
        </p:nvPicPr>
        <p:blipFill>
          <a:blip r:embed="rId4"/>
          <a:stretch>
            <a:fillRect/>
          </a:stretch>
        </p:blipFill>
        <p:spPr>
          <a:xfrm>
            <a:off x="9156170" y="1142998"/>
            <a:ext cx="1533525" cy="13239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pic>
      <mc:AlternateContent xmlns:mc="http://schemas.openxmlformats.org/markup-compatibility/2006" xmlns:a14="http://schemas.microsoft.com/office/drawing/2010/main">
        <mc:Choice Requires="a14">
          <p:sp>
            <p:nvSpPr>
              <p:cNvPr id="8" name="TextBox 7"/>
              <p:cNvSpPr txBox="1"/>
              <p:nvPr/>
            </p:nvSpPr>
            <p:spPr>
              <a:xfrm>
                <a:off x="5419724" y="1924050"/>
                <a:ext cx="1857376" cy="652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rPr>
                        <m:t>𝑛</m:t>
                      </m:r>
                      <m:r>
                        <a:rPr lang="es-CR" b="0" i="1" smtClean="0">
                          <a:latin typeface="Cambria Math" panose="02040503050406030204" pitchFamily="18" charset="0"/>
                        </a:rPr>
                        <m:t>=</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1+</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𝑁</m:t>
                              </m:r>
                            </m:den>
                          </m:f>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419724" y="1924050"/>
                <a:ext cx="1857376" cy="652102"/>
              </a:xfrm>
              <a:prstGeom prst="rect">
                <a:avLst/>
              </a:prstGeom>
              <a:blipFill rotWithShape="0">
                <a:blip r:embed="rId6"/>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C871CDB-3C76-496D-B358-51441AEFB4FD}"/>
              </a:ext>
            </a:extLst>
          </p:cNvPr>
          <p:cNvPicPr>
            <a:picLocks noChangeAspect="1"/>
          </p:cNvPicPr>
          <p:nvPr/>
        </p:nvPicPr>
        <p:blipFill>
          <a:blip r:embed="rId7"/>
          <a:stretch>
            <a:fillRect/>
          </a:stretch>
        </p:blipFill>
        <p:spPr>
          <a:xfrm>
            <a:off x="1075289" y="830612"/>
            <a:ext cx="7477125" cy="485775"/>
          </a:xfrm>
          <a:prstGeom prst="rect">
            <a:avLst/>
          </a:prstGeom>
        </p:spPr>
      </p:pic>
    </p:spTree>
    <p:extLst>
      <p:ext uri="{BB962C8B-B14F-4D97-AF65-F5344CB8AC3E}">
        <p14:creationId xmlns:p14="http://schemas.microsoft.com/office/powerpoint/2010/main" val="72640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57" y="562690"/>
            <a:ext cx="11012218" cy="1596309"/>
          </a:xfrm>
          <a:prstGeom prst="rect">
            <a:avLst/>
          </a:prstGeom>
        </p:spPr>
      </p:pic>
    </p:spTree>
    <p:extLst>
      <p:ext uri="{BB962C8B-B14F-4D97-AF65-F5344CB8AC3E}">
        <p14:creationId xmlns:p14="http://schemas.microsoft.com/office/powerpoint/2010/main" val="70319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58583" y="1800224"/>
            <a:ext cx="1764217" cy="966695"/>
          </a:xfrm>
          <a:prstGeom prst="rect">
            <a:avLst/>
          </a:prstGeom>
        </p:spPr>
      </p:pic>
      <p:pic>
        <p:nvPicPr>
          <p:cNvPr id="7" name="Picture 6"/>
          <p:cNvPicPr>
            <a:picLocks noChangeAspect="1"/>
          </p:cNvPicPr>
          <p:nvPr/>
        </p:nvPicPr>
        <p:blipFill>
          <a:blip r:embed="rId3"/>
          <a:stretch>
            <a:fillRect/>
          </a:stretch>
        </p:blipFill>
        <p:spPr>
          <a:xfrm>
            <a:off x="1877424" y="3363298"/>
            <a:ext cx="7300443" cy="212483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934074" y="1914520"/>
                <a:ext cx="1857376" cy="652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rPr>
                        <m:t>𝑛</m:t>
                      </m:r>
                      <m:r>
                        <a:rPr lang="es-CR" b="0" i="1" smtClean="0">
                          <a:latin typeface="Cambria Math" panose="02040503050406030204" pitchFamily="18" charset="0"/>
                        </a:rPr>
                        <m:t>=</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1+</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𝑁</m:t>
                              </m:r>
                            </m:den>
                          </m:f>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934074" y="1914520"/>
                <a:ext cx="1857376" cy="652102"/>
              </a:xfrm>
              <a:prstGeom prst="rect">
                <a:avLst/>
              </a:prstGeom>
              <a:blipFill rotWithShape="0">
                <a:blip r:embed="rId4"/>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1EA08E8-EEC4-4DE8-9949-234D8C0BD8BE}"/>
              </a:ext>
            </a:extLst>
          </p:cNvPr>
          <p:cNvPicPr>
            <a:picLocks noChangeAspect="1"/>
          </p:cNvPicPr>
          <p:nvPr/>
        </p:nvPicPr>
        <p:blipFill>
          <a:blip r:embed="rId5"/>
          <a:stretch>
            <a:fillRect/>
          </a:stretch>
        </p:blipFill>
        <p:spPr>
          <a:xfrm>
            <a:off x="1584300" y="588814"/>
            <a:ext cx="6477000" cy="781050"/>
          </a:xfrm>
          <a:prstGeom prst="rect">
            <a:avLst/>
          </a:prstGeom>
        </p:spPr>
      </p:pic>
    </p:spTree>
    <p:extLst>
      <p:ext uri="{BB962C8B-B14F-4D97-AF65-F5344CB8AC3E}">
        <p14:creationId xmlns:p14="http://schemas.microsoft.com/office/powerpoint/2010/main" val="186732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6758" y="613834"/>
            <a:ext cx="9925110" cy="1471684"/>
          </a:xfrm>
          <a:prstGeom prst="rect">
            <a:avLst/>
          </a:prstGeom>
        </p:spPr>
      </p:pic>
    </p:spTree>
    <p:extLst>
      <p:ext uri="{BB962C8B-B14F-4D97-AF65-F5344CB8AC3E}">
        <p14:creationId xmlns:p14="http://schemas.microsoft.com/office/powerpoint/2010/main" val="230576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872A-7A53-4630-B1B5-8FEB2C266B8F}"/>
              </a:ext>
            </a:extLst>
          </p:cNvPr>
          <p:cNvPicPr>
            <a:picLocks noChangeAspect="1"/>
          </p:cNvPicPr>
          <p:nvPr/>
        </p:nvPicPr>
        <p:blipFill>
          <a:blip r:embed="rId2"/>
          <a:stretch>
            <a:fillRect/>
          </a:stretch>
        </p:blipFill>
        <p:spPr>
          <a:xfrm>
            <a:off x="617344" y="200977"/>
            <a:ext cx="10734675" cy="2066925"/>
          </a:xfrm>
          <a:prstGeom prst="rect">
            <a:avLst/>
          </a:prstGeom>
        </p:spPr>
      </p:pic>
      <p:pic>
        <p:nvPicPr>
          <p:cNvPr id="3" name="Picture 2">
            <a:extLst>
              <a:ext uri="{FF2B5EF4-FFF2-40B4-BE49-F238E27FC236}">
                <a16:creationId xmlns:a16="http://schemas.microsoft.com/office/drawing/2014/main" id="{9424B205-CB8F-41E2-BEDF-856F0DA7F1E6}"/>
              </a:ext>
            </a:extLst>
          </p:cNvPr>
          <p:cNvPicPr>
            <a:picLocks noChangeAspect="1"/>
          </p:cNvPicPr>
          <p:nvPr/>
        </p:nvPicPr>
        <p:blipFill>
          <a:blip r:embed="rId3"/>
          <a:stretch>
            <a:fillRect/>
          </a:stretch>
        </p:blipFill>
        <p:spPr>
          <a:xfrm>
            <a:off x="617344" y="2535970"/>
            <a:ext cx="10334625" cy="800100"/>
          </a:xfrm>
          <a:prstGeom prst="rect">
            <a:avLst/>
          </a:prstGeom>
        </p:spPr>
      </p:pic>
      <p:pic>
        <p:nvPicPr>
          <p:cNvPr id="4" name="Picture 3">
            <a:extLst>
              <a:ext uri="{FF2B5EF4-FFF2-40B4-BE49-F238E27FC236}">
                <a16:creationId xmlns:a16="http://schemas.microsoft.com/office/drawing/2014/main" id="{37FCEB6D-3893-4306-AE55-C78FBF22B4AF}"/>
              </a:ext>
            </a:extLst>
          </p:cNvPr>
          <p:cNvPicPr>
            <a:picLocks noChangeAspect="1"/>
          </p:cNvPicPr>
          <p:nvPr/>
        </p:nvPicPr>
        <p:blipFill>
          <a:blip r:embed="rId4"/>
          <a:stretch>
            <a:fillRect/>
          </a:stretch>
        </p:blipFill>
        <p:spPr>
          <a:xfrm>
            <a:off x="1293702" y="3715992"/>
            <a:ext cx="5819775" cy="857250"/>
          </a:xfrm>
          <a:prstGeom prst="rect">
            <a:avLst/>
          </a:prstGeom>
        </p:spPr>
      </p:pic>
      <p:pic>
        <p:nvPicPr>
          <p:cNvPr id="6" name="Picture 5">
            <a:extLst>
              <a:ext uri="{FF2B5EF4-FFF2-40B4-BE49-F238E27FC236}">
                <a16:creationId xmlns:a16="http://schemas.microsoft.com/office/drawing/2014/main" id="{FD715968-9A39-4550-9588-B678EBD9D350}"/>
              </a:ext>
            </a:extLst>
          </p:cNvPr>
          <p:cNvPicPr>
            <a:picLocks noChangeAspect="1"/>
          </p:cNvPicPr>
          <p:nvPr/>
        </p:nvPicPr>
        <p:blipFill>
          <a:blip r:embed="rId5"/>
          <a:stretch>
            <a:fillRect/>
          </a:stretch>
        </p:blipFill>
        <p:spPr>
          <a:xfrm>
            <a:off x="10389476" y="5024650"/>
            <a:ext cx="1124986" cy="117363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5533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974" y="536619"/>
            <a:ext cx="10058400" cy="461665"/>
          </a:xfrm>
          <a:prstGeom prst="rect">
            <a:avLst/>
          </a:prstGeom>
        </p:spPr>
        <p:txBody>
          <a:bodyPr wrap="square">
            <a:spAutoFit/>
          </a:bodyPr>
          <a:lstStyle/>
          <a:p>
            <a:pPr algn="ctr"/>
            <a:r>
              <a:rPr lang="es-ES_tradnl" sz="2400" b="1" spc="-15" dirty="0">
                <a:solidFill>
                  <a:schemeClr val="accent1">
                    <a:lumMod val="75000"/>
                  </a:schemeClr>
                </a:solidFill>
                <a:effectLst>
                  <a:outerShdw blurRad="38100" dist="38100" dir="2700000" algn="tl">
                    <a:srgbClr val="000000">
                      <a:alpha val="43137"/>
                    </a:srgbClr>
                  </a:outerShdw>
                </a:effectLst>
                <a:latin typeface="Engravers MT" panose="02090707080505020304" pitchFamily="18" charset="0"/>
                <a:ea typeface="Times New Roman" panose="02020603050405020304" pitchFamily="18" charset="0"/>
                <a:cs typeface="Times New Roman" panose="02020603050405020304" pitchFamily="18" charset="0"/>
              </a:rPr>
              <a:t>Tipos de muestreo</a:t>
            </a:r>
            <a:endParaRPr lang="es-ES" sz="2400" b="1" dirty="0">
              <a:solidFill>
                <a:schemeClr val="accent1">
                  <a:lumMod val="75000"/>
                </a:schemeClr>
              </a:solidFill>
              <a:effectLst>
                <a:outerShdw blurRad="38100" dist="38100" dir="2700000" algn="tl">
                  <a:srgbClr val="000000">
                    <a:alpha val="43137"/>
                  </a:srgbClr>
                </a:outerShdw>
              </a:effectLst>
              <a:latin typeface="Engravers MT" panose="02090707080505020304" pitchFamily="18" charset="0"/>
            </a:endParaRPr>
          </a:p>
        </p:txBody>
      </p:sp>
      <p:sp>
        <p:nvSpPr>
          <p:cNvPr id="3" name="Rectangle 2"/>
          <p:cNvSpPr/>
          <p:nvPr/>
        </p:nvSpPr>
        <p:spPr>
          <a:xfrm>
            <a:off x="616752" y="1463834"/>
            <a:ext cx="5479248" cy="400110"/>
          </a:xfrm>
          <a:prstGeom prst="rect">
            <a:avLst/>
          </a:prstGeom>
        </p:spPr>
        <p:txBody>
          <a:bodyPr wrap="square">
            <a:spAutoFit/>
          </a:bodyPr>
          <a:lstStyle/>
          <a:p>
            <a:r>
              <a:rPr lang="es-ES_tradnl" sz="2000" b="1" spc="-15" dirty="0">
                <a:solidFill>
                  <a:srgbClr val="C00000"/>
                </a:solidFill>
                <a:effectLst>
                  <a:outerShdw blurRad="38100" dist="38100" dir="2700000" algn="tl">
                    <a:srgbClr val="000000">
                      <a:alpha val="43137"/>
                    </a:srgbClr>
                  </a:outerShdw>
                </a:effectLst>
                <a:latin typeface="Bell MT" panose="02020503060305020303" pitchFamily="18" charset="0"/>
                <a:ea typeface="Times New Roman" panose="02020603050405020304" pitchFamily="18" charset="0"/>
                <a:cs typeface="Times New Roman" panose="02020603050405020304" pitchFamily="18" charset="0"/>
              </a:rPr>
              <a:t>Muestreo Simple al Azar (MAS)</a:t>
            </a:r>
            <a:endParaRPr lang="es-ES" sz="2000" b="1" dirty="0">
              <a:solidFill>
                <a:srgbClr val="C00000"/>
              </a:solidFill>
              <a:effectLst>
                <a:outerShdw blurRad="38100" dist="38100" dir="2700000" algn="tl">
                  <a:srgbClr val="000000">
                    <a:alpha val="43137"/>
                  </a:srgbClr>
                </a:outerShdw>
              </a:effectLst>
              <a:latin typeface="Bell MT" panose="02020503060305020303" pitchFamily="18" charset="0"/>
            </a:endParaRPr>
          </a:p>
        </p:txBody>
      </p:sp>
      <p:pic>
        <p:nvPicPr>
          <p:cNvPr id="4" name="Picture 3"/>
          <p:cNvPicPr>
            <a:picLocks noChangeAspect="1"/>
          </p:cNvPicPr>
          <p:nvPr/>
        </p:nvPicPr>
        <p:blipFill>
          <a:blip r:embed="rId2"/>
          <a:stretch>
            <a:fillRect/>
          </a:stretch>
        </p:blipFill>
        <p:spPr>
          <a:xfrm>
            <a:off x="8955337" y="971550"/>
            <a:ext cx="2084138" cy="1762125"/>
          </a:xfrm>
          <a:prstGeom prst="rect">
            <a:avLst/>
          </a:prstGeom>
        </p:spPr>
      </p:pic>
      <p:sp>
        <p:nvSpPr>
          <p:cNvPr id="5" name="Rectangle 4"/>
          <p:cNvSpPr/>
          <p:nvPr/>
        </p:nvSpPr>
        <p:spPr>
          <a:xfrm>
            <a:off x="616752" y="2133510"/>
            <a:ext cx="8010249" cy="1200329"/>
          </a:xfrm>
          <a:prstGeom prst="rect">
            <a:avLst/>
          </a:prstGeom>
        </p:spPr>
        <p:txBody>
          <a:bodyPr wrap="square">
            <a:spAutoFit/>
          </a:bodyPr>
          <a:lstStyle/>
          <a:p>
            <a:pPr marL="285750" indent="-285750">
              <a:buFont typeface="Wingdings" panose="05000000000000000000" pitchFamily="2" charset="2"/>
              <a:buChar char="q"/>
            </a:pPr>
            <a:r>
              <a:rPr lang="es-CR" dirty="0"/>
              <a:t>Muestreo en el que todas las muestras tienen la misma probabilidad de ser seleccionadas.</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A cada miembro de la población se le asigna un número.</a:t>
            </a:r>
          </a:p>
        </p:txBody>
      </p:sp>
      <p:sp>
        <p:nvSpPr>
          <p:cNvPr id="6" name="Rectangle 5"/>
          <p:cNvSpPr/>
          <p:nvPr/>
        </p:nvSpPr>
        <p:spPr>
          <a:xfrm>
            <a:off x="701948" y="3703696"/>
            <a:ext cx="10337525" cy="646331"/>
          </a:xfrm>
          <a:prstGeom prst="rect">
            <a:avLst/>
          </a:prstGeom>
        </p:spPr>
        <p:txBody>
          <a:bodyPr wrap="square">
            <a:spAutoFit/>
          </a:bodyPr>
          <a:lstStyle/>
          <a:p>
            <a:pPr marL="285750" indent="-285750">
              <a:buFont typeface="Wingdings" panose="05000000000000000000" pitchFamily="2" charset="2"/>
              <a:buChar char="q"/>
            </a:pPr>
            <a:r>
              <a:rPr lang="es-CR" dirty="0"/>
              <a:t>A través de algún medio mecánico (bolas dentro de una bolsa, tablas de números aleatorios, números aleatorios generados con una calculadora u ordenador, </a:t>
            </a:r>
            <a:r>
              <a:rPr lang="es-CR" dirty="0" err="1"/>
              <a:t>etc</a:t>
            </a:r>
            <a:r>
              <a:rPr lang="es-CR" dirty="0"/>
              <a:t>).</a:t>
            </a:r>
          </a:p>
        </p:txBody>
      </p:sp>
      <p:sp>
        <p:nvSpPr>
          <p:cNvPr id="7" name="Rectangle 6"/>
          <p:cNvSpPr/>
          <p:nvPr/>
        </p:nvSpPr>
        <p:spPr>
          <a:xfrm>
            <a:off x="616752" y="4830293"/>
            <a:ext cx="10507918" cy="1200329"/>
          </a:xfrm>
          <a:prstGeom prst="rect">
            <a:avLst/>
          </a:prstGeom>
        </p:spPr>
        <p:txBody>
          <a:bodyPr wrap="square">
            <a:spAutoFit/>
          </a:bodyPr>
          <a:lstStyle/>
          <a:p>
            <a:pPr marL="285750" indent="-285750">
              <a:buFont typeface="Wingdings" panose="05000000000000000000" pitchFamily="2" charset="2"/>
              <a:buChar char="v"/>
            </a:pPr>
            <a:r>
              <a:rPr lang="es-CR" dirty="0"/>
              <a:t>Una de las limitaciones más evidentes del </a:t>
            </a:r>
            <a:r>
              <a:rPr lang="es-CR" b="1" dirty="0"/>
              <a:t>MAS</a:t>
            </a:r>
            <a:r>
              <a:rPr lang="es-CR" dirty="0"/>
              <a:t> es la necesidad de una </a:t>
            </a:r>
            <a:r>
              <a:rPr lang="es-CR" b="1" dirty="0"/>
              <a:t>lista completa de todos los miembros de la población (marco de muestreo)</a:t>
            </a:r>
            <a:r>
              <a:rPr lang="es-CR" dirty="0"/>
              <a:t>. </a:t>
            </a:r>
          </a:p>
          <a:p>
            <a:endParaRPr lang="es-CR" dirty="0"/>
          </a:p>
          <a:p>
            <a:pPr marL="285750" indent="-285750">
              <a:buFont typeface="Wingdings" panose="05000000000000000000" pitchFamily="2" charset="2"/>
              <a:buChar char="v"/>
            </a:pPr>
            <a:r>
              <a:rPr lang="es-CR" dirty="0"/>
              <a:t>Tiene poca o nula utilidad práctica cuando la población que estamos estudiando es muy grande.</a:t>
            </a:r>
            <a:endParaRPr lang="es-CR" dirty="0">
              <a:effectLst/>
            </a:endParaRPr>
          </a:p>
        </p:txBody>
      </p:sp>
    </p:spTree>
    <p:extLst>
      <p:ext uri="{BB962C8B-B14F-4D97-AF65-F5344CB8AC3E}">
        <p14:creationId xmlns:p14="http://schemas.microsoft.com/office/powerpoint/2010/main" val="378965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624" y="476019"/>
            <a:ext cx="9144000" cy="461665"/>
          </a:xfrm>
          <a:prstGeom prst="rect">
            <a:avLst/>
          </a:prstGeom>
        </p:spPr>
        <p:txBody>
          <a:bodyPr wrap="square">
            <a:spAutoFit/>
          </a:bodyPr>
          <a:lstStyle/>
          <a:p>
            <a:r>
              <a:rPr lang="es-ES_tradnl" sz="2400" b="1" spc="-15"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Muestro Estratificado Aleatorio</a:t>
            </a:r>
            <a:endParaRPr lang="es-ES" sz="2400" b="1"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809624" y="2179588"/>
            <a:ext cx="6096000" cy="369332"/>
          </a:xfrm>
          <a:prstGeom prst="rect">
            <a:avLst/>
          </a:prstGeom>
        </p:spPr>
        <p:txBody>
          <a:bodyPr>
            <a:spAutoFit/>
          </a:bodyPr>
          <a:lstStyle/>
          <a:p>
            <a:r>
              <a:rPr lang="es-ES_tradnl" b="1" spc="-15" dirty="0">
                <a:latin typeface="Calibri" panose="020F0502020204030204" pitchFamily="34" charset="0"/>
                <a:ea typeface="Times New Roman" panose="02020603050405020304" pitchFamily="18" charset="0"/>
                <a:cs typeface="Times New Roman" panose="02020603050405020304" pitchFamily="18" charset="0"/>
              </a:rPr>
              <a:t>Razones para estratificar</a:t>
            </a:r>
            <a:endParaRPr lang="es-ES" b="1" dirty="0"/>
          </a:p>
        </p:txBody>
      </p:sp>
      <p:sp>
        <p:nvSpPr>
          <p:cNvPr id="4" name="Rectangle 3"/>
          <p:cNvSpPr/>
          <p:nvPr/>
        </p:nvSpPr>
        <p:spPr>
          <a:xfrm>
            <a:off x="868891" y="3979591"/>
            <a:ext cx="6096000" cy="369332"/>
          </a:xfrm>
          <a:prstGeom prst="rect">
            <a:avLst/>
          </a:prstGeom>
        </p:spPr>
        <p:txBody>
          <a:bodyPr>
            <a:spAutoFit/>
          </a:bodyPr>
          <a:lstStyle/>
          <a:p>
            <a:r>
              <a:rPr lang="es-ES_tradnl" b="1" spc="-15" dirty="0">
                <a:latin typeface="Calibri" panose="020F0502020204030204" pitchFamily="34" charset="0"/>
                <a:ea typeface="Times New Roman" panose="02020603050405020304" pitchFamily="18" charset="0"/>
                <a:cs typeface="Times New Roman" panose="02020603050405020304" pitchFamily="18" charset="0"/>
              </a:rPr>
              <a:t>Cálculo del promedio ponderado de los estratos</a:t>
            </a:r>
            <a:endParaRPr lang="es-ES" b="1" dirty="0"/>
          </a:p>
        </p:txBody>
      </p:sp>
      <p:pic>
        <p:nvPicPr>
          <p:cNvPr id="7" name="Picture 6"/>
          <p:cNvPicPr>
            <a:picLocks noChangeAspect="1"/>
          </p:cNvPicPr>
          <p:nvPr/>
        </p:nvPicPr>
        <p:blipFill>
          <a:blip r:embed="rId2"/>
          <a:stretch>
            <a:fillRect/>
          </a:stretch>
        </p:blipFill>
        <p:spPr>
          <a:xfrm>
            <a:off x="966360" y="4650487"/>
            <a:ext cx="4036682" cy="929160"/>
          </a:xfrm>
          <a:prstGeom prst="rect">
            <a:avLst/>
          </a:prstGeom>
        </p:spPr>
      </p:pic>
      <p:pic>
        <p:nvPicPr>
          <p:cNvPr id="5" name="Picture 4"/>
          <p:cNvPicPr>
            <a:picLocks noChangeAspect="1"/>
          </p:cNvPicPr>
          <p:nvPr/>
        </p:nvPicPr>
        <p:blipFill>
          <a:blip r:embed="rId3"/>
          <a:stretch>
            <a:fillRect/>
          </a:stretch>
        </p:blipFill>
        <p:spPr>
          <a:xfrm>
            <a:off x="8907991" y="522033"/>
            <a:ext cx="2362199" cy="2026887"/>
          </a:xfrm>
          <a:prstGeom prst="rect">
            <a:avLst/>
          </a:prstGeom>
        </p:spPr>
      </p:pic>
      <p:sp>
        <p:nvSpPr>
          <p:cNvPr id="6" name="Rectangle 5"/>
          <p:cNvSpPr/>
          <p:nvPr/>
        </p:nvSpPr>
        <p:spPr>
          <a:xfrm>
            <a:off x="809624" y="1028420"/>
            <a:ext cx="7843309" cy="923330"/>
          </a:xfrm>
          <a:prstGeom prst="rect">
            <a:avLst/>
          </a:prstGeom>
        </p:spPr>
        <p:txBody>
          <a:bodyPr wrap="square">
            <a:spAutoFit/>
          </a:bodyPr>
          <a:lstStyle/>
          <a:p>
            <a:pPr algn="just"/>
            <a:r>
              <a:rPr lang="es-CR" dirty="0"/>
              <a:t>El </a:t>
            </a:r>
            <a:r>
              <a:rPr lang="es-CR" b="1" dirty="0"/>
              <a:t>muestreo estratificado</a:t>
            </a:r>
            <a:r>
              <a:rPr lang="es-CR" dirty="0"/>
              <a:t> es una técnica de </a:t>
            </a:r>
            <a:r>
              <a:rPr lang="es-CR" b="1" dirty="0"/>
              <a:t>muestreo</a:t>
            </a:r>
            <a:r>
              <a:rPr lang="es-CR" dirty="0"/>
              <a:t> probabilístico en donde el investigador divide a toda la población en diferentes subgrupos o estratos. Luego, selecciona aleatoriamente a los sujetos  en cada estrato.</a:t>
            </a:r>
          </a:p>
        </p:txBody>
      </p:sp>
      <p:sp>
        <p:nvSpPr>
          <p:cNvPr id="8" name="Rectangle 7"/>
          <p:cNvSpPr/>
          <p:nvPr/>
        </p:nvSpPr>
        <p:spPr>
          <a:xfrm>
            <a:off x="809624" y="2627697"/>
            <a:ext cx="10721977" cy="923330"/>
          </a:xfrm>
          <a:prstGeom prst="rect">
            <a:avLst/>
          </a:prstGeom>
        </p:spPr>
        <p:txBody>
          <a:bodyPr wrap="square">
            <a:spAutoFit/>
          </a:bodyPr>
          <a:lstStyle/>
          <a:p>
            <a:pPr algn="just"/>
            <a:r>
              <a:rPr lang="es-CR" dirty="0"/>
              <a:t>Cuando es de interés estudiar las </a:t>
            </a:r>
            <a:r>
              <a:rPr lang="es-CR" b="1" dirty="0"/>
              <a:t>subpoblaciones  (estratos)</a:t>
            </a:r>
            <a:r>
              <a:rPr lang="es-CR" dirty="0"/>
              <a:t> en la población, siendo importante que en la muestra haya representación de todos y cada uno de los estratos considerados. El muestreo aleatorio simple no nos garantiza que tal cosa ocurra. </a:t>
            </a:r>
          </a:p>
        </p:txBody>
      </p:sp>
    </p:spTree>
    <p:extLst>
      <p:ext uri="{BB962C8B-B14F-4D97-AF65-F5344CB8AC3E}">
        <p14:creationId xmlns:p14="http://schemas.microsoft.com/office/powerpoint/2010/main" val="171395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247" y="322791"/>
            <a:ext cx="10326688" cy="931859"/>
          </a:xfrm>
          <a:prstGeom prst="rect">
            <a:avLst/>
          </a:prstGeom>
        </p:spPr>
      </p:pic>
      <p:pic>
        <p:nvPicPr>
          <p:cNvPr id="3" name="Picture 2"/>
          <p:cNvPicPr>
            <a:picLocks noChangeAspect="1"/>
          </p:cNvPicPr>
          <p:nvPr/>
        </p:nvPicPr>
        <p:blipFill>
          <a:blip r:embed="rId3"/>
          <a:stretch>
            <a:fillRect/>
          </a:stretch>
        </p:blipFill>
        <p:spPr>
          <a:xfrm>
            <a:off x="1371600" y="1380067"/>
            <a:ext cx="8045450" cy="2959246"/>
          </a:xfrm>
          <a:prstGeom prst="rect">
            <a:avLst/>
          </a:prstGeom>
        </p:spPr>
      </p:pic>
      <p:pic>
        <p:nvPicPr>
          <p:cNvPr id="4" name="Picture 3"/>
          <p:cNvPicPr>
            <a:picLocks noChangeAspect="1"/>
          </p:cNvPicPr>
          <p:nvPr/>
        </p:nvPicPr>
        <p:blipFill>
          <a:blip r:embed="rId4"/>
          <a:stretch>
            <a:fillRect/>
          </a:stretch>
        </p:blipFill>
        <p:spPr>
          <a:xfrm>
            <a:off x="7147028" y="3897349"/>
            <a:ext cx="2612083" cy="601247"/>
          </a:xfrm>
          <a:prstGeom prst="rect">
            <a:avLst/>
          </a:prstGeom>
        </p:spPr>
      </p:pic>
    </p:spTree>
    <p:extLst>
      <p:ext uri="{BB962C8B-B14F-4D97-AF65-F5344CB8AC3E}">
        <p14:creationId xmlns:p14="http://schemas.microsoft.com/office/powerpoint/2010/main" val="303333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574" y="631977"/>
            <a:ext cx="9379693" cy="400110"/>
          </a:xfrm>
          <a:prstGeom prst="rect">
            <a:avLst/>
          </a:prstGeom>
        </p:spPr>
        <p:txBody>
          <a:bodyPr wrap="square">
            <a:spAutoFit/>
          </a:bodyPr>
          <a:lstStyle/>
          <a:p>
            <a:r>
              <a:rPr lang="es-ES_tradnl" sz="2000" b="1" spc="-15"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Afijación del tamaño de la muestra</a:t>
            </a:r>
            <a:endParaRPr lang="es-ES" sz="2000" b="1"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66574" y="1719688"/>
            <a:ext cx="3226941" cy="744112"/>
          </a:xfrm>
          <a:prstGeom prst="rect">
            <a:avLst/>
          </a:prstGeom>
        </p:spPr>
      </p:pic>
      <p:pic>
        <p:nvPicPr>
          <p:cNvPr id="7" name="Picture 6"/>
          <p:cNvPicPr>
            <a:picLocks noChangeAspect="1"/>
          </p:cNvPicPr>
          <p:nvPr/>
        </p:nvPicPr>
        <p:blipFill>
          <a:blip r:embed="rId3"/>
          <a:stretch>
            <a:fillRect/>
          </a:stretch>
        </p:blipFill>
        <p:spPr>
          <a:xfrm>
            <a:off x="1012860" y="3260339"/>
            <a:ext cx="3012563" cy="1531936"/>
          </a:xfrm>
          <a:prstGeom prst="rect">
            <a:avLst/>
          </a:prstGeom>
        </p:spPr>
      </p:pic>
      <p:pic>
        <p:nvPicPr>
          <p:cNvPr id="8" name="Picture 7"/>
          <p:cNvPicPr>
            <a:picLocks noChangeAspect="1"/>
          </p:cNvPicPr>
          <p:nvPr/>
        </p:nvPicPr>
        <p:blipFill>
          <a:blip r:embed="rId4"/>
          <a:stretch>
            <a:fillRect/>
          </a:stretch>
        </p:blipFill>
        <p:spPr>
          <a:xfrm>
            <a:off x="1694349" y="4792275"/>
            <a:ext cx="2205229" cy="1380845"/>
          </a:xfrm>
          <a:prstGeom prst="rect">
            <a:avLst/>
          </a:prstGeom>
        </p:spPr>
      </p:pic>
      <p:sp>
        <p:nvSpPr>
          <p:cNvPr id="3" name="Rectangle 2"/>
          <p:cNvSpPr/>
          <p:nvPr/>
        </p:nvSpPr>
        <p:spPr>
          <a:xfrm>
            <a:off x="966574" y="1170994"/>
            <a:ext cx="9946959" cy="369332"/>
          </a:xfrm>
          <a:prstGeom prst="rect">
            <a:avLst/>
          </a:prstGeom>
        </p:spPr>
        <p:txBody>
          <a:bodyPr wrap="square">
            <a:spAutoFit/>
          </a:bodyPr>
          <a:lstStyle/>
          <a:p>
            <a:r>
              <a:rPr lang="es-CR" dirty="0"/>
              <a:t>Reparto del tamaño de la muestra en los diferentes estratos o subpoblaciones. </a:t>
            </a:r>
          </a:p>
        </p:txBody>
      </p:sp>
      <p:sp>
        <p:nvSpPr>
          <p:cNvPr id="4" name="Rectangle 3"/>
          <p:cNvSpPr/>
          <p:nvPr/>
        </p:nvSpPr>
        <p:spPr>
          <a:xfrm>
            <a:off x="4673600" y="1817469"/>
            <a:ext cx="6096000" cy="646331"/>
          </a:xfrm>
          <a:prstGeom prst="rect">
            <a:avLst/>
          </a:prstGeom>
        </p:spPr>
        <p:txBody>
          <a:bodyPr>
            <a:spAutoFit/>
          </a:bodyPr>
          <a:lstStyle/>
          <a:p>
            <a:r>
              <a:rPr lang="es-CR" dirty="0"/>
              <a:t>Cada estrato tiene un número de elementos en la muestra proporcional a su tamaño.</a:t>
            </a:r>
          </a:p>
        </p:txBody>
      </p:sp>
      <p:sp>
        <p:nvSpPr>
          <p:cNvPr id="6" name="Rectangle 5"/>
          <p:cNvSpPr/>
          <p:nvPr/>
        </p:nvSpPr>
        <p:spPr>
          <a:xfrm>
            <a:off x="4817533" y="4115473"/>
            <a:ext cx="6096000" cy="923330"/>
          </a:xfrm>
          <a:prstGeom prst="rect">
            <a:avLst/>
          </a:prstGeom>
        </p:spPr>
        <p:txBody>
          <a:bodyPr>
            <a:spAutoFit/>
          </a:bodyPr>
          <a:lstStyle/>
          <a:p>
            <a:pPr>
              <a:lnSpc>
                <a:spcPct val="150000"/>
              </a:lnSpc>
            </a:pPr>
            <a:r>
              <a:rPr lang="es-CR" dirty="0"/>
              <a:t>Se tiene en cuenta la previsible dispersión de los resultados, de modo que se considera la proporción y la desviación típica.. </a:t>
            </a:r>
          </a:p>
        </p:txBody>
      </p:sp>
    </p:spTree>
    <p:extLst>
      <p:ext uri="{BB962C8B-B14F-4D97-AF65-F5344CB8AC3E}">
        <p14:creationId xmlns:p14="http://schemas.microsoft.com/office/powerpoint/2010/main" val="82001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555" y="599498"/>
            <a:ext cx="10334889" cy="3097364"/>
          </a:xfrm>
          <a:prstGeom prst="rect">
            <a:avLst/>
          </a:prstGeom>
        </p:spPr>
      </p:pic>
      <p:pic>
        <p:nvPicPr>
          <p:cNvPr id="3" name="Picture 2"/>
          <p:cNvPicPr>
            <a:picLocks noChangeAspect="1"/>
          </p:cNvPicPr>
          <p:nvPr/>
        </p:nvPicPr>
        <p:blipFill>
          <a:blip r:embed="rId3"/>
          <a:stretch>
            <a:fillRect/>
          </a:stretch>
        </p:blipFill>
        <p:spPr>
          <a:xfrm>
            <a:off x="1689486" y="3770753"/>
            <a:ext cx="7179732" cy="1010184"/>
          </a:xfrm>
          <a:prstGeom prst="rect">
            <a:avLst/>
          </a:prstGeom>
        </p:spPr>
      </p:pic>
    </p:spTree>
    <p:extLst>
      <p:ext uri="{BB962C8B-B14F-4D97-AF65-F5344CB8AC3E}">
        <p14:creationId xmlns:p14="http://schemas.microsoft.com/office/powerpoint/2010/main" val="278765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825" y="3985684"/>
            <a:ext cx="6072708" cy="687881"/>
          </a:xfrm>
          <a:prstGeom prst="rect">
            <a:avLst/>
          </a:prstGeom>
        </p:spPr>
        <p:txBody>
          <a:bodyPr wrap="square">
            <a:spAutoFit/>
          </a:bodyPr>
          <a:lstStyle/>
          <a:p>
            <a:pPr>
              <a:spcBef>
                <a:spcPct val="15000"/>
              </a:spcBef>
              <a:buClr>
                <a:schemeClr val="accent1"/>
              </a:buClr>
            </a:pPr>
            <a:r>
              <a:rPr lang="es-ES" altLang="es-CR" b="1" dirty="0"/>
              <a:t>Nominal</a:t>
            </a:r>
            <a:r>
              <a:rPr lang="es-ES" altLang="es-CR" dirty="0"/>
              <a:t>: asignación de un número a cada categoría</a:t>
            </a:r>
          </a:p>
          <a:p>
            <a:pPr>
              <a:spcBef>
                <a:spcPct val="15000"/>
              </a:spcBef>
              <a:buClr>
                <a:schemeClr val="accent1"/>
              </a:buClr>
              <a:buFontTx/>
              <a:buNone/>
            </a:pPr>
            <a:r>
              <a:rPr lang="es-ES" altLang="es-CR" dirty="0"/>
              <a:t>	Sexo: Hombre (1), Mujer (2)</a:t>
            </a:r>
          </a:p>
        </p:txBody>
      </p:sp>
      <p:sp>
        <p:nvSpPr>
          <p:cNvPr id="3" name="Rectangle 2"/>
          <p:cNvSpPr/>
          <p:nvPr/>
        </p:nvSpPr>
        <p:spPr>
          <a:xfrm>
            <a:off x="1628825" y="5195887"/>
            <a:ext cx="6199286" cy="687881"/>
          </a:xfrm>
          <a:prstGeom prst="rect">
            <a:avLst/>
          </a:prstGeom>
        </p:spPr>
        <p:txBody>
          <a:bodyPr wrap="square">
            <a:spAutoFit/>
          </a:bodyPr>
          <a:lstStyle/>
          <a:p>
            <a:pPr>
              <a:spcBef>
                <a:spcPct val="15000"/>
              </a:spcBef>
              <a:buClr>
                <a:schemeClr val="accent1"/>
              </a:buClr>
            </a:pPr>
            <a:r>
              <a:rPr lang="es-ES" altLang="es-CR" b="1" dirty="0"/>
              <a:t>Ordinal</a:t>
            </a:r>
            <a:r>
              <a:rPr lang="es-ES" altLang="es-CR" dirty="0"/>
              <a:t>: existe un orden entre categorías</a:t>
            </a:r>
          </a:p>
          <a:p>
            <a:pPr>
              <a:spcBef>
                <a:spcPct val="15000"/>
              </a:spcBef>
              <a:buClr>
                <a:schemeClr val="accent1"/>
              </a:buClr>
              <a:buFontTx/>
              <a:buNone/>
            </a:pPr>
            <a:r>
              <a:rPr lang="es-ES" altLang="es-CR" dirty="0"/>
              <a:t>	Estudios: Primaria (1), Secundaria (2), Universitaria (3)</a:t>
            </a:r>
          </a:p>
        </p:txBody>
      </p:sp>
      <p:pic>
        <p:nvPicPr>
          <p:cNvPr id="4" name="Picture 3"/>
          <p:cNvPicPr>
            <a:picLocks noChangeAspect="1"/>
          </p:cNvPicPr>
          <p:nvPr/>
        </p:nvPicPr>
        <p:blipFill>
          <a:blip r:embed="rId2"/>
          <a:stretch>
            <a:fillRect/>
          </a:stretch>
        </p:blipFill>
        <p:spPr>
          <a:xfrm>
            <a:off x="1514525" y="1261169"/>
            <a:ext cx="6313586" cy="2358727"/>
          </a:xfrm>
          <a:prstGeom prst="rect">
            <a:avLst/>
          </a:prstGeom>
        </p:spPr>
      </p:pic>
      <p:pic>
        <p:nvPicPr>
          <p:cNvPr id="5" name="Picture 4"/>
          <p:cNvPicPr>
            <a:picLocks noChangeAspect="1"/>
          </p:cNvPicPr>
          <p:nvPr/>
        </p:nvPicPr>
        <p:blipFill>
          <a:blip r:embed="rId3"/>
          <a:stretch>
            <a:fillRect/>
          </a:stretch>
        </p:blipFill>
        <p:spPr>
          <a:xfrm>
            <a:off x="8643317" y="2254349"/>
            <a:ext cx="1891712" cy="1460402"/>
          </a:xfrm>
          <a:prstGeom prst="rect">
            <a:avLst/>
          </a:prstGeom>
        </p:spPr>
      </p:pic>
      <p:pic>
        <p:nvPicPr>
          <p:cNvPr id="6" name="Picture 5"/>
          <p:cNvPicPr>
            <a:picLocks noChangeAspect="1"/>
          </p:cNvPicPr>
          <p:nvPr/>
        </p:nvPicPr>
        <p:blipFill>
          <a:blip r:embed="rId4"/>
          <a:stretch>
            <a:fillRect/>
          </a:stretch>
        </p:blipFill>
        <p:spPr>
          <a:xfrm>
            <a:off x="8953500" y="4457700"/>
            <a:ext cx="1552087" cy="1476375"/>
          </a:xfrm>
          <a:prstGeom prst="rect">
            <a:avLst/>
          </a:prstGeom>
        </p:spPr>
      </p:pic>
      <p:sp>
        <p:nvSpPr>
          <p:cNvPr id="7" name="TextBox 6"/>
          <p:cNvSpPr txBox="1"/>
          <p:nvPr/>
        </p:nvSpPr>
        <p:spPr>
          <a:xfrm>
            <a:off x="1778000" y="558800"/>
            <a:ext cx="8415867" cy="400110"/>
          </a:xfrm>
          <a:prstGeom prst="rect">
            <a:avLst/>
          </a:prstGeom>
          <a:noFill/>
        </p:spPr>
        <p:txBody>
          <a:bodyPr wrap="square" rtlCol="0">
            <a:spAutoFit/>
          </a:bodyPr>
          <a:lstStyle/>
          <a:p>
            <a:pPr algn="ctr"/>
            <a:r>
              <a:rPr lang="es-CR" sz="2000" b="1" dirty="0"/>
              <a:t>Niveles de Medición (nominal, ordinal, intervalo y razón) </a:t>
            </a:r>
          </a:p>
        </p:txBody>
      </p:sp>
    </p:spTree>
    <p:extLst>
      <p:ext uri="{BB962C8B-B14F-4D97-AF65-F5344CB8AC3E}">
        <p14:creationId xmlns:p14="http://schemas.microsoft.com/office/powerpoint/2010/main" val="2131304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407ED0-A766-4FDE-BAF5-5A8A8D0AFAD3}"/>
              </a:ext>
            </a:extLst>
          </p:cNvPr>
          <p:cNvPicPr>
            <a:picLocks noChangeAspect="1"/>
          </p:cNvPicPr>
          <p:nvPr/>
        </p:nvPicPr>
        <p:blipFill>
          <a:blip r:embed="rId2"/>
          <a:stretch>
            <a:fillRect/>
          </a:stretch>
        </p:blipFill>
        <p:spPr>
          <a:xfrm>
            <a:off x="520701" y="462397"/>
            <a:ext cx="8632536" cy="3520361"/>
          </a:xfrm>
          <a:prstGeom prst="rect">
            <a:avLst/>
          </a:prstGeom>
        </p:spPr>
      </p:pic>
      <p:pic>
        <p:nvPicPr>
          <p:cNvPr id="3" name="Imagen 2">
            <a:extLst>
              <a:ext uri="{FF2B5EF4-FFF2-40B4-BE49-F238E27FC236}">
                <a16:creationId xmlns:a16="http://schemas.microsoft.com/office/drawing/2014/main" id="{70BD6DEE-1553-4199-9F6A-50312D0BDA2C}"/>
              </a:ext>
            </a:extLst>
          </p:cNvPr>
          <p:cNvPicPr>
            <a:picLocks noChangeAspect="1"/>
          </p:cNvPicPr>
          <p:nvPr/>
        </p:nvPicPr>
        <p:blipFill>
          <a:blip r:embed="rId3"/>
          <a:stretch>
            <a:fillRect/>
          </a:stretch>
        </p:blipFill>
        <p:spPr>
          <a:xfrm>
            <a:off x="861869" y="4327235"/>
            <a:ext cx="8291368" cy="1626046"/>
          </a:xfrm>
          <a:prstGeom prst="rect">
            <a:avLst/>
          </a:prstGeom>
        </p:spPr>
      </p:pic>
    </p:spTree>
    <p:extLst>
      <p:ext uri="{BB962C8B-B14F-4D97-AF65-F5344CB8AC3E}">
        <p14:creationId xmlns:p14="http://schemas.microsoft.com/office/powerpoint/2010/main" val="244719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C45509-C6B0-4988-8A3D-9EB21A27B5D5}"/>
              </a:ext>
            </a:extLst>
          </p:cNvPr>
          <p:cNvPicPr>
            <a:picLocks noChangeAspect="1"/>
          </p:cNvPicPr>
          <p:nvPr/>
        </p:nvPicPr>
        <p:blipFill>
          <a:blip r:embed="rId2"/>
          <a:stretch>
            <a:fillRect/>
          </a:stretch>
        </p:blipFill>
        <p:spPr>
          <a:xfrm>
            <a:off x="849601" y="683346"/>
            <a:ext cx="6410325" cy="466725"/>
          </a:xfrm>
          <a:prstGeom prst="rect">
            <a:avLst/>
          </a:prstGeom>
        </p:spPr>
      </p:pic>
      <p:pic>
        <p:nvPicPr>
          <p:cNvPr id="3" name="Imagen 2">
            <a:extLst>
              <a:ext uri="{FF2B5EF4-FFF2-40B4-BE49-F238E27FC236}">
                <a16:creationId xmlns:a16="http://schemas.microsoft.com/office/drawing/2014/main" id="{34921226-56A1-400E-90DD-573A4CD4D65C}"/>
              </a:ext>
            </a:extLst>
          </p:cNvPr>
          <p:cNvPicPr>
            <a:picLocks noChangeAspect="1"/>
          </p:cNvPicPr>
          <p:nvPr/>
        </p:nvPicPr>
        <p:blipFill>
          <a:blip r:embed="rId3"/>
          <a:stretch>
            <a:fillRect/>
          </a:stretch>
        </p:blipFill>
        <p:spPr>
          <a:xfrm>
            <a:off x="849601" y="1378671"/>
            <a:ext cx="10429875" cy="904875"/>
          </a:xfrm>
          <a:prstGeom prst="rect">
            <a:avLst/>
          </a:prstGeom>
        </p:spPr>
      </p:pic>
    </p:spTree>
    <p:extLst>
      <p:ext uri="{BB962C8B-B14F-4D97-AF65-F5344CB8AC3E}">
        <p14:creationId xmlns:p14="http://schemas.microsoft.com/office/powerpoint/2010/main" val="107300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806" y="580156"/>
            <a:ext cx="4351576" cy="400110"/>
          </a:xfrm>
          <a:prstGeom prst="rect">
            <a:avLst/>
          </a:prstGeom>
        </p:spPr>
        <p:txBody>
          <a:bodyPr wrap="none">
            <a:spAutoFit/>
          </a:bodyPr>
          <a:lstStyle/>
          <a:p>
            <a:r>
              <a:rPr lang="es-ES_tradnl" sz="2000" b="1" spc="-15" dirty="0">
                <a:solidFill>
                  <a:srgbClr val="C0000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Muestreo por Conglomerados </a:t>
            </a:r>
            <a:endParaRPr lang="es-ES" sz="2000" b="1"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8277485" y="949488"/>
            <a:ext cx="2476240" cy="1803237"/>
          </a:xfrm>
          <a:prstGeom prst="rect">
            <a:avLst/>
          </a:prstGeom>
        </p:spPr>
      </p:pic>
      <p:pic>
        <p:nvPicPr>
          <p:cNvPr id="4" name="Picture 3"/>
          <p:cNvPicPr>
            <a:picLocks noChangeAspect="1"/>
          </p:cNvPicPr>
          <p:nvPr/>
        </p:nvPicPr>
        <p:blipFill>
          <a:blip r:embed="rId3"/>
          <a:stretch>
            <a:fillRect/>
          </a:stretch>
        </p:blipFill>
        <p:spPr>
          <a:xfrm>
            <a:off x="8277485" y="3195638"/>
            <a:ext cx="2525966" cy="1433512"/>
          </a:xfrm>
          <a:prstGeom prst="rect">
            <a:avLst/>
          </a:prstGeom>
        </p:spPr>
      </p:pic>
      <p:sp>
        <p:nvSpPr>
          <p:cNvPr id="5" name="Rectangle 4"/>
          <p:cNvSpPr/>
          <p:nvPr/>
        </p:nvSpPr>
        <p:spPr>
          <a:xfrm>
            <a:off x="701783" y="1112442"/>
            <a:ext cx="7282283" cy="1338828"/>
          </a:xfrm>
          <a:prstGeom prst="rect">
            <a:avLst/>
          </a:prstGeom>
        </p:spPr>
        <p:txBody>
          <a:bodyPr wrap="square">
            <a:spAutoFit/>
          </a:bodyPr>
          <a:lstStyle/>
          <a:p>
            <a:pPr algn="just">
              <a:lnSpc>
                <a:spcPct val="150000"/>
              </a:lnSpc>
            </a:pPr>
            <a:r>
              <a:rPr lang="es-CR" dirty="0"/>
              <a:t>Requiere de elegir una muestra aleatoria simple de unidades heterogéneas entre sí de la población llamadas </a:t>
            </a:r>
            <a:r>
              <a:rPr lang="es-CR" b="1" dirty="0"/>
              <a:t>conglomerados.</a:t>
            </a:r>
            <a:r>
              <a:rPr lang="es-CR" dirty="0"/>
              <a:t> Los elementos dentro de cada conglomerado son usualmente heterogéneos o disímiles.</a:t>
            </a:r>
          </a:p>
        </p:txBody>
      </p:sp>
      <p:sp>
        <p:nvSpPr>
          <p:cNvPr id="6" name="Rectangle 5"/>
          <p:cNvSpPr/>
          <p:nvPr/>
        </p:nvSpPr>
        <p:spPr>
          <a:xfrm>
            <a:off x="695806" y="2826306"/>
            <a:ext cx="3719864" cy="369332"/>
          </a:xfrm>
          <a:prstGeom prst="rect">
            <a:avLst/>
          </a:prstGeom>
        </p:spPr>
        <p:txBody>
          <a:bodyPr wrap="none">
            <a:spAutoFit/>
          </a:bodyPr>
          <a:lstStyle/>
          <a:p>
            <a:r>
              <a:rPr lang="es-CR" b="1" dirty="0"/>
              <a:t>Tipos de muestra por conglomerados</a:t>
            </a:r>
            <a:endParaRPr lang="es-CR" b="1" dirty="0">
              <a:effectLst/>
            </a:endParaRPr>
          </a:p>
        </p:txBody>
      </p:sp>
      <p:sp>
        <p:nvSpPr>
          <p:cNvPr id="7" name="Rectangle 6"/>
          <p:cNvSpPr/>
          <p:nvPr/>
        </p:nvSpPr>
        <p:spPr>
          <a:xfrm>
            <a:off x="695806" y="3278201"/>
            <a:ext cx="4978735" cy="923330"/>
          </a:xfrm>
          <a:prstGeom prst="rect">
            <a:avLst/>
          </a:prstGeom>
        </p:spPr>
        <p:txBody>
          <a:bodyPr wrap="none">
            <a:spAutoFit/>
          </a:bodyPr>
          <a:lstStyle/>
          <a:p>
            <a:pPr marL="285750" indent="-285750">
              <a:buFont typeface="Wingdings" panose="05000000000000000000" pitchFamily="2" charset="2"/>
              <a:buChar char="§"/>
            </a:pPr>
            <a:r>
              <a:rPr lang="es-CR" dirty="0"/>
              <a:t>Muestreo de conglomerados completos.</a:t>
            </a:r>
          </a:p>
          <a:p>
            <a:endParaRPr lang="es-CR" dirty="0"/>
          </a:p>
          <a:p>
            <a:pPr marL="285750" indent="-285750">
              <a:buFont typeface="Wingdings" panose="05000000000000000000" pitchFamily="2" charset="2"/>
              <a:buChar char="§"/>
            </a:pPr>
            <a:r>
              <a:rPr lang="es-CR" dirty="0"/>
              <a:t>Muestreo de conglomerados con sub-muestreo.</a:t>
            </a:r>
          </a:p>
        </p:txBody>
      </p:sp>
      <p:sp>
        <p:nvSpPr>
          <p:cNvPr id="10" name="Rectangle 9"/>
          <p:cNvSpPr/>
          <p:nvPr/>
        </p:nvSpPr>
        <p:spPr>
          <a:xfrm>
            <a:off x="701784" y="4530005"/>
            <a:ext cx="7282282" cy="1477328"/>
          </a:xfrm>
          <a:prstGeom prst="rect">
            <a:avLst/>
          </a:prstGeom>
        </p:spPr>
        <p:txBody>
          <a:bodyPr wrap="square">
            <a:spAutoFit/>
          </a:bodyPr>
          <a:lstStyle/>
          <a:p>
            <a:pPr marL="285750" indent="-285750" algn="just">
              <a:buFont typeface="Wingdings" panose="05000000000000000000" pitchFamily="2" charset="2"/>
              <a:buChar char="v"/>
            </a:pPr>
            <a:r>
              <a:rPr lang="es-CR" dirty="0"/>
              <a:t>De todos los diferentes tipos de muestreo probabilístico es la menos representativa de la población. </a:t>
            </a:r>
          </a:p>
          <a:p>
            <a:pPr algn="just"/>
            <a:endParaRPr lang="es-CR" dirty="0"/>
          </a:p>
          <a:p>
            <a:pPr marL="285750" indent="-285750" algn="just">
              <a:buFont typeface="Wingdings" panose="05000000000000000000" pitchFamily="2" charset="2"/>
              <a:buChar char="v"/>
            </a:pPr>
            <a:r>
              <a:rPr lang="es-CR" dirty="0"/>
              <a:t>Esta también es una técnica de muestreo con una posibilidad de error de muestreo alto.</a:t>
            </a:r>
          </a:p>
        </p:txBody>
      </p:sp>
    </p:spTree>
    <p:extLst>
      <p:ext uri="{BB962C8B-B14F-4D97-AF65-F5344CB8AC3E}">
        <p14:creationId xmlns:p14="http://schemas.microsoft.com/office/powerpoint/2010/main" val="757601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889" y="625313"/>
            <a:ext cx="6659043" cy="400110"/>
          </a:xfrm>
          <a:prstGeom prst="rect">
            <a:avLst/>
          </a:prstGeom>
        </p:spPr>
        <p:txBody>
          <a:bodyPr wrap="square">
            <a:spAutoFit/>
          </a:bodyPr>
          <a:lstStyle/>
          <a:p>
            <a:r>
              <a:rPr lang="es-ES_tradnl" sz="2000" b="1" spc="-15" dirty="0">
                <a:solidFill>
                  <a:srgbClr val="C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Muestreo Sistemático</a:t>
            </a:r>
            <a:endParaRPr lang="es-ES" sz="2000" b="1"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8149483" y="926911"/>
            <a:ext cx="2661392" cy="927289"/>
          </a:xfrm>
          <a:prstGeom prst="rect">
            <a:avLst/>
          </a:prstGeom>
        </p:spPr>
      </p:pic>
      <p:sp>
        <p:nvSpPr>
          <p:cNvPr id="4" name="Rectangle 3"/>
          <p:cNvSpPr/>
          <p:nvPr/>
        </p:nvSpPr>
        <p:spPr>
          <a:xfrm>
            <a:off x="740822" y="1133139"/>
            <a:ext cx="7285577" cy="1295868"/>
          </a:xfrm>
          <a:prstGeom prst="rect">
            <a:avLst/>
          </a:prstGeom>
        </p:spPr>
        <p:txBody>
          <a:bodyPr wrap="square">
            <a:spAutoFit/>
          </a:bodyPr>
          <a:lstStyle/>
          <a:p>
            <a:pPr>
              <a:lnSpc>
                <a:spcPct val="150000"/>
              </a:lnSpc>
            </a:pPr>
            <a:r>
              <a:rPr lang="es-CR" dirty="0"/>
              <a:t>Es una técnica de muestreo que requiere de una selección aleatoria inicial de individuos seguida de otra selección de observaciones obtenida usando algún sistema o regla. </a:t>
            </a:r>
          </a:p>
        </p:txBody>
      </p:sp>
      <p:sp>
        <p:nvSpPr>
          <p:cNvPr id="5" name="Rectangle 4"/>
          <p:cNvSpPr/>
          <p:nvPr/>
        </p:nvSpPr>
        <p:spPr>
          <a:xfrm>
            <a:off x="740822" y="2737473"/>
            <a:ext cx="10164243" cy="2308324"/>
          </a:xfrm>
          <a:prstGeom prst="rect">
            <a:avLst/>
          </a:prstGeom>
        </p:spPr>
        <p:txBody>
          <a:bodyPr wrap="square">
            <a:spAutoFit/>
          </a:bodyPr>
          <a:lstStyle/>
          <a:p>
            <a:r>
              <a:rPr lang="es-CR" dirty="0"/>
              <a:t>Procedimiento de selección de la muestra:</a:t>
            </a:r>
          </a:p>
          <a:p>
            <a:endParaRPr lang="es-CR" dirty="0"/>
          </a:p>
          <a:p>
            <a:pPr marL="285750" indent="-285750">
              <a:buFont typeface="Wingdings" panose="05000000000000000000" pitchFamily="2" charset="2"/>
              <a:buChar char="§"/>
            </a:pPr>
            <a:r>
              <a:rPr lang="es-CR" dirty="0"/>
              <a:t>Primero, se calcula el intervalo de selección  k= N/n. El resultado de dividir el tamaño de la población entre el tamaño de la muestra.</a:t>
            </a:r>
          </a:p>
          <a:p>
            <a:pPr marL="285750" indent="-285750">
              <a:buFont typeface="Wingdings" panose="05000000000000000000" pitchFamily="2" charset="2"/>
              <a:buChar char="§"/>
            </a:pPr>
            <a:endParaRPr lang="es-CR" dirty="0"/>
          </a:p>
          <a:p>
            <a:pPr marL="285750" indent="-285750">
              <a:buFont typeface="Wingdings" panose="05000000000000000000" pitchFamily="2" charset="2"/>
              <a:buChar char="§"/>
            </a:pPr>
            <a:r>
              <a:rPr lang="es-CR" dirty="0"/>
              <a:t>Se parte de ese número aleatorio i como punto de partida entre 1 y k.</a:t>
            </a:r>
          </a:p>
          <a:p>
            <a:pPr marL="285750" indent="-285750">
              <a:buFont typeface="Wingdings" panose="05000000000000000000" pitchFamily="2" charset="2"/>
              <a:buChar char="§"/>
            </a:pPr>
            <a:endParaRPr lang="es-CR" dirty="0"/>
          </a:p>
          <a:p>
            <a:pPr marL="285750" indent="-285750">
              <a:buFont typeface="Wingdings" panose="05000000000000000000" pitchFamily="2" charset="2"/>
              <a:buChar char="§"/>
            </a:pPr>
            <a:r>
              <a:rPr lang="es-CR" dirty="0"/>
              <a:t>Los elementos que integran la muestra son los que ocupa los lugares i, </a:t>
            </a:r>
            <a:r>
              <a:rPr lang="es-CR" dirty="0" err="1"/>
              <a:t>i+k</a:t>
            </a:r>
            <a:r>
              <a:rPr lang="es-CR" dirty="0"/>
              <a:t>, i+2k, i+3k,...,i+(n-1)k.</a:t>
            </a:r>
          </a:p>
        </p:txBody>
      </p:sp>
      <p:sp>
        <p:nvSpPr>
          <p:cNvPr id="6" name="Rectangle 5"/>
          <p:cNvSpPr/>
          <p:nvPr/>
        </p:nvSpPr>
        <p:spPr>
          <a:xfrm>
            <a:off x="740821" y="5207969"/>
            <a:ext cx="10494445" cy="923330"/>
          </a:xfrm>
          <a:prstGeom prst="rect">
            <a:avLst/>
          </a:prstGeom>
        </p:spPr>
        <p:txBody>
          <a:bodyPr wrap="square">
            <a:spAutoFit/>
          </a:bodyPr>
          <a:lstStyle/>
          <a:p>
            <a:pPr marL="285750" indent="-285750" algn="just">
              <a:buFont typeface="Wingdings" panose="05000000000000000000" pitchFamily="2" charset="2"/>
              <a:buChar char="v"/>
            </a:pPr>
            <a:r>
              <a:rPr lang="es-CR" dirty="0"/>
              <a:t>El riesgo este tipo de muestreo está en los casos en que se dan </a:t>
            </a:r>
            <a:r>
              <a:rPr lang="es-CR" b="1" dirty="0"/>
              <a:t>periodicidades</a:t>
            </a:r>
            <a:r>
              <a:rPr lang="es-CR" dirty="0"/>
              <a:t> en la población ya que al elegir a los miembros de la muestra con una periodicidad constante (k) podemos introducir una homogeneidad que no se da en la población.</a:t>
            </a:r>
          </a:p>
        </p:txBody>
      </p:sp>
    </p:spTree>
    <p:extLst>
      <p:ext uri="{BB962C8B-B14F-4D97-AF65-F5344CB8AC3E}">
        <p14:creationId xmlns:p14="http://schemas.microsoft.com/office/powerpoint/2010/main" val="307748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649" y="1354310"/>
            <a:ext cx="9177866" cy="400110"/>
          </a:xfrm>
          <a:prstGeom prst="rect">
            <a:avLst/>
          </a:prstGeom>
        </p:spPr>
        <p:txBody>
          <a:bodyPr wrap="square">
            <a:spAutoFit/>
          </a:bodyPr>
          <a:lstStyle/>
          <a:p>
            <a:pPr algn="just">
              <a:spcAft>
                <a:spcPts val="0"/>
              </a:spcAft>
              <a:tabLst>
                <a:tab pos="540385" algn="l"/>
              </a:tabLst>
            </a:pPr>
            <a:r>
              <a:rPr lang="es-ES_tradnl" sz="2000" b="1" spc="-15"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Muestreo en etapas</a:t>
            </a:r>
            <a:endParaRPr lang="es-ES" sz="20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80649" y="3749806"/>
            <a:ext cx="5975752" cy="400110"/>
          </a:xfrm>
          <a:prstGeom prst="rect">
            <a:avLst/>
          </a:prstGeom>
        </p:spPr>
        <p:txBody>
          <a:bodyPr wrap="square">
            <a:spAutoFit/>
          </a:bodyPr>
          <a:lstStyle/>
          <a:p>
            <a:pPr algn="just">
              <a:spcAft>
                <a:spcPts val="0"/>
              </a:spcAft>
              <a:tabLst>
                <a:tab pos="540385" algn="l"/>
              </a:tabLst>
            </a:pPr>
            <a:r>
              <a:rPr lang="es-ES_tradnl" sz="2000" b="1" spc="-15"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Muestreo por Juicio</a:t>
            </a:r>
            <a:endParaRPr lang="es-ES" sz="2000" b="1"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710460" y="1799842"/>
            <a:ext cx="10432648" cy="1200329"/>
          </a:xfrm>
          <a:prstGeom prst="rect">
            <a:avLst/>
          </a:prstGeom>
        </p:spPr>
        <p:txBody>
          <a:bodyPr wrap="square">
            <a:spAutoFit/>
          </a:bodyPr>
          <a:lstStyle/>
          <a:p>
            <a:pPr algn="just"/>
            <a:r>
              <a:rPr lang="es-CR" dirty="0"/>
              <a:t>Esta técnica es la única opción cuando no se dispone de lista completa de la población de estudio. En el muestreo a estudios múltiples se subdivide la población en varios niveles ordenados que se extraen sucesivamente por medio de un procedimiento de embudo. El muestreo se desarrolla en varias fases o extracciones sucesivas para cada nivel.</a:t>
            </a:r>
          </a:p>
        </p:txBody>
      </p:sp>
      <p:sp>
        <p:nvSpPr>
          <p:cNvPr id="8" name="TextBox 7"/>
          <p:cNvSpPr txBox="1"/>
          <p:nvPr/>
        </p:nvSpPr>
        <p:spPr>
          <a:xfrm>
            <a:off x="863601" y="482600"/>
            <a:ext cx="8839200" cy="400110"/>
          </a:xfrm>
          <a:prstGeom prst="rect">
            <a:avLst/>
          </a:prstGeom>
          <a:noFill/>
        </p:spPr>
        <p:txBody>
          <a:bodyPr wrap="square" rtlCol="0">
            <a:spAutoFit/>
          </a:bodyPr>
          <a:lstStyle/>
          <a:p>
            <a:pPr algn="ctr"/>
            <a:r>
              <a:rPr lang="es-CR" sz="2000" b="1" dirty="0">
                <a:solidFill>
                  <a:srgbClr val="C00000"/>
                </a:solidFill>
                <a:effectLst>
                  <a:outerShdw blurRad="38100" dist="38100" dir="2700000" algn="tl">
                    <a:srgbClr val="000000">
                      <a:alpha val="43137"/>
                    </a:srgbClr>
                  </a:outerShdw>
                </a:effectLst>
                <a:latin typeface="Arial Black" panose="020B0A04020102020204" pitchFamily="34" charset="0"/>
              </a:rPr>
              <a:t>Muestreos No Probabilísticos</a:t>
            </a:r>
          </a:p>
        </p:txBody>
      </p:sp>
      <p:pic>
        <p:nvPicPr>
          <p:cNvPr id="9" name="Picture 8"/>
          <p:cNvPicPr>
            <a:picLocks noChangeAspect="1"/>
          </p:cNvPicPr>
          <p:nvPr/>
        </p:nvPicPr>
        <p:blipFill>
          <a:blip r:embed="rId2"/>
          <a:stretch>
            <a:fillRect/>
          </a:stretch>
        </p:blipFill>
        <p:spPr>
          <a:xfrm>
            <a:off x="9157230" y="4119138"/>
            <a:ext cx="2095154" cy="1365381"/>
          </a:xfrm>
          <a:prstGeom prst="rect">
            <a:avLst/>
          </a:prstGeom>
        </p:spPr>
      </p:pic>
      <p:sp>
        <p:nvSpPr>
          <p:cNvPr id="10" name="Rectangle 9"/>
          <p:cNvSpPr/>
          <p:nvPr/>
        </p:nvSpPr>
        <p:spPr>
          <a:xfrm>
            <a:off x="780649" y="4284190"/>
            <a:ext cx="8227884" cy="1200329"/>
          </a:xfrm>
          <a:prstGeom prst="rect">
            <a:avLst/>
          </a:prstGeom>
        </p:spPr>
        <p:txBody>
          <a:bodyPr wrap="square">
            <a:spAutoFit/>
          </a:bodyPr>
          <a:lstStyle/>
          <a:p>
            <a:r>
              <a:rPr lang="es-CR" dirty="0"/>
              <a:t>Los sujetos se seleccionan a base del conocimiento y juicio del investigador. </a:t>
            </a:r>
          </a:p>
          <a:p>
            <a:pPr algn="just"/>
            <a:r>
              <a:rPr lang="es-CR" dirty="0"/>
              <a:t>El investigador selecciona a los individuos a través de su </a:t>
            </a:r>
            <a:r>
              <a:rPr lang="es-CR" b="1" dirty="0"/>
              <a:t>criterio </a:t>
            </a:r>
            <a:r>
              <a:rPr lang="es-CR" dirty="0"/>
              <a:t>profesional. Puede basarse en la experiencia de otros estudios anteriores o en su conocimiento sobre la población y el comportamiento de ésta frente a las características que se estudian. </a:t>
            </a:r>
          </a:p>
        </p:txBody>
      </p:sp>
    </p:spTree>
    <p:extLst>
      <p:ext uri="{BB962C8B-B14F-4D97-AF65-F5344CB8AC3E}">
        <p14:creationId xmlns:p14="http://schemas.microsoft.com/office/powerpoint/2010/main" val="423444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049" y="3862612"/>
            <a:ext cx="7550551" cy="1785104"/>
          </a:xfrm>
          <a:prstGeom prst="rect">
            <a:avLst/>
          </a:prstGeom>
        </p:spPr>
        <p:txBody>
          <a:bodyPr wrap="square">
            <a:spAutoFit/>
          </a:bodyPr>
          <a:lstStyle/>
          <a:p>
            <a:pPr algn="just"/>
            <a:r>
              <a:rPr lang="es-CR" sz="2000" b="1" dirty="0">
                <a:solidFill>
                  <a:schemeClr val="accent1">
                    <a:lumMod val="75000"/>
                  </a:schemeClr>
                </a:solidFill>
                <a:effectLst>
                  <a:outerShdw blurRad="38100" dist="38100" dir="2700000" algn="tl">
                    <a:srgbClr val="000000">
                      <a:alpha val="43137"/>
                    </a:srgbClr>
                  </a:outerShdw>
                </a:effectLst>
              </a:rPr>
              <a:t>Muestreo por bola de nieve</a:t>
            </a:r>
          </a:p>
          <a:p>
            <a:pPr algn="just"/>
            <a:endParaRPr lang="es-CR" dirty="0"/>
          </a:p>
          <a:p>
            <a:pPr algn="just"/>
            <a:r>
              <a:rPr lang="es-CR" dirty="0"/>
              <a:t>Se localiza a algunos individuos, los cuales conducen a otros, y estos a otros, y así hasta conseguir una muestra suficiente. Este tipo se emplea muy frecuentemente cuando se hacen estudios con poblaciones "marginales", delincuentes, sectas, determinados tipos de enfermos, etc. </a:t>
            </a:r>
          </a:p>
        </p:txBody>
      </p:sp>
      <p:sp>
        <p:nvSpPr>
          <p:cNvPr id="3" name="Rectangle 2"/>
          <p:cNvSpPr/>
          <p:nvPr/>
        </p:nvSpPr>
        <p:spPr>
          <a:xfrm>
            <a:off x="1060049" y="1665489"/>
            <a:ext cx="9760351" cy="1204711"/>
          </a:xfrm>
          <a:prstGeom prst="rect">
            <a:avLst/>
          </a:prstGeom>
        </p:spPr>
        <p:txBody>
          <a:bodyPr wrap="square">
            <a:spAutoFit/>
          </a:bodyPr>
          <a:lstStyle/>
          <a:p>
            <a:pPr algn="just"/>
            <a:r>
              <a:rPr lang="es-CR" dirty="0"/>
              <a:t>En este tipo de muestreo se fijan unas "cuotas" que consisten en un número de individuos que reúnen unas determinadas condiciones, por ejemplo: 20 individuos de 25 a 40 años, de sexo femenino y residentes Naranjo. Una vez determinada la cuota se eligen los primeros que se encuentren que cumplan esas características. Este método se utiliza mucho en las encuestas de opinión.</a:t>
            </a:r>
          </a:p>
        </p:txBody>
      </p:sp>
      <p:sp>
        <p:nvSpPr>
          <p:cNvPr id="4" name="Rectangle 3"/>
          <p:cNvSpPr/>
          <p:nvPr/>
        </p:nvSpPr>
        <p:spPr>
          <a:xfrm>
            <a:off x="1060049" y="1104797"/>
            <a:ext cx="10093971" cy="400110"/>
          </a:xfrm>
          <a:prstGeom prst="rect">
            <a:avLst/>
          </a:prstGeom>
        </p:spPr>
        <p:txBody>
          <a:bodyPr wrap="square">
            <a:spAutoFit/>
          </a:bodyPr>
          <a:lstStyle/>
          <a:p>
            <a:r>
              <a:rPr lang="es-ES_tradnl" sz="2000" b="1" spc="-15"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Muestreo por Cuota </a:t>
            </a:r>
            <a:endParaRPr lang="es-ES" sz="2000" b="1" dirty="0">
              <a:solidFill>
                <a:schemeClr val="accent1">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9227661" y="4437062"/>
            <a:ext cx="1926359" cy="1261005"/>
          </a:xfrm>
          <a:prstGeom prst="rect">
            <a:avLst/>
          </a:prstGeom>
        </p:spPr>
      </p:pic>
    </p:spTree>
    <p:extLst>
      <p:ext uri="{BB962C8B-B14F-4D97-AF65-F5344CB8AC3E}">
        <p14:creationId xmlns:p14="http://schemas.microsoft.com/office/powerpoint/2010/main" val="1848280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45" y="1345905"/>
            <a:ext cx="7171055" cy="3970318"/>
          </a:xfrm>
          <a:prstGeom prst="rect">
            <a:avLst/>
          </a:prstGeom>
        </p:spPr>
        <p:txBody>
          <a:bodyPr wrap="square">
            <a:spAutoFit/>
          </a:bodyPr>
          <a:lstStyle/>
          <a:p>
            <a:pPr marL="285750" indent="-285750">
              <a:buFont typeface="Wingdings" panose="05000000000000000000" pitchFamily="2" charset="2"/>
              <a:buChar char="q"/>
            </a:pPr>
            <a:r>
              <a:rPr lang="es-CR" dirty="0"/>
              <a:t>En estadística, se llama </a:t>
            </a:r>
            <a:r>
              <a:rPr lang="es-CR" b="1" dirty="0"/>
              <a:t>intervalo de confianza</a:t>
            </a:r>
            <a:r>
              <a:rPr lang="es-CR" dirty="0"/>
              <a:t> a un par o varios pares de números entre los cuales se estima que estará cierto valor desconocido con una determinada probabilidad de acierto. </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Formalmente, estos números determinan un intervalo, que se calcula a partir de datos de una muestra, y el valor desconocido es un parámetro poblacional. </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La probabilidad de éxito en la estimación se representa con </a:t>
            </a:r>
            <a:r>
              <a:rPr lang="es-CR" b="1" i="1" dirty="0"/>
              <a:t>1 - α</a:t>
            </a:r>
            <a:r>
              <a:rPr lang="es-CR" b="1" dirty="0"/>
              <a:t> </a:t>
            </a:r>
            <a:r>
              <a:rPr lang="es-CR" dirty="0"/>
              <a:t>y se denomina </a:t>
            </a:r>
            <a:r>
              <a:rPr lang="es-CR" i="1" dirty="0"/>
              <a:t>nivel de confianza</a:t>
            </a:r>
            <a:r>
              <a:rPr lang="es-CR" dirty="0"/>
              <a:t>. </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En estas circunstancias, </a:t>
            </a:r>
            <a:r>
              <a:rPr lang="es-CR" b="1" i="1" dirty="0"/>
              <a:t>α</a:t>
            </a:r>
            <a:r>
              <a:rPr lang="es-CR" dirty="0"/>
              <a:t> es el llamado error aleatorio o </a:t>
            </a:r>
            <a:r>
              <a:rPr lang="es-CR" i="1" dirty="0"/>
              <a:t>nivel de significación</a:t>
            </a:r>
            <a:r>
              <a:rPr lang="es-CR" dirty="0"/>
              <a:t>, esto es, una medida de las posibilidades de fallar en la estimación mediante tal intervalo.</a:t>
            </a:r>
          </a:p>
        </p:txBody>
      </p:sp>
      <p:pic>
        <p:nvPicPr>
          <p:cNvPr id="3" name="Picture 2"/>
          <p:cNvPicPr>
            <a:picLocks noChangeAspect="1"/>
          </p:cNvPicPr>
          <p:nvPr/>
        </p:nvPicPr>
        <p:blipFill>
          <a:blip r:embed="rId2"/>
          <a:stretch>
            <a:fillRect/>
          </a:stretch>
        </p:blipFill>
        <p:spPr>
          <a:xfrm>
            <a:off x="8451463" y="1345905"/>
            <a:ext cx="3632679" cy="2235495"/>
          </a:xfrm>
          <a:prstGeom prst="rect">
            <a:avLst/>
          </a:prstGeom>
        </p:spPr>
      </p:pic>
      <p:sp>
        <p:nvSpPr>
          <p:cNvPr id="4" name="Rectangle 3"/>
          <p:cNvSpPr/>
          <p:nvPr/>
        </p:nvSpPr>
        <p:spPr>
          <a:xfrm>
            <a:off x="867556" y="553512"/>
            <a:ext cx="10710122" cy="400110"/>
          </a:xfrm>
          <a:prstGeom prst="rect">
            <a:avLst/>
          </a:prstGeom>
        </p:spPr>
        <p:txBody>
          <a:bodyPr wrap="square">
            <a:spAutoFit/>
          </a:bodyPr>
          <a:lstStyle/>
          <a:p>
            <a:pPr>
              <a:spcAft>
                <a:spcPts val="0"/>
              </a:spcAft>
              <a:tabLst>
                <a:tab pos="548640" algn="l"/>
              </a:tabLst>
            </a:pPr>
            <a:r>
              <a:rPr lang="es-ES_tradnl" sz="2000" b="1" spc="-15" dirty="0">
                <a:solidFill>
                  <a:srgbClr val="C0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Estimación puntual y estimación por intervalos para </a:t>
            </a:r>
            <a:r>
              <a:rPr lang="es-ES_tradnl" sz="2000" b="1" spc="-15" dirty="0">
                <a:solidFill>
                  <a:srgbClr val="C0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es-ES" sz="2000" b="1" dirty="0">
              <a:solidFill>
                <a:srgbClr val="C00000"/>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451463" y="3750734"/>
            <a:ext cx="3126215" cy="1921934"/>
          </a:xfrm>
          <a:prstGeom prst="rect">
            <a:avLst/>
          </a:prstGeom>
        </p:spPr>
      </p:pic>
    </p:spTree>
    <p:extLst>
      <p:ext uri="{BB962C8B-B14F-4D97-AF65-F5344CB8AC3E}">
        <p14:creationId xmlns:p14="http://schemas.microsoft.com/office/powerpoint/2010/main" val="416021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7345" y="1581239"/>
            <a:ext cx="2869987" cy="961518"/>
          </a:xfrm>
          <a:prstGeom prst="rect">
            <a:avLst/>
          </a:prstGeom>
        </p:spPr>
      </p:pic>
      <p:pic>
        <p:nvPicPr>
          <p:cNvPr id="4" name="Picture 3"/>
          <p:cNvPicPr>
            <a:picLocks noChangeAspect="1"/>
          </p:cNvPicPr>
          <p:nvPr/>
        </p:nvPicPr>
        <p:blipFill>
          <a:blip r:embed="rId3"/>
          <a:stretch>
            <a:fillRect/>
          </a:stretch>
        </p:blipFill>
        <p:spPr>
          <a:xfrm>
            <a:off x="5794569" y="1581239"/>
            <a:ext cx="2387600" cy="925039"/>
          </a:xfrm>
          <a:prstGeom prst="rect">
            <a:avLst/>
          </a:prstGeom>
        </p:spPr>
      </p:pic>
      <p:pic>
        <p:nvPicPr>
          <p:cNvPr id="5" name="Picture 4"/>
          <p:cNvPicPr>
            <a:picLocks noChangeAspect="1"/>
          </p:cNvPicPr>
          <p:nvPr/>
        </p:nvPicPr>
        <p:blipFill>
          <a:blip r:embed="rId4"/>
          <a:stretch>
            <a:fillRect/>
          </a:stretch>
        </p:blipFill>
        <p:spPr>
          <a:xfrm>
            <a:off x="1617346" y="3435847"/>
            <a:ext cx="2869987" cy="1286307"/>
          </a:xfrm>
          <a:prstGeom prst="rect">
            <a:avLst/>
          </a:prstGeom>
        </p:spPr>
      </p:pic>
      <p:pic>
        <p:nvPicPr>
          <p:cNvPr id="6" name="Picture 5"/>
          <p:cNvPicPr>
            <a:picLocks noChangeAspect="1"/>
          </p:cNvPicPr>
          <p:nvPr/>
        </p:nvPicPr>
        <p:blipFill>
          <a:blip r:embed="rId5"/>
          <a:stretch>
            <a:fillRect/>
          </a:stretch>
        </p:blipFill>
        <p:spPr>
          <a:xfrm>
            <a:off x="5794569" y="3435847"/>
            <a:ext cx="2866831" cy="1412336"/>
          </a:xfrm>
          <a:prstGeom prst="rect">
            <a:avLst/>
          </a:prstGeom>
        </p:spPr>
      </p:pic>
      <p:sp>
        <p:nvSpPr>
          <p:cNvPr id="11" name="TextBox 10"/>
          <p:cNvSpPr txBox="1"/>
          <p:nvPr/>
        </p:nvSpPr>
        <p:spPr>
          <a:xfrm>
            <a:off x="1532467" y="721752"/>
            <a:ext cx="7128933" cy="400110"/>
          </a:xfrm>
          <a:prstGeom prst="rect">
            <a:avLst/>
          </a:prstGeom>
          <a:noFill/>
        </p:spPr>
        <p:txBody>
          <a:bodyPr wrap="square" rtlCol="0">
            <a:spAutoFit/>
          </a:bodyPr>
          <a:lstStyle/>
          <a:p>
            <a:r>
              <a:rPr lang="es-CR" sz="2000" b="1" dirty="0">
                <a:solidFill>
                  <a:srgbClr val="C00000"/>
                </a:solidFill>
                <a:effectLst>
                  <a:outerShdw blurRad="38100" dist="38100" dir="2700000" algn="tl">
                    <a:srgbClr val="000000">
                      <a:alpha val="43137"/>
                    </a:srgbClr>
                  </a:outerShdw>
                </a:effectLst>
              </a:rPr>
              <a:t>Cálculo del intervalo de confianza</a:t>
            </a:r>
          </a:p>
        </p:txBody>
      </p:sp>
    </p:spTree>
    <p:extLst>
      <p:ext uri="{BB962C8B-B14F-4D97-AF65-F5344CB8AC3E}">
        <p14:creationId xmlns:p14="http://schemas.microsoft.com/office/powerpoint/2010/main" val="2704786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A55C9-3ECB-4366-9B72-9EE86C6E8760}"/>
              </a:ext>
            </a:extLst>
          </p:cNvPr>
          <p:cNvPicPr>
            <a:picLocks noChangeAspect="1"/>
          </p:cNvPicPr>
          <p:nvPr/>
        </p:nvPicPr>
        <p:blipFill>
          <a:blip r:embed="rId2"/>
          <a:stretch>
            <a:fillRect/>
          </a:stretch>
        </p:blipFill>
        <p:spPr>
          <a:xfrm>
            <a:off x="246200" y="235640"/>
            <a:ext cx="10944225" cy="1695450"/>
          </a:xfrm>
          <a:prstGeom prst="rect">
            <a:avLst/>
          </a:prstGeom>
        </p:spPr>
      </p:pic>
      <p:pic>
        <p:nvPicPr>
          <p:cNvPr id="4" name="Picture 3">
            <a:extLst>
              <a:ext uri="{FF2B5EF4-FFF2-40B4-BE49-F238E27FC236}">
                <a16:creationId xmlns:a16="http://schemas.microsoft.com/office/drawing/2014/main" id="{273A509B-0D2A-4C06-92C9-2842B9B7C009}"/>
              </a:ext>
            </a:extLst>
          </p:cNvPr>
          <p:cNvPicPr>
            <a:picLocks noChangeAspect="1"/>
          </p:cNvPicPr>
          <p:nvPr/>
        </p:nvPicPr>
        <p:blipFill>
          <a:blip r:embed="rId3"/>
          <a:stretch>
            <a:fillRect/>
          </a:stretch>
        </p:blipFill>
        <p:spPr>
          <a:xfrm>
            <a:off x="721310" y="2035944"/>
            <a:ext cx="9994003" cy="3856717"/>
          </a:xfrm>
          <a:prstGeom prst="rect">
            <a:avLst/>
          </a:prstGeom>
        </p:spPr>
      </p:pic>
    </p:spTree>
    <p:extLst>
      <p:ext uri="{BB962C8B-B14F-4D97-AF65-F5344CB8AC3E}">
        <p14:creationId xmlns:p14="http://schemas.microsoft.com/office/powerpoint/2010/main" val="12640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DBB39B-A54D-40DE-B19D-6407E7A198CA}"/>
              </a:ext>
            </a:extLst>
          </p:cNvPr>
          <p:cNvPicPr>
            <a:picLocks noChangeAspect="1"/>
          </p:cNvPicPr>
          <p:nvPr/>
        </p:nvPicPr>
        <p:blipFill>
          <a:blip r:embed="rId2"/>
          <a:stretch>
            <a:fillRect/>
          </a:stretch>
        </p:blipFill>
        <p:spPr>
          <a:xfrm>
            <a:off x="198783" y="383001"/>
            <a:ext cx="8140148" cy="2527852"/>
          </a:xfrm>
          <a:prstGeom prst="rect">
            <a:avLst/>
          </a:prstGeom>
        </p:spPr>
      </p:pic>
      <p:pic>
        <p:nvPicPr>
          <p:cNvPr id="3" name="Picture 2">
            <a:extLst>
              <a:ext uri="{FF2B5EF4-FFF2-40B4-BE49-F238E27FC236}">
                <a16:creationId xmlns:a16="http://schemas.microsoft.com/office/drawing/2014/main" id="{8D39ABC9-5071-42C2-BE89-1C0F97757E10}"/>
              </a:ext>
            </a:extLst>
          </p:cNvPr>
          <p:cNvPicPr>
            <a:picLocks noChangeAspect="1"/>
          </p:cNvPicPr>
          <p:nvPr/>
        </p:nvPicPr>
        <p:blipFill>
          <a:blip r:embed="rId3"/>
          <a:stretch>
            <a:fillRect/>
          </a:stretch>
        </p:blipFill>
        <p:spPr>
          <a:xfrm>
            <a:off x="366713" y="3170411"/>
            <a:ext cx="8936314" cy="720551"/>
          </a:xfrm>
          <a:prstGeom prst="rect">
            <a:avLst/>
          </a:prstGeom>
        </p:spPr>
      </p:pic>
      <p:pic>
        <p:nvPicPr>
          <p:cNvPr id="4" name="Picture 3">
            <a:extLst>
              <a:ext uri="{FF2B5EF4-FFF2-40B4-BE49-F238E27FC236}">
                <a16:creationId xmlns:a16="http://schemas.microsoft.com/office/drawing/2014/main" id="{5BCFDFF8-FEBF-43B3-9670-271319B0568A}"/>
              </a:ext>
            </a:extLst>
          </p:cNvPr>
          <p:cNvPicPr>
            <a:picLocks noChangeAspect="1"/>
          </p:cNvPicPr>
          <p:nvPr/>
        </p:nvPicPr>
        <p:blipFill>
          <a:blip r:embed="rId4"/>
          <a:stretch>
            <a:fillRect/>
          </a:stretch>
        </p:blipFill>
        <p:spPr>
          <a:xfrm>
            <a:off x="572536" y="4150520"/>
            <a:ext cx="8524668" cy="2139880"/>
          </a:xfrm>
          <a:prstGeom prst="rect">
            <a:avLst/>
          </a:prstGeom>
        </p:spPr>
      </p:pic>
    </p:spTree>
    <p:extLst>
      <p:ext uri="{BB962C8B-B14F-4D97-AF65-F5344CB8AC3E}">
        <p14:creationId xmlns:p14="http://schemas.microsoft.com/office/powerpoint/2010/main" val="32969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1794933" y="3531014"/>
            <a:ext cx="8261507" cy="936104"/>
          </a:xfrm>
          <a:prstGeom prst="rect">
            <a:avLst/>
          </a:prstGeom>
          <a:noFill/>
        </p:spPr>
        <p:txBody>
          <a:bodyPr lIns="92075" tIns="46038" rIns="92075" bIns="46038"/>
          <a:lst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indent="0">
              <a:spcBef>
                <a:spcPct val="15000"/>
              </a:spcBef>
              <a:buClr>
                <a:schemeClr val="accent1"/>
              </a:buClr>
              <a:buNone/>
            </a:pPr>
            <a:r>
              <a:rPr lang="es-ES" altLang="es-CR" sz="1800" b="1" dirty="0"/>
              <a:t>Intervalo: </a:t>
            </a:r>
            <a:r>
              <a:rPr lang="es-ES" altLang="es-CR" sz="1800" dirty="0"/>
              <a:t>existe un orden y la misma distancia entre categorías, el punto cero existe. Grados de temperatura, valoración del servicio en un hotel (-2, -1, 0, +1, +2).</a:t>
            </a:r>
          </a:p>
        </p:txBody>
      </p:sp>
      <p:sp>
        <p:nvSpPr>
          <p:cNvPr id="2" name="Rectangle 1"/>
          <p:cNvSpPr/>
          <p:nvPr/>
        </p:nvSpPr>
        <p:spPr>
          <a:xfrm>
            <a:off x="1794933" y="4901952"/>
            <a:ext cx="7948157" cy="646331"/>
          </a:xfrm>
          <a:prstGeom prst="rect">
            <a:avLst/>
          </a:prstGeom>
        </p:spPr>
        <p:txBody>
          <a:bodyPr wrap="square">
            <a:spAutoFit/>
          </a:bodyPr>
          <a:lstStyle/>
          <a:p>
            <a:pPr algn="just">
              <a:spcBef>
                <a:spcPct val="15000"/>
              </a:spcBef>
              <a:buClr>
                <a:schemeClr val="accent1"/>
              </a:buClr>
            </a:pPr>
            <a:r>
              <a:rPr lang="es-ES" altLang="es-CR" b="1" dirty="0"/>
              <a:t>Razón</a:t>
            </a:r>
            <a:r>
              <a:rPr lang="es-ES" altLang="es-CR" dirty="0"/>
              <a:t>: similar al intervalo pero el punto cero o de origen indica ausencia. Edad en años, número anual de kilómetros recorridos, etc.</a:t>
            </a:r>
          </a:p>
        </p:txBody>
      </p:sp>
      <p:pic>
        <p:nvPicPr>
          <p:cNvPr id="6" name="Picture 5"/>
          <p:cNvPicPr>
            <a:picLocks noChangeAspect="1"/>
          </p:cNvPicPr>
          <p:nvPr/>
        </p:nvPicPr>
        <p:blipFill>
          <a:blip r:embed="rId2"/>
          <a:stretch>
            <a:fillRect/>
          </a:stretch>
        </p:blipFill>
        <p:spPr>
          <a:xfrm>
            <a:off x="1058767" y="379263"/>
            <a:ext cx="9759731" cy="2804204"/>
          </a:xfrm>
          <a:prstGeom prst="rect">
            <a:avLst/>
          </a:prstGeom>
        </p:spPr>
      </p:pic>
    </p:spTree>
    <p:extLst>
      <p:ext uri="{BB962C8B-B14F-4D97-AF65-F5344CB8AC3E}">
        <p14:creationId xmlns:p14="http://schemas.microsoft.com/office/powerpoint/2010/main" val="3596565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675185"/>
            <a:ext cx="9779000" cy="400110"/>
          </a:xfrm>
          <a:prstGeom prst="rect">
            <a:avLst/>
          </a:prstGeom>
        </p:spPr>
        <p:txBody>
          <a:bodyPr wrap="square">
            <a:spAutoFit/>
          </a:bodyPr>
          <a:lstStyle/>
          <a:p>
            <a:pPr algn="just">
              <a:spcAft>
                <a:spcPts val="0"/>
              </a:spcAft>
              <a:tabLst>
                <a:tab pos="548640" algn="l"/>
              </a:tabLst>
            </a:pPr>
            <a:r>
              <a:rPr lang="es-ES_tradnl" sz="2000" b="1" spc="-15"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Estimaciones con muestras pequeñas. </a:t>
            </a:r>
            <a:endParaRPr lang="es-ES" sz="2000" b="1" dirty="0">
              <a:solidFill>
                <a:srgbClr val="C00000"/>
              </a:solidFill>
              <a:effectLst>
                <a:outerShdw blurRad="38100" dist="38100" dir="2700000" algn="tl">
                  <a:srgbClr val="000000">
                    <a:alpha val="43137"/>
                  </a:srgbClr>
                </a:outerShdw>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6" name="Rectangle 5"/>
          <p:cNvSpPr/>
          <p:nvPr/>
        </p:nvSpPr>
        <p:spPr>
          <a:xfrm>
            <a:off x="812798" y="1234069"/>
            <a:ext cx="10388601" cy="923330"/>
          </a:xfrm>
          <a:prstGeom prst="rect">
            <a:avLst/>
          </a:prstGeom>
        </p:spPr>
        <p:txBody>
          <a:bodyPr wrap="square">
            <a:spAutoFit/>
          </a:bodyPr>
          <a:lstStyle/>
          <a:p>
            <a:pPr algn="just"/>
            <a:r>
              <a:rPr lang="es-CR" dirty="0"/>
              <a:t>Cuando tratamos con muestras pequeñas, no podemos invocar el teorema del límite central. Por lo tanto, no podemos utilizar la fórmula para los intervalos de confianza </a:t>
            </a:r>
            <a:r>
              <a:rPr lang="es-CR" i="1" dirty="0"/>
              <a:t>a menos que</a:t>
            </a:r>
            <a:r>
              <a:rPr lang="es-CR" dirty="0"/>
              <a:t> sean muestras desde una variable aleatoria normalmente distribuida. </a:t>
            </a:r>
          </a:p>
        </p:txBody>
      </p:sp>
      <p:sp>
        <p:nvSpPr>
          <p:cNvPr id="7" name="Rectangle 6"/>
          <p:cNvSpPr/>
          <p:nvPr/>
        </p:nvSpPr>
        <p:spPr>
          <a:xfrm>
            <a:off x="812800" y="2346951"/>
            <a:ext cx="9880600" cy="369332"/>
          </a:xfrm>
          <a:prstGeom prst="rect">
            <a:avLst/>
          </a:prstGeom>
        </p:spPr>
        <p:txBody>
          <a:bodyPr wrap="square">
            <a:spAutoFit/>
          </a:bodyPr>
          <a:lstStyle/>
          <a:p>
            <a:r>
              <a:rPr lang="es-ES_tradnl" b="1" spc="-15"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Times New Roman" panose="02020603050405020304" pitchFamily="18" charset="0"/>
              </a:rPr>
              <a:t>Distribución T de Student</a:t>
            </a:r>
            <a:endParaRPr lang="es-CR" dirty="0">
              <a:solidFill>
                <a:schemeClr val="accent1">
                  <a:lumMod val="75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8" name="Rectangle 7"/>
          <p:cNvSpPr/>
          <p:nvPr/>
        </p:nvSpPr>
        <p:spPr>
          <a:xfrm>
            <a:off x="812799" y="2810743"/>
            <a:ext cx="10176933" cy="646331"/>
          </a:xfrm>
          <a:prstGeom prst="rect">
            <a:avLst/>
          </a:prstGeom>
        </p:spPr>
        <p:txBody>
          <a:bodyPr wrap="square">
            <a:spAutoFit/>
          </a:bodyPr>
          <a:lstStyle/>
          <a:p>
            <a:pPr algn="just"/>
            <a:r>
              <a:rPr lang="es-CR" dirty="0"/>
              <a:t>Es una distribución de probabilidad que surge del problema de estimar la media de una población normalmente distribuida cuando el tamaño de la muestra es pequeño.</a:t>
            </a:r>
          </a:p>
        </p:txBody>
      </p:sp>
      <p:pic>
        <p:nvPicPr>
          <p:cNvPr id="11" name="Picture 10"/>
          <p:cNvPicPr>
            <a:picLocks noChangeAspect="1"/>
          </p:cNvPicPr>
          <p:nvPr/>
        </p:nvPicPr>
        <p:blipFill>
          <a:blip r:embed="rId2"/>
          <a:stretch>
            <a:fillRect/>
          </a:stretch>
        </p:blipFill>
        <p:spPr>
          <a:xfrm>
            <a:off x="812798" y="3709202"/>
            <a:ext cx="7171270" cy="2014265"/>
          </a:xfrm>
          <a:prstGeom prst="rect">
            <a:avLst/>
          </a:prstGeom>
        </p:spPr>
      </p:pic>
      <p:pic>
        <p:nvPicPr>
          <p:cNvPr id="12" name="Picture 11"/>
          <p:cNvPicPr>
            <a:picLocks noChangeAspect="1"/>
          </p:cNvPicPr>
          <p:nvPr/>
        </p:nvPicPr>
        <p:blipFill>
          <a:blip r:embed="rId3"/>
          <a:stretch>
            <a:fillRect/>
          </a:stretch>
        </p:blipFill>
        <p:spPr>
          <a:xfrm>
            <a:off x="8398933" y="3822542"/>
            <a:ext cx="2802466" cy="1900925"/>
          </a:xfrm>
          <a:prstGeom prst="rect">
            <a:avLst/>
          </a:prstGeom>
        </p:spPr>
      </p:pic>
    </p:spTree>
    <p:extLst>
      <p:ext uri="{BB962C8B-B14F-4D97-AF65-F5344CB8AC3E}">
        <p14:creationId xmlns:p14="http://schemas.microsoft.com/office/powerpoint/2010/main" val="2810926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A086A-2A3F-4C59-926C-52E6D228DD5A}"/>
              </a:ext>
            </a:extLst>
          </p:cNvPr>
          <p:cNvPicPr>
            <a:picLocks noChangeAspect="1"/>
          </p:cNvPicPr>
          <p:nvPr/>
        </p:nvPicPr>
        <p:blipFill>
          <a:blip r:embed="rId2"/>
          <a:stretch>
            <a:fillRect/>
          </a:stretch>
        </p:blipFill>
        <p:spPr>
          <a:xfrm>
            <a:off x="1324378" y="371378"/>
            <a:ext cx="5075542" cy="6289828"/>
          </a:xfrm>
          <a:prstGeom prst="rect">
            <a:avLst/>
          </a:prstGeom>
        </p:spPr>
      </p:pic>
      <p:pic>
        <p:nvPicPr>
          <p:cNvPr id="4" name="Imagen 3">
            <a:extLst>
              <a:ext uri="{FF2B5EF4-FFF2-40B4-BE49-F238E27FC236}">
                <a16:creationId xmlns:a16="http://schemas.microsoft.com/office/drawing/2014/main" id="{8A84FF2D-7A1A-43D0-BF2A-9B1934EE59F7}"/>
              </a:ext>
            </a:extLst>
          </p:cNvPr>
          <p:cNvPicPr>
            <a:picLocks noChangeAspect="1"/>
          </p:cNvPicPr>
          <p:nvPr/>
        </p:nvPicPr>
        <p:blipFill>
          <a:blip r:embed="rId3"/>
          <a:stretch>
            <a:fillRect/>
          </a:stretch>
        </p:blipFill>
        <p:spPr>
          <a:xfrm>
            <a:off x="6923006" y="2454702"/>
            <a:ext cx="4240104" cy="1255827"/>
          </a:xfrm>
          <a:prstGeom prst="rect">
            <a:avLst/>
          </a:prstGeom>
        </p:spPr>
      </p:pic>
    </p:spTree>
    <p:extLst>
      <p:ext uri="{BB962C8B-B14F-4D97-AF65-F5344CB8AC3E}">
        <p14:creationId xmlns:p14="http://schemas.microsoft.com/office/powerpoint/2010/main" val="800226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890" y="2735091"/>
            <a:ext cx="3274296" cy="1769176"/>
          </a:xfrm>
          <a:prstGeom prst="rect">
            <a:avLst/>
          </a:prstGeom>
        </p:spPr>
      </p:pic>
      <p:pic>
        <p:nvPicPr>
          <p:cNvPr id="3" name="Picture 2"/>
          <p:cNvPicPr>
            <a:picLocks noChangeAspect="1"/>
          </p:cNvPicPr>
          <p:nvPr/>
        </p:nvPicPr>
        <p:blipFill>
          <a:blip r:embed="rId3"/>
          <a:stretch>
            <a:fillRect/>
          </a:stretch>
        </p:blipFill>
        <p:spPr>
          <a:xfrm>
            <a:off x="6522200" y="2675824"/>
            <a:ext cx="3186368" cy="1769176"/>
          </a:xfrm>
          <a:prstGeom prst="rect">
            <a:avLst/>
          </a:prstGeom>
        </p:spPr>
      </p:pic>
      <p:sp>
        <p:nvSpPr>
          <p:cNvPr id="7" name="Rectangle 6"/>
          <p:cNvSpPr/>
          <p:nvPr/>
        </p:nvSpPr>
        <p:spPr>
          <a:xfrm>
            <a:off x="891357" y="614987"/>
            <a:ext cx="10047577" cy="1531445"/>
          </a:xfrm>
          <a:prstGeom prst="rect">
            <a:avLst/>
          </a:prstGeom>
        </p:spPr>
        <p:txBody>
          <a:bodyPr wrap="square">
            <a:spAutoFit/>
          </a:bodyPr>
          <a:lstStyle/>
          <a:p>
            <a:pPr algn="just">
              <a:lnSpc>
                <a:spcPct val="150000"/>
              </a:lnSpc>
            </a:pPr>
            <a:r>
              <a:rPr lang="es-CR" sz="1600" dirty="0"/>
              <a:t>La distribución de probabilidad de t se publicó por primera vez en 1908 en un artículo de W. S. </a:t>
            </a:r>
            <a:r>
              <a:rPr lang="es-CR" sz="1600" dirty="0" err="1"/>
              <a:t>Gosset</a:t>
            </a:r>
            <a:r>
              <a:rPr lang="es-CR" sz="1600" dirty="0"/>
              <a:t>. En esa época, </a:t>
            </a:r>
            <a:r>
              <a:rPr lang="es-CR" sz="1600" dirty="0" err="1"/>
              <a:t>Gosset</a:t>
            </a:r>
            <a:r>
              <a:rPr lang="es-CR" sz="1600" dirty="0"/>
              <a:t> era empleado de una cervecería irlandesa que desaprobaba la publicación de investigaciones de sus empleados. Para evadir esta prohibición, publicó su trabajo en secreto bajo el nombre de "</a:t>
            </a:r>
            <a:r>
              <a:rPr lang="es-CR" sz="1600" dirty="0" err="1"/>
              <a:t>Student</a:t>
            </a:r>
            <a:r>
              <a:rPr lang="es-CR" sz="1600" dirty="0"/>
              <a:t>". En consecuencia, la distribución t normalmente se llama distribución t de </a:t>
            </a:r>
            <a:r>
              <a:rPr lang="es-CR" sz="1600" dirty="0" err="1"/>
              <a:t>Student</a:t>
            </a:r>
            <a:r>
              <a:rPr lang="es-CR" sz="1600" dirty="0"/>
              <a:t> , o simplemente distribución t. </a:t>
            </a:r>
            <a:endParaRPr lang="es-CR" sz="1600" dirty="0">
              <a:effectLst/>
            </a:endParaRPr>
          </a:p>
        </p:txBody>
      </p:sp>
    </p:spTree>
    <p:extLst>
      <p:ext uri="{BB962C8B-B14F-4D97-AF65-F5344CB8AC3E}">
        <p14:creationId xmlns:p14="http://schemas.microsoft.com/office/powerpoint/2010/main" val="2815476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A1A61F-76CD-44A7-AB53-0A70E50C2357}"/>
              </a:ext>
            </a:extLst>
          </p:cNvPr>
          <p:cNvPicPr>
            <a:picLocks noChangeAspect="1"/>
          </p:cNvPicPr>
          <p:nvPr/>
        </p:nvPicPr>
        <p:blipFill>
          <a:blip r:embed="rId2"/>
          <a:stretch>
            <a:fillRect/>
          </a:stretch>
        </p:blipFill>
        <p:spPr>
          <a:xfrm>
            <a:off x="541337" y="465859"/>
            <a:ext cx="10296525" cy="1104900"/>
          </a:xfrm>
          <a:prstGeom prst="rect">
            <a:avLst/>
          </a:prstGeom>
        </p:spPr>
      </p:pic>
      <p:pic>
        <p:nvPicPr>
          <p:cNvPr id="3" name="Imagen 2">
            <a:extLst>
              <a:ext uri="{FF2B5EF4-FFF2-40B4-BE49-F238E27FC236}">
                <a16:creationId xmlns:a16="http://schemas.microsoft.com/office/drawing/2014/main" id="{9FDAA696-B191-4B60-8750-A2587617981C}"/>
              </a:ext>
            </a:extLst>
          </p:cNvPr>
          <p:cNvPicPr>
            <a:picLocks noChangeAspect="1"/>
          </p:cNvPicPr>
          <p:nvPr/>
        </p:nvPicPr>
        <p:blipFill>
          <a:blip r:embed="rId3"/>
          <a:stretch>
            <a:fillRect/>
          </a:stretch>
        </p:blipFill>
        <p:spPr>
          <a:xfrm>
            <a:off x="618980" y="1994333"/>
            <a:ext cx="10658475" cy="3552825"/>
          </a:xfrm>
          <a:prstGeom prst="rect">
            <a:avLst/>
          </a:prstGeom>
        </p:spPr>
      </p:pic>
    </p:spTree>
    <p:extLst>
      <p:ext uri="{BB962C8B-B14F-4D97-AF65-F5344CB8AC3E}">
        <p14:creationId xmlns:p14="http://schemas.microsoft.com/office/powerpoint/2010/main" val="29539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C0920-EDCF-48CC-9991-9A968BEFE14B}"/>
              </a:ext>
            </a:extLst>
          </p:cNvPr>
          <p:cNvPicPr>
            <a:picLocks noChangeAspect="1"/>
          </p:cNvPicPr>
          <p:nvPr/>
        </p:nvPicPr>
        <p:blipFill>
          <a:blip r:embed="rId2"/>
          <a:stretch>
            <a:fillRect/>
          </a:stretch>
        </p:blipFill>
        <p:spPr>
          <a:xfrm>
            <a:off x="0" y="245579"/>
            <a:ext cx="11858625" cy="1238250"/>
          </a:xfrm>
          <a:prstGeom prst="rect">
            <a:avLst/>
          </a:prstGeom>
        </p:spPr>
      </p:pic>
      <p:pic>
        <p:nvPicPr>
          <p:cNvPr id="4" name="Picture 3">
            <a:extLst>
              <a:ext uri="{FF2B5EF4-FFF2-40B4-BE49-F238E27FC236}">
                <a16:creationId xmlns:a16="http://schemas.microsoft.com/office/drawing/2014/main" id="{2A0381E1-7991-4C2D-984E-51BC1F416766}"/>
              </a:ext>
            </a:extLst>
          </p:cNvPr>
          <p:cNvPicPr>
            <a:picLocks noChangeAspect="1"/>
          </p:cNvPicPr>
          <p:nvPr/>
        </p:nvPicPr>
        <p:blipFill>
          <a:blip r:embed="rId3"/>
          <a:stretch>
            <a:fillRect/>
          </a:stretch>
        </p:blipFill>
        <p:spPr>
          <a:xfrm>
            <a:off x="556591" y="1493768"/>
            <a:ext cx="9819861" cy="4959603"/>
          </a:xfrm>
          <a:prstGeom prst="rect">
            <a:avLst/>
          </a:prstGeom>
        </p:spPr>
      </p:pic>
    </p:spTree>
    <p:extLst>
      <p:ext uri="{BB962C8B-B14F-4D97-AF65-F5344CB8AC3E}">
        <p14:creationId xmlns:p14="http://schemas.microsoft.com/office/powerpoint/2010/main" val="146276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667" y="473233"/>
            <a:ext cx="9271000" cy="2872594"/>
          </a:xfrm>
          <a:prstGeom prst="rect">
            <a:avLst/>
          </a:prstGeom>
        </p:spPr>
      </p:pic>
    </p:spTree>
    <p:extLst>
      <p:ext uri="{BB962C8B-B14F-4D97-AF65-F5344CB8AC3E}">
        <p14:creationId xmlns:p14="http://schemas.microsoft.com/office/powerpoint/2010/main" val="2257007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833" y="614362"/>
            <a:ext cx="10896600" cy="1362075"/>
          </a:xfrm>
          <a:prstGeom prst="rect">
            <a:avLst/>
          </a:prstGeom>
        </p:spPr>
      </p:pic>
    </p:spTree>
    <p:extLst>
      <p:ext uri="{BB962C8B-B14F-4D97-AF65-F5344CB8AC3E}">
        <p14:creationId xmlns:p14="http://schemas.microsoft.com/office/powerpoint/2010/main" val="3967383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154" y="737690"/>
            <a:ext cx="4392036" cy="400110"/>
          </a:xfrm>
          <a:prstGeom prst="rect">
            <a:avLst/>
          </a:prstGeom>
        </p:spPr>
        <p:txBody>
          <a:bodyPr wrap="none">
            <a:spAutoFit/>
          </a:bodyPr>
          <a:lstStyle/>
          <a:p>
            <a:pPr algn="just">
              <a:spcAft>
                <a:spcPts val="0"/>
              </a:spcAft>
              <a:tabLst>
                <a:tab pos="548640" algn="l"/>
              </a:tabLst>
            </a:pPr>
            <a:r>
              <a:rPr lang="es-ES_tradnl" sz="2000" b="1" spc="-15" dirty="0">
                <a:solidFill>
                  <a:srgbClr val="C0000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Estimaciones de proporciones</a:t>
            </a:r>
            <a:endParaRPr lang="es-ES" sz="2000" b="1" dirty="0">
              <a:solidFill>
                <a:srgbClr val="C00000"/>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4154" y="1529260"/>
            <a:ext cx="4638675" cy="4591050"/>
          </a:xfrm>
          <a:prstGeom prst="rect">
            <a:avLst/>
          </a:prstGeom>
        </p:spPr>
      </p:pic>
      <p:pic>
        <p:nvPicPr>
          <p:cNvPr id="6" name="Picture 5"/>
          <p:cNvPicPr>
            <a:picLocks noChangeAspect="1"/>
          </p:cNvPicPr>
          <p:nvPr/>
        </p:nvPicPr>
        <p:blipFill>
          <a:blip r:embed="rId3"/>
          <a:stretch>
            <a:fillRect/>
          </a:stretch>
        </p:blipFill>
        <p:spPr>
          <a:xfrm>
            <a:off x="6271644" y="1539425"/>
            <a:ext cx="4752975" cy="4543425"/>
          </a:xfrm>
          <a:prstGeom prst="rect">
            <a:avLst/>
          </a:prstGeom>
        </p:spPr>
      </p:pic>
    </p:spTree>
    <p:extLst>
      <p:ext uri="{BB962C8B-B14F-4D97-AF65-F5344CB8AC3E}">
        <p14:creationId xmlns:p14="http://schemas.microsoft.com/office/powerpoint/2010/main" val="3212668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370C5E-0B79-4412-86FF-B9462A74FA76}"/>
              </a:ext>
            </a:extLst>
          </p:cNvPr>
          <p:cNvPicPr>
            <a:picLocks noChangeAspect="1"/>
          </p:cNvPicPr>
          <p:nvPr/>
        </p:nvPicPr>
        <p:blipFill>
          <a:blip r:embed="rId2"/>
          <a:stretch>
            <a:fillRect/>
          </a:stretch>
        </p:blipFill>
        <p:spPr>
          <a:xfrm>
            <a:off x="676275" y="730318"/>
            <a:ext cx="10839450" cy="904875"/>
          </a:xfrm>
          <a:prstGeom prst="rect">
            <a:avLst/>
          </a:prstGeom>
        </p:spPr>
      </p:pic>
      <p:pic>
        <p:nvPicPr>
          <p:cNvPr id="3" name="Picture 2">
            <a:extLst>
              <a:ext uri="{FF2B5EF4-FFF2-40B4-BE49-F238E27FC236}">
                <a16:creationId xmlns:a16="http://schemas.microsoft.com/office/drawing/2014/main" id="{0488669E-8E5F-4606-9FC0-B51507461D2B}"/>
              </a:ext>
            </a:extLst>
          </p:cNvPr>
          <p:cNvPicPr>
            <a:picLocks noChangeAspect="1"/>
          </p:cNvPicPr>
          <p:nvPr/>
        </p:nvPicPr>
        <p:blipFill>
          <a:blip r:embed="rId3"/>
          <a:stretch>
            <a:fillRect/>
          </a:stretch>
        </p:blipFill>
        <p:spPr>
          <a:xfrm>
            <a:off x="812524" y="1765288"/>
            <a:ext cx="7764946" cy="4432380"/>
          </a:xfrm>
          <a:prstGeom prst="rect">
            <a:avLst/>
          </a:prstGeom>
        </p:spPr>
      </p:pic>
    </p:spTree>
    <p:extLst>
      <p:ext uri="{BB962C8B-B14F-4D97-AF65-F5344CB8AC3E}">
        <p14:creationId xmlns:p14="http://schemas.microsoft.com/office/powerpoint/2010/main" val="260545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1333" y="711199"/>
            <a:ext cx="8678333" cy="400110"/>
          </a:xfrm>
          <a:prstGeom prst="rect">
            <a:avLst/>
          </a:prstGeom>
          <a:noFill/>
        </p:spPr>
        <p:txBody>
          <a:bodyPr wrap="square" rtlCol="0">
            <a:spAutoFit/>
          </a:bodyPr>
          <a:lstStyle/>
          <a:p>
            <a:r>
              <a:rPr lang="es-CR" sz="2000" dirty="0">
                <a:solidFill>
                  <a:srgbClr val="C00000"/>
                </a:solidFill>
                <a:effectLst>
                  <a:outerShdw blurRad="38100" dist="38100" dir="2700000" algn="tl">
                    <a:srgbClr val="000000">
                      <a:alpha val="43137"/>
                    </a:srgbClr>
                  </a:outerShdw>
                </a:effectLst>
                <a:latin typeface="Arial Rounded MT Bold" panose="020F0704030504030204" pitchFamily="34" charset="0"/>
              </a:rPr>
              <a:t>Distribución muestral de diferencias y sumas</a:t>
            </a:r>
            <a:endParaRPr lang="en-US" sz="2000"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187643" y="1777446"/>
                <a:ext cx="2937934" cy="9093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s-CR" sz="2000" b="0" i="1" smtClean="0">
                              <a:latin typeface="Cambria Math" panose="02040503050406030204" pitchFamily="18" charset="0"/>
                            </a:rPr>
                            <m:t>𝑆</m:t>
                          </m:r>
                        </m:e>
                        <m:sub>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s-CR" sz="2000" b="0" i="1" smtClean="0">
                                      <a:latin typeface="Cambria Math" panose="02040503050406030204" pitchFamily="18" charset="0"/>
                                    </a:rPr>
                                    <m:t>𝑋</m:t>
                                  </m:r>
                                </m:e>
                              </m:acc>
                            </m:e>
                            <m:sub>
                              <m:r>
                                <a:rPr lang="es-CR" sz="2000" b="0" i="1" smtClean="0">
                                  <a:latin typeface="Cambria Math" panose="02040503050406030204" pitchFamily="18" charset="0"/>
                                </a:rPr>
                                <m:t>1</m:t>
                              </m:r>
                            </m:sub>
                          </m:sSub>
                          <m:r>
                            <a:rPr lang="es-CR" sz="2000" b="0" i="1" smtClean="0">
                              <a:latin typeface="Cambria Math" panose="02040503050406030204" pitchFamily="18" charset="0"/>
                            </a:rPr>
                            <m:t>−</m:t>
                          </m:r>
                          <m:sSub>
                            <m:sSubPr>
                              <m:ctrlPr>
                                <a:rPr lang="es-CR" sz="2000" b="0" i="1" smtClean="0">
                                  <a:latin typeface="Cambria Math" panose="02040503050406030204" pitchFamily="18" charset="0"/>
                                </a:rPr>
                              </m:ctrlPr>
                            </m:sSubPr>
                            <m:e>
                              <m:acc>
                                <m:accPr>
                                  <m:chr m:val="̅"/>
                                  <m:ctrlPr>
                                    <a:rPr lang="es-CR" sz="2000" b="0" i="1" smtClean="0">
                                      <a:latin typeface="Cambria Math" panose="02040503050406030204" pitchFamily="18" charset="0"/>
                                    </a:rPr>
                                  </m:ctrlPr>
                                </m:accPr>
                                <m:e>
                                  <m:r>
                                    <a:rPr lang="es-CR" sz="2000" b="0" i="1" smtClean="0">
                                      <a:latin typeface="Cambria Math" panose="02040503050406030204" pitchFamily="18" charset="0"/>
                                    </a:rPr>
                                    <m:t>𝑋</m:t>
                                  </m:r>
                                </m:e>
                              </m:acc>
                            </m:e>
                            <m:sub>
                              <m:r>
                                <a:rPr lang="es-CR" sz="2000" b="0" i="1" smtClean="0">
                                  <a:latin typeface="Cambria Math" panose="02040503050406030204" pitchFamily="18" charset="0"/>
                                </a:rPr>
                                <m:t>2</m:t>
                              </m:r>
                            </m:sub>
                          </m:sSub>
                        </m:sub>
                      </m:sSub>
                      <m:r>
                        <a:rPr lang="es-CR" sz="2000" b="0" i="1" smtClean="0">
                          <a:latin typeface="Cambria Math" panose="02040503050406030204" pitchFamily="18" charset="0"/>
                        </a:rPr>
                        <m:t>=</m:t>
                      </m:r>
                      <m:rad>
                        <m:radPr>
                          <m:degHide m:val="on"/>
                          <m:ctrlPr>
                            <a:rPr lang="es-CR" sz="2000" b="0" i="1" smtClean="0">
                              <a:latin typeface="Cambria Math" panose="02040503050406030204" pitchFamily="18" charset="0"/>
                            </a:rPr>
                          </m:ctrlPr>
                        </m:radPr>
                        <m:deg/>
                        <m:e>
                          <m:f>
                            <m:fPr>
                              <m:ctrlPr>
                                <a:rPr lang="es-CR" sz="2000" b="0" i="1" smtClean="0">
                                  <a:latin typeface="Cambria Math" panose="02040503050406030204" pitchFamily="18" charset="0"/>
                                </a:rPr>
                              </m:ctrlPr>
                            </m:fPr>
                            <m:num>
                              <m:sSubSup>
                                <m:sSubSupPr>
                                  <m:ctrlPr>
                                    <a:rPr lang="es-CR" sz="2000" b="0" i="1" smtClean="0">
                                      <a:latin typeface="Cambria Math" panose="02040503050406030204" pitchFamily="18" charset="0"/>
                                    </a:rPr>
                                  </m:ctrlPr>
                                </m:sSubSupPr>
                                <m:e>
                                  <m:r>
                                    <a:rPr lang="es-CR" sz="2000" b="0" i="1" smtClean="0">
                                      <a:latin typeface="Cambria Math" panose="02040503050406030204" pitchFamily="18" charset="0"/>
                                    </a:rPr>
                                    <m:t>𝑆</m:t>
                                  </m:r>
                                </m:e>
                                <m:sub>
                                  <m:r>
                                    <a:rPr lang="es-CR" sz="2000" b="0" i="1" smtClean="0">
                                      <a:latin typeface="Cambria Math" panose="02040503050406030204" pitchFamily="18" charset="0"/>
                                    </a:rPr>
                                    <m:t>1</m:t>
                                  </m:r>
                                </m:sub>
                                <m:sup>
                                  <m:r>
                                    <a:rPr lang="es-CR" sz="2000" b="0" i="1" smtClean="0">
                                      <a:latin typeface="Cambria Math" panose="02040503050406030204" pitchFamily="18" charset="0"/>
                                    </a:rPr>
                                    <m:t>2</m:t>
                                  </m:r>
                                </m:sup>
                              </m:sSubSup>
                            </m:num>
                            <m:den>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𝑛</m:t>
                                  </m:r>
                                </m:e>
                                <m:sub>
                                  <m:r>
                                    <a:rPr lang="es-CR" sz="2000" b="0" i="1" smtClean="0">
                                      <a:latin typeface="Cambria Math" panose="02040503050406030204" pitchFamily="18" charset="0"/>
                                    </a:rPr>
                                    <m:t>1</m:t>
                                  </m:r>
                                </m:sub>
                              </m:sSub>
                            </m:den>
                          </m:f>
                          <m:r>
                            <a:rPr lang="es-CR" sz="2000" b="0" i="1" smtClean="0">
                              <a:latin typeface="Cambria Math" panose="02040503050406030204" pitchFamily="18" charset="0"/>
                            </a:rPr>
                            <m:t>+</m:t>
                          </m:r>
                          <m:f>
                            <m:fPr>
                              <m:ctrlPr>
                                <a:rPr lang="es-CR" sz="2000" b="0" i="1" smtClean="0">
                                  <a:latin typeface="Cambria Math" panose="02040503050406030204" pitchFamily="18" charset="0"/>
                                </a:rPr>
                              </m:ctrlPr>
                            </m:fPr>
                            <m:num>
                              <m:sSubSup>
                                <m:sSubSupPr>
                                  <m:ctrlPr>
                                    <a:rPr lang="es-CR" sz="2000" b="0" i="1" smtClean="0">
                                      <a:latin typeface="Cambria Math" panose="02040503050406030204" pitchFamily="18" charset="0"/>
                                    </a:rPr>
                                  </m:ctrlPr>
                                </m:sSubSupPr>
                                <m:e>
                                  <m:r>
                                    <a:rPr lang="es-CR" sz="2000" b="0" i="1" smtClean="0">
                                      <a:latin typeface="Cambria Math" panose="02040503050406030204" pitchFamily="18" charset="0"/>
                                    </a:rPr>
                                    <m:t>𝑆</m:t>
                                  </m:r>
                                </m:e>
                                <m:sub>
                                  <m:r>
                                    <a:rPr lang="es-CR" sz="2000" b="0" i="1" smtClean="0">
                                      <a:latin typeface="Cambria Math" panose="02040503050406030204" pitchFamily="18" charset="0"/>
                                    </a:rPr>
                                    <m:t>2</m:t>
                                  </m:r>
                                </m:sub>
                                <m:sup>
                                  <m:r>
                                    <a:rPr lang="es-CR" sz="2000" b="0" i="1" smtClean="0">
                                      <a:latin typeface="Cambria Math" panose="02040503050406030204" pitchFamily="18" charset="0"/>
                                    </a:rPr>
                                    <m:t>2</m:t>
                                  </m:r>
                                </m:sup>
                              </m:sSubSup>
                            </m:num>
                            <m:den>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𝑛</m:t>
                                  </m:r>
                                </m:e>
                                <m:sub>
                                  <m:r>
                                    <a:rPr lang="es-CR" sz="2000" b="0" i="1" smtClean="0">
                                      <a:latin typeface="Cambria Math" panose="02040503050406030204" pitchFamily="18" charset="0"/>
                                    </a:rPr>
                                    <m:t>2</m:t>
                                  </m:r>
                                </m:sub>
                              </m:sSub>
                            </m:den>
                          </m:f>
                        </m:e>
                      </m:rad>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643" y="1777446"/>
                <a:ext cx="2937934" cy="90935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400848" y="3773984"/>
                <a:ext cx="2937934" cy="9093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s-CR" sz="2000" b="0" i="1" smtClean="0">
                              <a:latin typeface="Cambria Math" panose="02040503050406030204" pitchFamily="18" charset="0"/>
                            </a:rPr>
                            <m:t>𝑆</m:t>
                          </m:r>
                        </m:e>
                        <m:sub>
                          <m:sSub>
                            <m:sSubPr>
                              <m:ctrlPr>
                                <a:rPr lang="en-US" sz="2000" i="1" smtClean="0">
                                  <a:latin typeface="Cambria Math" panose="02040503050406030204" pitchFamily="18" charset="0"/>
                                </a:rPr>
                              </m:ctrlPr>
                            </m:sSubPr>
                            <m:e>
                              <m:r>
                                <a:rPr lang="es-CR" sz="2000" b="0" i="1" smtClean="0">
                                  <a:latin typeface="Cambria Math" panose="02040503050406030204" pitchFamily="18" charset="0"/>
                                </a:rPr>
                                <m:t>𝑝</m:t>
                              </m:r>
                            </m:e>
                            <m:sub>
                              <m:r>
                                <a:rPr lang="es-CR" sz="2000" b="0" i="1" smtClean="0">
                                  <a:latin typeface="Cambria Math" panose="02040503050406030204" pitchFamily="18" charset="0"/>
                                </a:rPr>
                                <m:t>1</m:t>
                              </m:r>
                            </m:sub>
                          </m:sSub>
                          <m:r>
                            <a:rPr lang="es-CR" sz="2000" b="0" i="1" smtClean="0">
                              <a:latin typeface="Cambria Math" panose="02040503050406030204" pitchFamily="18" charset="0"/>
                            </a:rPr>
                            <m:t>−</m:t>
                          </m:r>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𝑝</m:t>
                              </m:r>
                            </m:e>
                            <m:sub>
                              <m:r>
                                <a:rPr lang="es-CR" sz="2000" b="0" i="1" smtClean="0">
                                  <a:latin typeface="Cambria Math" panose="02040503050406030204" pitchFamily="18" charset="0"/>
                                </a:rPr>
                                <m:t>2</m:t>
                              </m:r>
                            </m:sub>
                          </m:sSub>
                        </m:sub>
                      </m:sSub>
                      <m:r>
                        <a:rPr lang="es-CR" sz="2000" b="0" i="1" smtClean="0">
                          <a:latin typeface="Cambria Math" panose="02040503050406030204" pitchFamily="18" charset="0"/>
                        </a:rPr>
                        <m:t>=</m:t>
                      </m:r>
                      <m:rad>
                        <m:radPr>
                          <m:degHide m:val="on"/>
                          <m:ctrlPr>
                            <a:rPr lang="es-CR" sz="2000" b="0" i="1" smtClean="0">
                              <a:latin typeface="Cambria Math" panose="02040503050406030204" pitchFamily="18" charset="0"/>
                            </a:rPr>
                          </m:ctrlPr>
                        </m:radPr>
                        <m:deg/>
                        <m:e>
                          <m:f>
                            <m:fPr>
                              <m:ctrlPr>
                                <a:rPr lang="es-CR" sz="2000" b="0" i="1" smtClean="0">
                                  <a:latin typeface="Cambria Math" panose="02040503050406030204" pitchFamily="18" charset="0"/>
                                </a:rPr>
                              </m:ctrlPr>
                            </m:fPr>
                            <m:num>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𝑝</m:t>
                                  </m:r>
                                </m:e>
                                <m:sub>
                                  <m:r>
                                    <a:rPr lang="es-CR" sz="2000" b="0" i="1" smtClean="0">
                                      <a:latin typeface="Cambria Math" panose="02040503050406030204" pitchFamily="18" charset="0"/>
                                    </a:rPr>
                                    <m:t>1</m:t>
                                  </m:r>
                                </m:sub>
                              </m:sSub>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𝑞</m:t>
                                  </m:r>
                                </m:e>
                                <m:sub>
                                  <m:r>
                                    <a:rPr lang="es-CR" sz="2000" b="0" i="1" smtClean="0">
                                      <a:latin typeface="Cambria Math" panose="02040503050406030204" pitchFamily="18" charset="0"/>
                                    </a:rPr>
                                    <m:t>1</m:t>
                                  </m:r>
                                </m:sub>
                              </m:sSub>
                            </m:num>
                            <m:den>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𝑛</m:t>
                                  </m:r>
                                </m:e>
                                <m:sub>
                                  <m:r>
                                    <a:rPr lang="es-CR" sz="2000" b="0" i="1" smtClean="0">
                                      <a:latin typeface="Cambria Math" panose="02040503050406030204" pitchFamily="18" charset="0"/>
                                    </a:rPr>
                                    <m:t>1</m:t>
                                  </m:r>
                                </m:sub>
                              </m:sSub>
                            </m:den>
                          </m:f>
                          <m:r>
                            <a:rPr lang="es-CR" sz="2000" b="0" i="1" smtClean="0">
                              <a:latin typeface="Cambria Math" panose="02040503050406030204" pitchFamily="18" charset="0"/>
                            </a:rPr>
                            <m:t>+</m:t>
                          </m:r>
                          <m:f>
                            <m:fPr>
                              <m:ctrlPr>
                                <a:rPr lang="es-CR" sz="2000" b="0" i="1" smtClean="0">
                                  <a:latin typeface="Cambria Math" panose="02040503050406030204" pitchFamily="18" charset="0"/>
                                </a:rPr>
                              </m:ctrlPr>
                            </m:fPr>
                            <m:num>
                              <m:sSub>
                                <m:sSubPr>
                                  <m:ctrlPr>
                                    <a:rPr lang="es-CR" sz="2000" i="1">
                                      <a:latin typeface="Cambria Math" panose="02040503050406030204" pitchFamily="18" charset="0"/>
                                    </a:rPr>
                                  </m:ctrlPr>
                                </m:sSubPr>
                                <m:e>
                                  <m:r>
                                    <a:rPr lang="es-CR" sz="2000" i="1">
                                      <a:latin typeface="Cambria Math" panose="02040503050406030204" pitchFamily="18" charset="0"/>
                                    </a:rPr>
                                    <m:t>𝑝</m:t>
                                  </m:r>
                                </m:e>
                                <m:sub>
                                  <m:r>
                                    <a:rPr lang="es-CR" sz="2000" b="0" i="1" smtClean="0">
                                      <a:latin typeface="Cambria Math" panose="02040503050406030204" pitchFamily="18" charset="0"/>
                                    </a:rPr>
                                    <m:t>2</m:t>
                                  </m:r>
                                </m:sub>
                              </m:sSub>
                              <m:sSub>
                                <m:sSubPr>
                                  <m:ctrlPr>
                                    <a:rPr lang="es-CR" sz="2000" i="1">
                                      <a:latin typeface="Cambria Math" panose="02040503050406030204" pitchFamily="18" charset="0"/>
                                    </a:rPr>
                                  </m:ctrlPr>
                                </m:sSubPr>
                                <m:e>
                                  <m:r>
                                    <a:rPr lang="es-CR" sz="2000" i="1">
                                      <a:latin typeface="Cambria Math" panose="02040503050406030204" pitchFamily="18" charset="0"/>
                                    </a:rPr>
                                    <m:t>𝑞</m:t>
                                  </m:r>
                                </m:e>
                                <m:sub>
                                  <m:r>
                                    <a:rPr lang="es-CR" sz="2000" b="0" i="1" smtClean="0">
                                      <a:latin typeface="Cambria Math" panose="02040503050406030204" pitchFamily="18" charset="0"/>
                                    </a:rPr>
                                    <m:t>2</m:t>
                                  </m:r>
                                </m:sub>
                              </m:sSub>
                            </m:num>
                            <m:den>
                              <m:sSub>
                                <m:sSubPr>
                                  <m:ctrlPr>
                                    <a:rPr lang="es-CR" sz="2000" b="0" i="1" smtClean="0">
                                      <a:latin typeface="Cambria Math" panose="02040503050406030204" pitchFamily="18" charset="0"/>
                                    </a:rPr>
                                  </m:ctrlPr>
                                </m:sSubPr>
                                <m:e>
                                  <m:r>
                                    <a:rPr lang="es-CR" sz="2000" b="0" i="1" smtClean="0">
                                      <a:latin typeface="Cambria Math" panose="02040503050406030204" pitchFamily="18" charset="0"/>
                                    </a:rPr>
                                    <m:t>𝑛</m:t>
                                  </m:r>
                                </m:e>
                                <m:sub>
                                  <m:r>
                                    <a:rPr lang="es-CR" sz="2000" b="0" i="1" smtClean="0">
                                      <a:latin typeface="Cambria Math" panose="02040503050406030204" pitchFamily="18" charset="0"/>
                                    </a:rPr>
                                    <m:t>2</m:t>
                                  </m:r>
                                </m:sub>
                              </m:sSub>
                            </m:den>
                          </m:f>
                        </m:e>
                      </m:rad>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400848" y="3773984"/>
                <a:ext cx="2937934" cy="909352"/>
              </a:xfrm>
              <a:prstGeom prst="rect">
                <a:avLst/>
              </a:prstGeom>
              <a:blipFill>
                <a:blip r:embed="rId3"/>
                <a:stretch>
                  <a:fillRect/>
                </a:stretch>
              </a:blipFill>
            </p:spPr>
            <p:txBody>
              <a:bodyPr/>
              <a:lstStyle/>
              <a:p>
                <a:r>
                  <a:rPr lang="en-US">
                    <a:noFill/>
                  </a:rPr>
                  <a:t> </a:t>
                </a:r>
              </a:p>
            </p:txBody>
          </p:sp>
        </mc:Fallback>
      </mc:AlternateContent>
      <p:sp>
        <p:nvSpPr>
          <p:cNvPr id="13" name="TextBox 12"/>
          <p:cNvSpPr txBox="1"/>
          <p:nvPr/>
        </p:nvSpPr>
        <p:spPr>
          <a:xfrm>
            <a:off x="4995333" y="2040467"/>
            <a:ext cx="5562600" cy="646331"/>
          </a:xfrm>
          <a:prstGeom prst="rect">
            <a:avLst/>
          </a:prstGeom>
          <a:noFill/>
        </p:spPr>
        <p:txBody>
          <a:bodyPr wrap="square" rtlCol="0">
            <a:spAutoFit/>
          </a:bodyPr>
          <a:lstStyle/>
          <a:p>
            <a:r>
              <a:rPr lang="es-CR" dirty="0"/>
              <a:t>Error estándar de la diferencia entre dos medias aritméticas</a:t>
            </a:r>
            <a:endParaRPr lang="en-US" dirty="0"/>
          </a:p>
        </p:txBody>
      </p:sp>
      <p:sp>
        <p:nvSpPr>
          <p:cNvPr id="14" name="TextBox 13"/>
          <p:cNvSpPr txBox="1"/>
          <p:nvPr/>
        </p:nvSpPr>
        <p:spPr>
          <a:xfrm>
            <a:off x="4995333" y="3859328"/>
            <a:ext cx="5562600" cy="369332"/>
          </a:xfrm>
          <a:prstGeom prst="rect">
            <a:avLst/>
          </a:prstGeom>
          <a:noFill/>
        </p:spPr>
        <p:txBody>
          <a:bodyPr wrap="square" rtlCol="0">
            <a:spAutoFit/>
          </a:bodyPr>
          <a:lstStyle/>
          <a:p>
            <a:r>
              <a:rPr lang="es-CR" dirty="0"/>
              <a:t>Error estándar de la diferencia entre dos proporciones</a:t>
            </a:r>
            <a:endParaRPr lang="en-US" dirty="0"/>
          </a:p>
        </p:txBody>
      </p:sp>
    </p:spTree>
    <p:extLst>
      <p:ext uri="{BB962C8B-B14F-4D97-AF65-F5344CB8AC3E}">
        <p14:creationId xmlns:p14="http://schemas.microsoft.com/office/powerpoint/2010/main" val="114830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036" y="673995"/>
            <a:ext cx="2911246" cy="400110"/>
          </a:xfrm>
          <a:prstGeom prst="rect">
            <a:avLst/>
          </a:prstGeom>
        </p:spPr>
        <p:txBody>
          <a:bodyPr wrap="none">
            <a:spAutoFit/>
          </a:bodyPr>
          <a:lstStyle/>
          <a:p>
            <a:pPr algn="just">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Parámetros y estimadores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Rectangle 4"/>
          <p:cNvSpPr/>
          <p:nvPr/>
        </p:nvSpPr>
        <p:spPr>
          <a:xfrm>
            <a:off x="732681" y="3848343"/>
            <a:ext cx="10862310" cy="880369"/>
          </a:xfrm>
          <a:prstGeom prst="rect">
            <a:avLst/>
          </a:prstGeom>
        </p:spPr>
        <p:txBody>
          <a:bodyPr wrap="square">
            <a:spAutoFit/>
          </a:bodyPr>
          <a:lstStyle/>
          <a:p>
            <a:pPr algn="just">
              <a:lnSpc>
                <a:spcPct val="150000"/>
              </a:lnSpc>
            </a:pPr>
            <a:r>
              <a:rPr lang="es-CR" dirty="0"/>
              <a:t>Un </a:t>
            </a:r>
            <a:r>
              <a:rPr lang="es-CR" b="1" dirty="0"/>
              <a:t>estimador</a:t>
            </a:r>
            <a:r>
              <a:rPr lang="es-CR" dirty="0"/>
              <a:t> es un estadístico (esto es, una función de la muestra) usado para estimar un parámetro desconocido de la población.</a:t>
            </a:r>
          </a:p>
        </p:txBody>
      </p:sp>
      <p:sp>
        <p:nvSpPr>
          <p:cNvPr id="9" name="Rectangle 8"/>
          <p:cNvSpPr/>
          <p:nvPr/>
        </p:nvSpPr>
        <p:spPr>
          <a:xfrm>
            <a:off x="732681" y="1240021"/>
            <a:ext cx="10862310" cy="1295868"/>
          </a:xfrm>
          <a:prstGeom prst="rect">
            <a:avLst/>
          </a:prstGeom>
        </p:spPr>
        <p:txBody>
          <a:bodyPr wrap="square">
            <a:spAutoFit/>
          </a:bodyPr>
          <a:lstStyle/>
          <a:p>
            <a:pPr algn="just">
              <a:lnSpc>
                <a:spcPct val="150000"/>
              </a:lnSpc>
            </a:pPr>
            <a:r>
              <a:rPr lang="es-CR" dirty="0"/>
              <a:t>Los parámetros son medidas descriptivas de toda una población que se utilizan como las entradas para una función de distribución de probabilidad (PDF) con el fin de generar curvas de distribución. Los parámetros se representan generalmente con letras griegas para distinguirlos de los estadísticos de las muestras. </a:t>
            </a:r>
          </a:p>
        </p:txBody>
      </p:sp>
      <p:sp>
        <p:nvSpPr>
          <p:cNvPr id="11" name="Rectangle 10"/>
          <p:cNvSpPr/>
          <p:nvPr/>
        </p:nvSpPr>
        <p:spPr>
          <a:xfrm>
            <a:off x="732681" y="2739202"/>
            <a:ext cx="10862310" cy="880369"/>
          </a:xfrm>
          <a:prstGeom prst="rect">
            <a:avLst/>
          </a:prstGeom>
        </p:spPr>
        <p:txBody>
          <a:bodyPr wrap="square">
            <a:spAutoFit/>
          </a:bodyPr>
          <a:lstStyle/>
          <a:p>
            <a:pPr>
              <a:lnSpc>
                <a:spcPct val="150000"/>
              </a:lnSpc>
            </a:pPr>
            <a:r>
              <a:rPr lang="es-CR" dirty="0"/>
              <a:t>Los </a:t>
            </a:r>
            <a:r>
              <a:rPr lang="es-CR" b="1" dirty="0"/>
              <a:t>parámetros</a:t>
            </a:r>
            <a:r>
              <a:rPr lang="es-CR" dirty="0"/>
              <a:t> son constantes fijas, es decir, no varían como las variables. Sin embargo, sus valores generalmente se desconocen porque no es factible medir toda una población.</a:t>
            </a:r>
          </a:p>
        </p:txBody>
      </p:sp>
      <p:pic>
        <p:nvPicPr>
          <p:cNvPr id="3" name="Picture 2">
            <a:extLst>
              <a:ext uri="{FF2B5EF4-FFF2-40B4-BE49-F238E27FC236}">
                <a16:creationId xmlns:a16="http://schemas.microsoft.com/office/drawing/2014/main" id="{6BEEB9B0-596C-4773-B220-E0274CD72916}"/>
              </a:ext>
            </a:extLst>
          </p:cNvPr>
          <p:cNvPicPr>
            <a:picLocks noChangeAspect="1"/>
          </p:cNvPicPr>
          <p:nvPr/>
        </p:nvPicPr>
        <p:blipFill>
          <a:blip r:embed="rId2"/>
          <a:stretch>
            <a:fillRect/>
          </a:stretch>
        </p:blipFill>
        <p:spPr>
          <a:xfrm>
            <a:off x="3768281" y="4311236"/>
            <a:ext cx="5518367" cy="2445164"/>
          </a:xfrm>
          <a:prstGeom prst="rect">
            <a:avLst/>
          </a:prstGeom>
        </p:spPr>
      </p:pic>
      <p:pic>
        <p:nvPicPr>
          <p:cNvPr id="4" name="Picture 3">
            <a:extLst>
              <a:ext uri="{FF2B5EF4-FFF2-40B4-BE49-F238E27FC236}">
                <a16:creationId xmlns:a16="http://schemas.microsoft.com/office/drawing/2014/main" id="{5B2E012B-6740-49C9-A5E2-8BFB8134999F}"/>
              </a:ext>
            </a:extLst>
          </p:cNvPr>
          <p:cNvPicPr>
            <a:picLocks noChangeAspect="1"/>
          </p:cNvPicPr>
          <p:nvPr/>
        </p:nvPicPr>
        <p:blipFill>
          <a:blip r:embed="rId3"/>
          <a:stretch>
            <a:fillRect/>
          </a:stretch>
        </p:blipFill>
        <p:spPr>
          <a:xfrm>
            <a:off x="8671401" y="335861"/>
            <a:ext cx="2484280" cy="912703"/>
          </a:xfrm>
          <a:prstGeom prst="rect">
            <a:avLst/>
          </a:prstGeom>
        </p:spPr>
      </p:pic>
    </p:spTree>
    <p:extLst>
      <p:ext uri="{BB962C8B-B14F-4D97-AF65-F5344CB8AC3E}">
        <p14:creationId xmlns:p14="http://schemas.microsoft.com/office/powerpoint/2010/main" val="630350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866" y="672221"/>
            <a:ext cx="8839201" cy="400110"/>
          </a:xfrm>
          <a:prstGeom prst="rect">
            <a:avLst/>
          </a:prstGeom>
          <a:noFill/>
        </p:spPr>
        <p:txBody>
          <a:bodyPr wrap="square" rtlCol="0">
            <a:spAutoFit/>
          </a:bodyPr>
          <a:lstStyle/>
          <a:p>
            <a:r>
              <a:rPr lang="es-CR" sz="2000"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rPr>
              <a:t>Intervalos de confianza para diferencias de promedios</a:t>
            </a:r>
            <a:endParaRPr lang="en-US" sz="2000" dirty="0">
              <a:solidFill>
                <a:schemeClr val="accent1">
                  <a:lumMod val="75000"/>
                </a:schemeClr>
              </a:solidFill>
              <a:effectLst>
                <a:outerShdw blurRad="38100" dist="38100" dir="2700000" algn="tl">
                  <a:srgbClr val="000000">
                    <a:alpha val="43137"/>
                  </a:srgbClr>
                </a:outerShdw>
              </a:effectLst>
              <a:latin typeface="Arial Narrow" panose="020B0606020202030204" pitchFamily="34" charset="0"/>
            </a:endParaRPr>
          </a:p>
        </p:txBody>
      </p:sp>
      <p:pic>
        <p:nvPicPr>
          <p:cNvPr id="3" name="Picture 2"/>
          <p:cNvPicPr>
            <a:picLocks noChangeAspect="1"/>
          </p:cNvPicPr>
          <p:nvPr/>
        </p:nvPicPr>
        <p:blipFill>
          <a:blip r:embed="rId2"/>
          <a:stretch>
            <a:fillRect/>
          </a:stretch>
        </p:blipFill>
        <p:spPr>
          <a:xfrm>
            <a:off x="1397528" y="2062045"/>
            <a:ext cx="9058275" cy="423862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751261" y="1381303"/>
                <a:ext cx="2633221" cy="340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s-CR" sz="2000" i="1">
                                  <a:latin typeface="Cambria Math" panose="02040503050406030204" pitchFamily="18" charset="0"/>
                                </a:rPr>
                                <m:t>𝑋</m:t>
                              </m:r>
                            </m:e>
                          </m:acc>
                        </m:e>
                        <m:sub>
                          <m:r>
                            <a:rPr lang="es-CR" sz="2000" i="1">
                              <a:latin typeface="Cambria Math" panose="02040503050406030204" pitchFamily="18" charset="0"/>
                            </a:rPr>
                            <m:t>1</m:t>
                          </m:r>
                        </m:sub>
                      </m:sSub>
                      <m:r>
                        <a:rPr lang="es-CR" sz="2000" i="1">
                          <a:latin typeface="Cambria Math" panose="02040503050406030204" pitchFamily="18" charset="0"/>
                        </a:rPr>
                        <m:t>−</m:t>
                      </m:r>
                      <m:sSub>
                        <m:sSubPr>
                          <m:ctrlPr>
                            <a:rPr lang="es-CR" sz="2000" i="1">
                              <a:latin typeface="Cambria Math" panose="02040503050406030204" pitchFamily="18" charset="0"/>
                            </a:rPr>
                          </m:ctrlPr>
                        </m:sSubPr>
                        <m:e>
                          <m:acc>
                            <m:accPr>
                              <m:chr m:val="̅"/>
                              <m:ctrlPr>
                                <a:rPr lang="es-CR" sz="2000" i="1">
                                  <a:latin typeface="Cambria Math" panose="02040503050406030204" pitchFamily="18" charset="0"/>
                                </a:rPr>
                              </m:ctrlPr>
                            </m:accPr>
                            <m:e>
                              <m:r>
                                <a:rPr lang="es-CR" sz="2000" i="1">
                                  <a:latin typeface="Cambria Math" panose="02040503050406030204" pitchFamily="18" charset="0"/>
                                </a:rPr>
                                <m:t>𝑋</m:t>
                              </m:r>
                            </m:e>
                          </m:acc>
                        </m:e>
                        <m:sub>
                          <m:r>
                            <a:rPr lang="es-CR" sz="2000" i="1">
                              <a:latin typeface="Cambria Math" panose="02040503050406030204" pitchFamily="18" charset="0"/>
                            </a:rPr>
                            <m:t>2</m:t>
                          </m:r>
                        </m:sub>
                      </m:sSub>
                      <m:r>
                        <a:rPr lang="es-CR" sz="2000" b="0" i="1" smtClean="0">
                          <a:latin typeface="Cambria Math" panose="02040503050406030204" pitchFamily="18" charset="0"/>
                        </a:rPr>
                        <m:t>)</m:t>
                      </m:r>
                      <m:r>
                        <a:rPr lang="es-CR" sz="2000" b="0" i="1" smtClean="0">
                          <a:latin typeface="Cambria Math" panose="02040503050406030204" pitchFamily="18" charset="0"/>
                          <a:ea typeface="Cambria Math" panose="02040503050406030204" pitchFamily="18" charset="0"/>
                        </a:rPr>
                        <m:t>±</m:t>
                      </m:r>
                      <m:sSub>
                        <m:sSubPr>
                          <m:ctrlPr>
                            <a:rPr lang="es-CR" sz="2000" b="0" i="1" smtClean="0">
                              <a:latin typeface="Cambria Math" panose="02040503050406030204" pitchFamily="18" charset="0"/>
                              <a:ea typeface="Cambria Math" panose="02040503050406030204" pitchFamily="18" charset="0"/>
                            </a:rPr>
                          </m:ctrlPr>
                        </m:sSubPr>
                        <m:e>
                          <m:r>
                            <a:rPr lang="es-CR" sz="2000" b="0" i="1" smtClean="0">
                              <a:latin typeface="Cambria Math" panose="02040503050406030204" pitchFamily="18" charset="0"/>
                              <a:ea typeface="Cambria Math" panose="02040503050406030204" pitchFamily="18" charset="0"/>
                            </a:rPr>
                            <m:t>𝑍</m:t>
                          </m:r>
                        </m:e>
                        <m:sub>
                          <m:f>
                            <m:fPr>
                              <m:type m:val="lin"/>
                              <m:ctrlPr>
                                <a:rPr lang="es-CR" sz="2000" b="0" i="1" smtClean="0">
                                  <a:latin typeface="Cambria Math" panose="02040503050406030204" pitchFamily="18" charset="0"/>
                                  <a:ea typeface="Cambria Math" panose="02040503050406030204" pitchFamily="18" charset="0"/>
                                </a:rPr>
                              </m:ctrlPr>
                            </m:fPr>
                            <m:num>
                              <m:r>
                                <a:rPr lang="es-CR" sz="2000" b="0" i="1" smtClean="0">
                                  <a:latin typeface="Cambria Math" panose="02040503050406030204" pitchFamily="18" charset="0"/>
                                  <a:ea typeface="Cambria Math" panose="02040503050406030204" pitchFamily="18" charset="0"/>
                                </a:rPr>
                                <m:t>𝛼</m:t>
                              </m:r>
                            </m:num>
                            <m:den>
                              <m:r>
                                <a:rPr lang="es-CR" sz="2000" b="0" i="1" smtClean="0">
                                  <a:latin typeface="Cambria Math" panose="02040503050406030204" pitchFamily="18" charset="0"/>
                                  <a:ea typeface="Cambria Math" panose="02040503050406030204" pitchFamily="18" charset="0"/>
                                </a:rPr>
                                <m:t>2</m:t>
                              </m:r>
                            </m:den>
                          </m:f>
                        </m:sub>
                      </m:sSub>
                      <m:sSub>
                        <m:sSubPr>
                          <m:ctrlPr>
                            <a:rPr lang="en-US" sz="2000" i="1">
                              <a:latin typeface="Cambria Math" panose="02040503050406030204" pitchFamily="18" charset="0"/>
                            </a:rPr>
                          </m:ctrlPr>
                        </m:sSubPr>
                        <m:e>
                          <m:r>
                            <a:rPr lang="es-CR" sz="2000" i="1">
                              <a:latin typeface="Cambria Math" panose="02040503050406030204" pitchFamily="18" charset="0"/>
                            </a:rPr>
                            <m:t>𝑆</m:t>
                          </m:r>
                        </m:e>
                        <m: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s-CR" sz="2000" i="1">
                                      <a:latin typeface="Cambria Math" panose="02040503050406030204" pitchFamily="18" charset="0"/>
                                    </a:rPr>
                                    <m:t>𝑋</m:t>
                                  </m:r>
                                </m:e>
                              </m:acc>
                            </m:e>
                            <m:sub>
                              <m:r>
                                <a:rPr lang="es-CR" sz="2000" i="1">
                                  <a:latin typeface="Cambria Math" panose="02040503050406030204" pitchFamily="18" charset="0"/>
                                </a:rPr>
                                <m:t>1</m:t>
                              </m:r>
                            </m:sub>
                          </m:sSub>
                          <m:r>
                            <a:rPr lang="es-CR" sz="2000" i="1">
                              <a:latin typeface="Cambria Math" panose="02040503050406030204" pitchFamily="18" charset="0"/>
                            </a:rPr>
                            <m:t>−</m:t>
                          </m:r>
                          <m:sSub>
                            <m:sSubPr>
                              <m:ctrlPr>
                                <a:rPr lang="es-CR" sz="2000" i="1">
                                  <a:latin typeface="Cambria Math" panose="02040503050406030204" pitchFamily="18" charset="0"/>
                                </a:rPr>
                              </m:ctrlPr>
                            </m:sSubPr>
                            <m:e>
                              <m:acc>
                                <m:accPr>
                                  <m:chr m:val="̅"/>
                                  <m:ctrlPr>
                                    <a:rPr lang="es-CR" sz="2000" i="1">
                                      <a:latin typeface="Cambria Math" panose="02040503050406030204" pitchFamily="18" charset="0"/>
                                    </a:rPr>
                                  </m:ctrlPr>
                                </m:accPr>
                                <m:e>
                                  <m:r>
                                    <a:rPr lang="es-CR" sz="2000" i="1">
                                      <a:latin typeface="Cambria Math" panose="02040503050406030204" pitchFamily="18" charset="0"/>
                                    </a:rPr>
                                    <m:t>𝑋</m:t>
                                  </m:r>
                                </m:e>
                              </m:acc>
                            </m:e>
                            <m:sub>
                              <m:r>
                                <a:rPr lang="es-CR" sz="2000" i="1">
                                  <a:latin typeface="Cambria Math" panose="02040503050406030204" pitchFamily="18" charset="0"/>
                                </a:rPr>
                                <m:t>2</m:t>
                              </m:r>
                            </m:sub>
                          </m:sSub>
                        </m:sub>
                      </m:sSub>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3751261" y="1381303"/>
                <a:ext cx="2633221" cy="340991"/>
              </a:xfrm>
              <a:prstGeom prst="rect">
                <a:avLst/>
              </a:prstGeom>
              <a:blipFill rotWithShape="0">
                <a:blip r:embed="rId3"/>
                <a:stretch>
                  <a:fillRect l="-3009" t="-78571" r="-5787" b="-173214"/>
                </a:stretch>
              </a:blipFill>
            </p:spPr>
            <p:txBody>
              <a:bodyPr/>
              <a:lstStyle/>
              <a:p>
                <a:r>
                  <a:rPr lang="en-US">
                    <a:noFill/>
                  </a:rPr>
                  <a:t> </a:t>
                </a:r>
              </a:p>
            </p:txBody>
          </p:sp>
        </mc:Fallback>
      </mc:AlternateContent>
    </p:spTree>
    <p:extLst>
      <p:ext uri="{BB962C8B-B14F-4D97-AF65-F5344CB8AC3E}">
        <p14:creationId xmlns:p14="http://schemas.microsoft.com/office/powerpoint/2010/main" val="2983676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550" y="552979"/>
            <a:ext cx="9535584" cy="1631087"/>
          </a:xfrm>
          <a:prstGeom prst="rect">
            <a:avLst/>
          </a:prstGeom>
        </p:spPr>
      </p:pic>
    </p:spTree>
    <p:extLst>
      <p:ext uri="{BB962C8B-B14F-4D97-AF65-F5344CB8AC3E}">
        <p14:creationId xmlns:p14="http://schemas.microsoft.com/office/powerpoint/2010/main" val="2820435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516448" y="1216188"/>
                <a:ext cx="2579552"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0" i="1" smtClean="0">
                          <a:latin typeface="Cambria Math" panose="02040503050406030204" pitchFamily="18" charset="0"/>
                        </a:rPr>
                        <m:t>(</m:t>
                      </m:r>
                      <m:sSub>
                        <m:sSubPr>
                          <m:ctrlPr>
                            <a:rPr lang="en-US" sz="2000" i="1">
                              <a:latin typeface="Cambria Math" panose="02040503050406030204" pitchFamily="18" charset="0"/>
                            </a:rPr>
                          </m:ctrlPr>
                        </m:sSubPr>
                        <m:e>
                          <m:r>
                            <a:rPr lang="es-CR" sz="2000" b="0" i="1" smtClean="0">
                              <a:latin typeface="Cambria Math" panose="02040503050406030204" pitchFamily="18" charset="0"/>
                            </a:rPr>
                            <m:t>𝑝</m:t>
                          </m:r>
                        </m:e>
                        <m:sub>
                          <m:r>
                            <a:rPr lang="es-CR" sz="2000" i="1">
                              <a:latin typeface="Cambria Math" panose="02040503050406030204" pitchFamily="18" charset="0"/>
                            </a:rPr>
                            <m:t>1</m:t>
                          </m:r>
                        </m:sub>
                      </m:sSub>
                      <m:r>
                        <a:rPr lang="es-CR" sz="2000" i="1">
                          <a:latin typeface="Cambria Math" panose="02040503050406030204" pitchFamily="18" charset="0"/>
                        </a:rPr>
                        <m:t>−</m:t>
                      </m:r>
                      <m:sSub>
                        <m:sSubPr>
                          <m:ctrlPr>
                            <a:rPr lang="es-CR" sz="2000" i="1">
                              <a:latin typeface="Cambria Math" panose="02040503050406030204" pitchFamily="18" charset="0"/>
                            </a:rPr>
                          </m:ctrlPr>
                        </m:sSubPr>
                        <m:e>
                          <m:r>
                            <a:rPr lang="es-CR" sz="2000" b="0" i="1" smtClean="0">
                              <a:latin typeface="Cambria Math" panose="02040503050406030204" pitchFamily="18" charset="0"/>
                            </a:rPr>
                            <m:t>𝑝</m:t>
                          </m:r>
                        </m:e>
                        <m:sub>
                          <m:r>
                            <a:rPr lang="es-CR" sz="2000" i="1">
                              <a:latin typeface="Cambria Math" panose="02040503050406030204" pitchFamily="18" charset="0"/>
                            </a:rPr>
                            <m:t>2</m:t>
                          </m:r>
                        </m:sub>
                      </m:sSub>
                      <m:r>
                        <a:rPr lang="es-CR" sz="2000" b="0" i="1" smtClean="0">
                          <a:latin typeface="Cambria Math" panose="02040503050406030204" pitchFamily="18" charset="0"/>
                        </a:rPr>
                        <m:t>)</m:t>
                      </m:r>
                      <m:r>
                        <a:rPr lang="es-CR" sz="2000" b="0" i="1" smtClean="0">
                          <a:latin typeface="Cambria Math" panose="02040503050406030204" pitchFamily="18" charset="0"/>
                          <a:ea typeface="Cambria Math" panose="02040503050406030204" pitchFamily="18" charset="0"/>
                        </a:rPr>
                        <m:t>±</m:t>
                      </m:r>
                      <m:sSub>
                        <m:sSubPr>
                          <m:ctrlPr>
                            <a:rPr lang="es-CR" sz="2000" b="0" i="1" smtClean="0">
                              <a:latin typeface="Cambria Math" panose="02040503050406030204" pitchFamily="18" charset="0"/>
                              <a:ea typeface="Cambria Math" panose="02040503050406030204" pitchFamily="18" charset="0"/>
                            </a:rPr>
                          </m:ctrlPr>
                        </m:sSubPr>
                        <m:e>
                          <m:r>
                            <a:rPr lang="es-CR" sz="2000" b="0" i="1" smtClean="0">
                              <a:latin typeface="Cambria Math" panose="02040503050406030204" pitchFamily="18" charset="0"/>
                              <a:ea typeface="Cambria Math" panose="02040503050406030204" pitchFamily="18" charset="0"/>
                            </a:rPr>
                            <m:t>𝑍</m:t>
                          </m:r>
                        </m:e>
                        <m:sub>
                          <m:f>
                            <m:fPr>
                              <m:type m:val="lin"/>
                              <m:ctrlPr>
                                <a:rPr lang="es-CR" sz="2000" b="0" i="1" smtClean="0">
                                  <a:latin typeface="Cambria Math" panose="02040503050406030204" pitchFamily="18" charset="0"/>
                                  <a:ea typeface="Cambria Math" panose="02040503050406030204" pitchFamily="18" charset="0"/>
                                </a:rPr>
                              </m:ctrlPr>
                            </m:fPr>
                            <m:num>
                              <m:r>
                                <a:rPr lang="es-CR" sz="2000" b="0" i="1" smtClean="0">
                                  <a:latin typeface="Cambria Math" panose="02040503050406030204" pitchFamily="18" charset="0"/>
                                  <a:ea typeface="Cambria Math" panose="02040503050406030204" pitchFamily="18" charset="0"/>
                                </a:rPr>
                                <m:t>𝛼</m:t>
                              </m:r>
                            </m:num>
                            <m:den>
                              <m:r>
                                <a:rPr lang="es-CR" sz="2000" b="0" i="1" smtClean="0">
                                  <a:latin typeface="Cambria Math" panose="02040503050406030204" pitchFamily="18" charset="0"/>
                                  <a:ea typeface="Cambria Math" panose="02040503050406030204" pitchFamily="18" charset="0"/>
                                </a:rPr>
                                <m:t>2</m:t>
                              </m:r>
                            </m:den>
                          </m:f>
                        </m:sub>
                      </m:sSub>
                      <m:sSub>
                        <m:sSubPr>
                          <m:ctrlPr>
                            <a:rPr lang="en-US" sz="2000" i="1">
                              <a:latin typeface="Cambria Math" panose="02040503050406030204" pitchFamily="18" charset="0"/>
                            </a:rPr>
                          </m:ctrlPr>
                        </m:sSubPr>
                        <m:e>
                          <m:r>
                            <a:rPr lang="es-CR" sz="2000" i="1">
                              <a:latin typeface="Cambria Math" panose="02040503050406030204" pitchFamily="18" charset="0"/>
                            </a:rPr>
                            <m:t>𝑆</m:t>
                          </m:r>
                        </m:e>
                        <m:sub>
                          <m:sSub>
                            <m:sSubPr>
                              <m:ctrlPr>
                                <a:rPr lang="en-US" sz="2000" i="1">
                                  <a:latin typeface="Cambria Math" panose="02040503050406030204" pitchFamily="18" charset="0"/>
                                </a:rPr>
                              </m:ctrlPr>
                            </m:sSubPr>
                            <m:e>
                              <m:r>
                                <a:rPr lang="es-CR" sz="2000" b="0" i="1" smtClean="0">
                                  <a:latin typeface="Cambria Math" panose="02040503050406030204" pitchFamily="18" charset="0"/>
                                </a:rPr>
                                <m:t>𝑝</m:t>
                              </m:r>
                            </m:e>
                            <m:sub>
                              <m:r>
                                <a:rPr lang="es-CR" sz="2000" i="1">
                                  <a:latin typeface="Cambria Math" panose="02040503050406030204" pitchFamily="18" charset="0"/>
                                </a:rPr>
                                <m:t>1</m:t>
                              </m:r>
                            </m:sub>
                          </m:sSub>
                          <m:r>
                            <a:rPr lang="es-CR" sz="2000" i="1">
                              <a:latin typeface="Cambria Math" panose="02040503050406030204" pitchFamily="18" charset="0"/>
                            </a:rPr>
                            <m:t>−</m:t>
                          </m:r>
                          <m:sSub>
                            <m:sSubPr>
                              <m:ctrlPr>
                                <a:rPr lang="es-CR" sz="2000" i="1" smtClean="0">
                                  <a:latin typeface="Cambria Math" panose="02040503050406030204" pitchFamily="18" charset="0"/>
                                </a:rPr>
                              </m:ctrlPr>
                            </m:sSubPr>
                            <m:e>
                              <m:r>
                                <a:rPr lang="es-CR" sz="2000" b="0" i="1" smtClean="0">
                                  <a:latin typeface="Cambria Math" panose="02040503050406030204" pitchFamily="18" charset="0"/>
                                </a:rPr>
                                <m:t>𝑝</m:t>
                              </m:r>
                            </m:e>
                            <m:sub>
                              <m:r>
                                <a:rPr lang="es-CR" sz="2000" b="0" i="1" smtClean="0">
                                  <a:latin typeface="Cambria Math" panose="02040503050406030204" pitchFamily="18" charset="0"/>
                                </a:rPr>
                                <m:t>2</m:t>
                              </m:r>
                            </m:sub>
                          </m:sSub>
                        </m:sub>
                      </m:sSub>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516448" y="1216188"/>
                <a:ext cx="2579552" cy="334194"/>
              </a:xfrm>
              <a:prstGeom prst="rect">
                <a:avLst/>
              </a:prstGeom>
              <a:blipFill>
                <a:blip r:embed="rId2"/>
                <a:stretch>
                  <a:fillRect l="-3073" t="-83333" b="-181481"/>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857779" y="1764060"/>
            <a:ext cx="10258425" cy="2505075"/>
          </a:xfrm>
          <a:prstGeom prst="rect">
            <a:avLst/>
          </a:prstGeom>
        </p:spPr>
      </p:pic>
      <p:pic>
        <p:nvPicPr>
          <p:cNvPr id="4" name="Picture 3"/>
          <p:cNvPicPr>
            <a:picLocks noChangeAspect="1"/>
          </p:cNvPicPr>
          <p:nvPr/>
        </p:nvPicPr>
        <p:blipFill>
          <a:blip r:embed="rId4"/>
          <a:stretch>
            <a:fillRect/>
          </a:stretch>
        </p:blipFill>
        <p:spPr>
          <a:xfrm>
            <a:off x="857779" y="4683126"/>
            <a:ext cx="10696575" cy="1962150"/>
          </a:xfrm>
          <a:prstGeom prst="rect">
            <a:avLst/>
          </a:prstGeom>
        </p:spPr>
      </p:pic>
      <p:sp>
        <p:nvSpPr>
          <p:cNvPr id="5" name="TextBox 4"/>
          <p:cNvSpPr txBox="1"/>
          <p:nvPr/>
        </p:nvSpPr>
        <p:spPr>
          <a:xfrm>
            <a:off x="946728" y="599962"/>
            <a:ext cx="7967133" cy="400110"/>
          </a:xfrm>
          <a:prstGeom prst="rect">
            <a:avLst/>
          </a:prstGeom>
          <a:noFill/>
        </p:spPr>
        <p:txBody>
          <a:bodyPr wrap="square" rtlCol="0">
            <a:spAutoFit/>
          </a:bodyPr>
          <a:lstStyle/>
          <a:p>
            <a:r>
              <a:rPr lang="es-CR" sz="2000"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Intervalo de confianza para diferencias de proporciones</a:t>
            </a:r>
            <a:endParaRPr lang="en-US" sz="2000"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857751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03439-14C7-46B6-A982-AC5850EC4950}"/>
              </a:ext>
            </a:extLst>
          </p:cNvPr>
          <p:cNvPicPr>
            <a:picLocks noChangeAspect="1"/>
          </p:cNvPicPr>
          <p:nvPr/>
        </p:nvPicPr>
        <p:blipFill>
          <a:blip r:embed="rId2"/>
          <a:stretch>
            <a:fillRect/>
          </a:stretch>
        </p:blipFill>
        <p:spPr>
          <a:xfrm>
            <a:off x="322401" y="708784"/>
            <a:ext cx="10791825" cy="1743075"/>
          </a:xfrm>
          <a:prstGeom prst="rect">
            <a:avLst/>
          </a:prstGeom>
        </p:spPr>
      </p:pic>
      <p:pic>
        <p:nvPicPr>
          <p:cNvPr id="4" name="Picture 3">
            <a:extLst>
              <a:ext uri="{FF2B5EF4-FFF2-40B4-BE49-F238E27FC236}">
                <a16:creationId xmlns:a16="http://schemas.microsoft.com/office/drawing/2014/main" id="{26DCE83C-3857-42E0-BFBF-C27D07C8428C}"/>
              </a:ext>
            </a:extLst>
          </p:cNvPr>
          <p:cNvPicPr>
            <a:picLocks noChangeAspect="1"/>
          </p:cNvPicPr>
          <p:nvPr/>
        </p:nvPicPr>
        <p:blipFill>
          <a:blip r:embed="rId3"/>
          <a:stretch>
            <a:fillRect/>
          </a:stretch>
        </p:blipFill>
        <p:spPr>
          <a:xfrm>
            <a:off x="805276" y="2901192"/>
            <a:ext cx="7858125" cy="1504950"/>
          </a:xfrm>
          <a:prstGeom prst="rect">
            <a:avLst/>
          </a:prstGeom>
        </p:spPr>
      </p:pic>
    </p:spTree>
    <p:extLst>
      <p:ext uri="{BB962C8B-B14F-4D97-AF65-F5344CB8AC3E}">
        <p14:creationId xmlns:p14="http://schemas.microsoft.com/office/powerpoint/2010/main" val="33843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FE293-2A2F-49F2-BF45-63BC8C8716A2}"/>
              </a:ext>
            </a:extLst>
          </p:cNvPr>
          <p:cNvPicPr>
            <a:picLocks noChangeAspect="1"/>
          </p:cNvPicPr>
          <p:nvPr/>
        </p:nvPicPr>
        <p:blipFill>
          <a:blip r:embed="rId2"/>
          <a:stretch>
            <a:fillRect/>
          </a:stretch>
        </p:blipFill>
        <p:spPr>
          <a:xfrm>
            <a:off x="1539219" y="452034"/>
            <a:ext cx="9113562" cy="5953931"/>
          </a:xfrm>
          <a:prstGeom prst="rect">
            <a:avLst/>
          </a:prstGeom>
        </p:spPr>
      </p:pic>
    </p:spTree>
    <p:extLst>
      <p:ext uri="{BB962C8B-B14F-4D97-AF65-F5344CB8AC3E}">
        <p14:creationId xmlns:p14="http://schemas.microsoft.com/office/powerpoint/2010/main" val="2081403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483294-2048-4299-850C-E30364315892}"/>
              </a:ext>
            </a:extLst>
          </p:cNvPr>
          <p:cNvPicPr>
            <a:picLocks noChangeAspect="1"/>
          </p:cNvPicPr>
          <p:nvPr/>
        </p:nvPicPr>
        <p:blipFill>
          <a:blip r:embed="rId2"/>
          <a:stretch>
            <a:fillRect/>
          </a:stretch>
        </p:blipFill>
        <p:spPr>
          <a:xfrm>
            <a:off x="1368930" y="595536"/>
            <a:ext cx="9454140" cy="6036317"/>
          </a:xfrm>
          <a:prstGeom prst="rect">
            <a:avLst/>
          </a:prstGeom>
        </p:spPr>
      </p:pic>
    </p:spTree>
    <p:extLst>
      <p:ext uri="{BB962C8B-B14F-4D97-AF65-F5344CB8AC3E}">
        <p14:creationId xmlns:p14="http://schemas.microsoft.com/office/powerpoint/2010/main" val="134363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809" y="647890"/>
            <a:ext cx="9687658" cy="400110"/>
          </a:xfrm>
          <a:prstGeom prst="rect">
            <a:avLst/>
          </a:prstGeom>
        </p:spPr>
        <p:txBody>
          <a:bodyPr wrap="square">
            <a:spAutoFit/>
          </a:bodyPr>
          <a:lstStyle/>
          <a:p>
            <a:pPr algn="ctr">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Propiedades de los buenos estimadores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09534" y="1304396"/>
            <a:ext cx="7992207" cy="3123282"/>
          </a:xfrm>
          <a:prstGeom prst="rect">
            <a:avLst/>
          </a:prstGeom>
        </p:spPr>
      </p:pic>
      <p:pic>
        <p:nvPicPr>
          <p:cNvPr id="5" name="Picture 4"/>
          <p:cNvPicPr>
            <a:picLocks noChangeAspect="1"/>
          </p:cNvPicPr>
          <p:nvPr/>
        </p:nvPicPr>
        <p:blipFill>
          <a:blip r:embed="rId3"/>
          <a:stretch>
            <a:fillRect/>
          </a:stretch>
        </p:blipFill>
        <p:spPr>
          <a:xfrm>
            <a:off x="2024591" y="4843462"/>
            <a:ext cx="7677150" cy="866775"/>
          </a:xfrm>
          <a:prstGeom prst="rect">
            <a:avLst/>
          </a:prstGeom>
        </p:spPr>
      </p:pic>
    </p:spTree>
    <p:extLst>
      <p:ext uri="{BB962C8B-B14F-4D97-AF65-F5344CB8AC3E}">
        <p14:creationId xmlns:p14="http://schemas.microsoft.com/office/powerpoint/2010/main" val="315826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05224" y="3819730"/>
                <a:ext cx="6129866" cy="1122038"/>
              </a:xfrm>
              <a:prstGeom prst="rect">
                <a:avLst/>
              </a:prstGeom>
              <a:noFill/>
            </p:spPr>
            <p:txBody>
              <a:bodyPr wrap="square" rtlCol="0">
                <a:spAutoFit/>
              </a:bodyPr>
              <a:lstStyle/>
              <a:p>
                <a:pPr>
                  <a:lnSpc>
                    <a:spcPct val="200000"/>
                  </a:lnSpc>
                </a:pPr>
                <a:r>
                  <a:rPr lang="es-CR" b="1" dirty="0"/>
                  <a:t>Demostración</a:t>
                </a:r>
                <a:r>
                  <a:rPr lang="es-CR" dirty="0"/>
                  <a:t>:</a:t>
                </a:r>
              </a:p>
              <a:p>
                <a:pPr>
                  <a:lnSpc>
                    <a:spcPct val="200000"/>
                  </a:lnSpc>
                </a:pPr>
                <a:r>
                  <a:rPr lang="es-CR" dirty="0"/>
                  <a:t>Media muestral </a:t>
                </a:r>
                <a14:m>
                  <m:oMath xmlns:m="http://schemas.openxmlformats.org/officeDocument/2006/math">
                    <m:d>
                      <m:dPr>
                        <m:ctrlPr>
                          <a:rPr lang="es-CR" i="1" smtClean="0">
                            <a:latin typeface="Cambria Math" panose="02040503050406030204" pitchFamily="18" charset="0"/>
                          </a:rPr>
                        </m:ctrlPr>
                      </m:dPr>
                      <m:e>
                        <m:acc>
                          <m:accPr>
                            <m:chr m:val="̅"/>
                            <m:ctrlPr>
                              <a:rPr lang="es-CR" i="1" smtClean="0">
                                <a:latin typeface="Cambria Math" panose="02040503050406030204" pitchFamily="18" charset="0"/>
                              </a:rPr>
                            </m:ctrlPr>
                          </m:accPr>
                          <m:e>
                            <m:r>
                              <a:rPr lang="es-CR" b="0" i="1" smtClean="0">
                                <a:latin typeface="Cambria Math" panose="02040503050406030204" pitchFamily="18" charset="0"/>
                              </a:rPr>
                              <m:t>𝑥</m:t>
                            </m:r>
                          </m:e>
                        </m:acc>
                      </m:e>
                    </m:d>
                  </m:oMath>
                </a14:m>
                <a:r>
                  <a:rPr lang="es-CR" dirty="0"/>
                  <a:t>es un estimador insesgado</a:t>
                </a:r>
              </a:p>
            </p:txBody>
          </p:sp>
        </mc:Choice>
        <mc:Fallback xmlns="">
          <p:sp>
            <p:nvSpPr>
              <p:cNvPr id="2" name="TextBox 1"/>
              <p:cNvSpPr txBox="1">
                <a:spLocks noRot="1" noChangeAspect="1" noMove="1" noResize="1" noEditPoints="1" noAdjustHandles="1" noChangeArrowheads="1" noChangeShapeType="1" noTextEdit="1"/>
              </p:cNvSpPr>
              <p:nvPr/>
            </p:nvSpPr>
            <p:spPr>
              <a:xfrm>
                <a:off x="1005224" y="3819730"/>
                <a:ext cx="6129866" cy="1122038"/>
              </a:xfrm>
              <a:prstGeom prst="rect">
                <a:avLst/>
              </a:prstGeom>
              <a:blipFill>
                <a:blip r:embed="rId2"/>
                <a:stretch>
                  <a:fillRect l="-896" b="-8152"/>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165322" y="796274"/>
            <a:ext cx="7831666" cy="212471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576111" y="3116350"/>
                <a:ext cx="98809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ea typeface="Cambria Math" panose="02040503050406030204" pitchFamily="18" charset="0"/>
                        </a:rPr>
                        <m:t>𝜃</m:t>
                      </m:r>
                      <m:r>
                        <a:rPr lang="es-CR" b="0" i="1" smtClean="0">
                          <a:latin typeface="Cambria Math" panose="02040503050406030204" pitchFamily="18" charset="0"/>
                          <a:ea typeface="Cambria Math" panose="02040503050406030204" pitchFamily="18" charset="0"/>
                        </a:rPr>
                        <m:t>=</m:t>
                      </m:r>
                      <m:r>
                        <a:rPr lang="es-CR" b="0" i="1" smtClean="0">
                          <a:latin typeface="Cambria Math" panose="02040503050406030204" pitchFamily="18" charset="0"/>
                          <a:ea typeface="Cambria Math" panose="02040503050406030204" pitchFamily="18" charset="0"/>
                        </a:rPr>
                        <m:t>𝐸</m:t>
                      </m:r>
                      <m:d>
                        <m:dPr>
                          <m:ctrlPr>
                            <a:rPr lang="es-CR" b="0" i="1" smtClean="0">
                              <a:latin typeface="Cambria Math" panose="02040503050406030204" pitchFamily="18" charset="0"/>
                              <a:ea typeface="Cambria Math" panose="02040503050406030204" pitchFamily="18" charset="0"/>
                            </a:rPr>
                          </m:ctrlPr>
                        </m:dPr>
                        <m:e>
                          <m:acc>
                            <m:accPr>
                              <m:chr m:val="̂"/>
                              <m:ctrlPr>
                                <a:rPr lang="es-CR" b="0" i="1" smtClean="0">
                                  <a:latin typeface="Cambria Math" panose="02040503050406030204" pitchFamily="18" charset="0"/>
                                  <a:ea typeface="Cambria Math" panose="02040503050406030204" pitchFamily="18" charset="0"/>
                                </a:rPr>
                              </m:ctrlPr>
                            </m:accPr>
                            <m:e>
                              <m:r>
                                <a:rPr lang="es-CR" b="0" i="1" smtClean="0">
                                  <a:latin typeface="Cambria Math" panose="02040503050406030204" pitchFamily="18" charset="0"/>
                                  <a:ea typeface="Cambria Math" panose="02040503050406030204" pitchFamily="18" charset="0"/>
                                </a:rPr>
                                <m:t>𝜃</m:t>
                              </m:r>
                            </m:e>
                          </m:acc>
                        </m:e>
                      </m:d>
                    </m:oMath>
                  </m:oMathPara>
                </a14:m>
                <a:endParaRPr lang="es-CR" dirty="0"/>
              </a:p>
            </p:txBody>
          </p:sp>
        </mc:Choice>
        <mc:Fallback xmlns="">
          <p:sp>
            <p:nvSpPr>
              <p:cNvPr id="3" name="TextBox 2"/>
              <p:cNvSpPr txBox="1">
                <a:spLocks noRot="1" noChangeAspect="1" noMove="1" noResize="1" noEditPoints="1" noAdjustHandles="1" noChangeArrowheads="1" noChangeShapeType="1" noTextEdit="1"/>
              </p:cNvSpPr>
              <p:nvPr/>
            </p:nvSpPr>
            <p:spPr>
              <a:xfrm>
                <a:off x="3576111" y="3116350"/>
                <a:ext cx="988091" cy="312650"/>
              </a:xfrm>
              <a:prstGeom prst="rect">
                <a:avLst/>
              </a:prstGeom>
              <a:blipFill>
                <a:blip r:embed="rId4"/>
                <a:stretch>
                  <a:fillRect l="-5556" t="-19231" r="-15432" b="-1923"/>
                </a:stretch>
              </a:blipFill>
            </p:spPr>
            <p:txBody>
              <a:bodyPr/>
              <a:lstStyle/>
              <a:p>
                <a:r>
                  <a:rPr lang="en-US">
                    <a:noFill/>
                  </a:rPr>
                  <a:t> </a:t>
                </a:r>
              </a:p>
            </p:txBody>
          </p:sp>
        </mc:Fallback>
      </mc:AlternateContent>
    </p:spTree>
    <p:extLst>
      <p:ext uri="{BB962C8B-B14F-4D97-AF65-F5344CB8AC3E}">
        <p14:creationId xmlns:p14="http://schemas.microsoft.com/office/powerpoint/2010/main" val="381874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6746" y="377295"/>
            <a:ext cx="8639175" cy="2733675"/>
          </a:xfrm>
          <a:prstGeom prst="rect">
            <a:avLst/>
          </a:prstGeom>
        </p:spPr>
      </p:pic>
      <p:pic>
        <p:nvPicPr>
          <p:cNvPr id="5" name="Picture 4"/>
          <p:cNvPicPr>
            <a:picLocks noChangeAspect="1"/>
          </p:cNvPicPr>
          <p:nvPr/>
        </p:nvPicPr>
        <p:blipFill>
          <a:blip r:embed="rId3"/>
          <a:stretch>
            <a:fillRect/>
          </a:stretch>
        </p:blipFill>
        <p:spPr>
          <a:xfrm>
            <a:off x="4903829" y="2927327"/>
            <a:ext cx="1894904" cy="518605"/>
          </a:xfrm>
          <a:prstGeom prst="rect">
            <a:avLst/>
          </a:prstGeom>
        </p:spPr>
      </p:pic>
      <p:pic>
        <p:nvPicPr>
          <p:cNvPr id="6" name="Picture 5"/>
          <p:cNvPicPr>
            <a:picLocks noChangeAspect="1"/>
          </p:cNvPicPr>
          <p:nvPr/>
        </p:nvPicPr>
        <p:blipFill>
          <a:blip r:embed="rId4"/>
          <a:stretch>
            <a:fillRect/>
          </a:stretch>
        </p:blipFill>
        <p:spPr>
          <a:xfrm>
            <a:off x="3967692" y="3607132"/>
            <a:ext cx="4168774" cy="2864577"/>
          </a:xfrm>
          <a:prstGeom prst="rect">
            <a:avLst/>
          </a:prstGeom>
        </p:spPr>
      </p:pic>
    </p:spTree>
    <p:extLst>
      <p:ext uri="{BB962C8B-B14F-4D97-AF65-F5344CB8AC3E}">
        <p14:creationId xmlns:p14="http://schemas.microsoft.com/office/powerpoint/2010/main" val="276960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164" y="870983"/>
            <a:ext cx="3509679" cy="400110"/>
          </a:xfrm>
          <a:prstGeom prst="rect">
            <a:avLst/>
          </a:prstGeom>
        </p:spPr>
        <p:txBody>
          <a:bodyPr wrap="none">
            <a:spAutoFit/>
          </a:bodyPr>
          <a:lstStyle/>
          <a:p>
            <a:pPr algn="just">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Los estimadores como variables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Rectangle 2"/>
          <p:cNvSpPr/>
          <p:nvPr/>
        </p:nvSpPr>
        <p:spPr>
          <a:xfrm>
            <a:off x="638404" y="1823065"/>
            <a:ext cx="10220095" cy="1122743"/>
          </a:xfrm>
          <a:prstGeom prst="rect">
            <a:avLst/>
          </a:prstGeom>
        </p:spPr>
        <p:txBody>
          <a:bodyPr wrap="square">
            <a:spAutoFit/>
          </a:bodyPr>
          <a:lstStyle/>
          <a:p>
            <a:pPr>
              <a:lnSpc>
                <a:spcPct val="200000"/>
              </a:lnSpc>
            </a:pPr>
            <a:r>
              <a:rPr lang="es-CR" dirty="0"/>
              <a:t>Un </a:t>
            </a:r>
            <a:r>
              <a:rPr lang="es-CR" b="1" dirty="0"/>
              <a:t>estimador</a:t>
            </a:r>
            <a:r>
              <a:rPr lang="es-CR" dirty="0"/>
              <a:t> es un tipo de estadístico y, por tanto, una variable aleatoria cuyos valores variarán en función de la muestra concreta escogida.</a:t>
            </a:r>
          </a:p>
        </p:txBody>
      </p:sp>
      <p:sp>
        <p:nvSpPr>
          <p:cNvPr id="4" name="Rectangle 3"/>
          <p:cNvSpPr/>
          <p:nvPr/>
        </p:nvSpPr>
        <p:spPr>
          <a:xfrm>
            <a:off x="638404" y="3649643"/>
            <a:ext cx="9972446" cy="1676741"/>
          </a:xfrm>
          <a:prstGeom prst="rect">
            <a:avLst/>
          </a:prstGeom>
        </p:spPr>
        <p:txBody>
          <a:bodyPr wrap="square">
            <a:spAutoFit/>
          </a:bodyPr>
          <a:lstStyle/>
          <a:p>
            <a:pPr algn="just">
              <a:lnSpc>
                <a:spcPct val="200000"/>
              </a:lnSpc>
            </a:pPr>
            <a:r>
              <a:rPr lang="es-CR" dirty="0"/>
              <a:t>Una </a:t>
            </a:r>
            <a:r>
              <a:rPr lang="es-CR" b="1" dirty="0"/>
              <a:t>estimación</a:t>
            </a:r>
            <a:r>
              <a:rPr lang="es-CR" dirty="0"/>
              <a:t> es el valor numérico que toma el estimador cuando se calcula sobre una muestra concreta. Es decir, es el valor que toma la variable aleatoria que es el estimador en la realización de una experiencia aleatoria concreta.</a:t>
            </a:r>
          </a:p>
        </p:txBody>
      </p:sp>
    </p:spTree>
    <p:extLst>
      <p:ext uri="{BB962C8B-B14F-4D97-AF65-F5344CB8AC3E}">
        <p14:creationId xmlns:p14="http://schemas.microsoft.com/office/powerpoint/2010/main" val="937255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6374</TotalTime>
  <Words>1772</Words>
  <Application>Microsoft Office PowerPoint</Application>
  <PresentationFormat>Panorámica</PresentationFormat>
  <Paragraphs>115</Paragraphs>
  <Slides>55</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55</vt:i4>
      </vt:variant>
    </vt:vector>
  </HeadingPairs>
  <TitlesOfParts>
    <vt:vector size="70" baseType="lpstr">
      <vt:lpstr>Adobe Gothic Std B</vt:lpstr>
      <vt:lpstr>Arial</vt:lpstr>
      <vt:lpstr>Arial Black</vt:lpstr>
      <vt:lpstr>Arial Narrow</vt:lpstr>
      <vt:lpstr>Arial Rounded MT Bold</vt:lpstr>
      <vt:lpstr>Bell MT</vt:lpstr>
      <vt:lpstr>Book Antiqua</vt:lpstr>
      <vt:lpstr>Calibri</vt:lpstr>
      <vt:lpstr>Calibri Light</vt:lpstr>
      <vt:lpstr>Cambria Math</vt:lpstr>
      <vt:lpstr>Courier New</vt:lpstr>
      <vt:lpstr>Engravers MT</vt:lpstr>
      <vt:lpstr>Wingdings</vt:lpstr>
      <vt:lpstr>Wingdings 2</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dc:creator>
  <cp:lastModifiedBy>Carlomagno Araya Alpizar</cp:lastModifiedBy>
  <cp:revision>284</cp:revision>
  <dcterms:created xsi:type="dcterms:W3CDTF">2016-07-26T04:00:17Z</dcterms:created>
  <dcterms:modified xsi:type="dcterms:W3CDTF">2021-09-03T22:14:33Z</dcterms:modified>
</cp:coreProperties>
</file>