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1" r:id="rId5"/>
    <p:sldId id="282" r:id="rId6"/>
    <p:sldId id="261" r:id="rId7"/>
    <p:sldId id="299" r:id="rId8"/>
    <p:sldId id="275" r:id="rId9"/>
    <p:sldId id="277" r:id="rId10"/>
    <p:sldId id="300" r:id="rId11"/>
    <p:sldId id="271" r:id="rId12"/>
    <p:sldId id="301" r:id="rId13"/>
    <p:sldId id="284" r:id="rId14"/>
    <p:sldId id="273" r:id="rId15"/>
    <p:sldId id="298" r:id="rId16"/>
    <p:sldId id="262" r:id="rId17"/>
    <p:sldId id="287" r:id="rId18"/>
    <p:sldId id="294" r:id="rId19"/>
    <p:sldId id="295" r:id="rId20"/>
    <p:sldId id="276" r:id="rId21"/>
    <p:sldId id="264" r:id="rId22"/>
    <p:sldId id="296" r:id="rId23"/>
    <p:sldId id="306" r:id="rId24"/>
    <p:sldId id="280" r:id="rId25"/>
    <p:sldId id="272" r:id="rId26"/>
    <p:sldId id="292" r:id="rId27"/>
    <p:sldId id="293" r:id="rId28"/>
    <p:sldId id="285" r:id="rId29"/>
    <p:sldId id="279" r:id="rId30"/>
    <p:sldId id="289" r:id="rId31"/>
    <p:sldId id="265" r:id="rId32"/>
    <p:sldId id="290" r:id="rId33"/>
    <p:sldId id="291" r:id="rId34"/>
    <p:sldId id="302" r:id="rId35"/>
    <p:sldId id="278" r:id="rId36"/>
    <p:sldId id="303" r:id="rId37"/>
    <p:sldId id="266" r:id="rId38"/>
    <p:sldId id="297" r:id="rId39"/>
    <p:sldId id="269" r:id="rId40"/>
    <p:sldId id="307" r:id="rId41"/>
    <p:sldId id="304" r:id="rId42"/>
    <p:sldId id="283" r:id="rId43"/>
    <p:sldId id="288" r:id="rId44"/>
    <p:sldId id="305" r:id="rId45"/>
    <p:sldId id="286" r:id="rId46"/>
    <p:sldId id="270" r:id="rId4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0" d="100"/>
          <a:sy n="70" d="100"/>
        </p:scale>
        <p:origin x="5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31/8/2022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3624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31/8/2022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83635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C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31/8/2022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608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31/8/2022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568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CA023-553C-41E0-8BCB-81F95F28193E}" type="datetimeFigureOut">
              <a:rPr lang="es-CR" smtClean="0"/>
              <a:t>31/8/2022</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8897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Date Placeholder 4"/>
          <p:cNvSpPr>
            <a:spLocks noGrp="1"/>
          </p:cNvSpPr>
          <p:nvPr>
            <p:ph type="dt" sz="half" idx="10"/>
          </p:nvPr>
        </p:nvSpPr>
        <p:spPr/>
        <p:txBody>
          <a:bodyPr/>
          <a:lstStyle/>
          <a:p>
            <a:fld id="{98ACA023-553C-41E0-8BCB-81F95F28193E}" type="datetimeFigureOut">
              <a:rPr lang="es-CR" smtClean="0"/>
              <a:t>31/8/2022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8653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C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7" name="Date Placeholder 6"/>
          <p:cNvSpPr>
            <a:spLocks noGrp="1"/>
          </p:cNvSpPr>
          <p:nvPr>
            <p:ph type="dt" sz="half" idx="10"/>
          </p:nvPr>
        </p:nvSpPr>
        <p:spPr/>
        <p:txBody>
          <a:bodyPr/>
          <a:lstStyle/>
          <a:p>
            <a:fld id="{98ACA023-553C-41E0-8BCB-81F95F28193E}" type="datetimeFigureOut">
              <a:rPr lang="es-CR" smtClean="0"/>
              <a:t>31/8/2022</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12387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Date Placeholder 2"/>
          <p:cNvSpPr>
            <a:spLocks noGrp="1"/>
          </p:cNvSpPr>
          <p:nvPr>
            <p:ph type="dt" sz="half" idx="10"/>
          </p:nvPr>
        </p:nvSpPr>
        <p:spPr/>
        <p:txBody>
          <a:bodyPr/>
          <a:lstStyle/>
          <a:p>
            <a:fld id="{98ACA023-553C-41E0-8BCB-81F95F28193E}" type="datetimeFigureOut">
              <a:rPr lang="es-CR" smtClean="0"/>
              <a:t>31/8/2022</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5659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CA023-553C-41E0-8BCB-81F95F28193E}" type="datetimeFigureOut">
              <a:rPr lang="es-CR" smtClean="0"/>
              <a:t>31/8/2022</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935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31/8/2022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385958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31/8/2022</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22134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CA023-553C-41E0-8BCB-81F95F28193E}" type="datetimeFigureOut">
              <a:rPr lang="es-CR" smtClean="0"/>
              <a:t>31/8/2022</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89AE3-8C21-4CDC-A89B-1B8E942ADA46}" type="slidenum">
              <a:rPr lang="es-CR" smtClean="0"/>
              <a:t>‹Nº›</a:t>
            </a:fld>
            <a:endParaRPr lang="es-CR"/>
          </a:p>
        </p:txBody>
      </p:sp>
    </p:spTree>
    <p:extLst>
      <p:ext uri="{BB962C8B-B14F-4D97-AF65-F5344CB8AC3E}">
        <p14:creationId xmlns:p14="http://schemas.microsoft.com/office/powerpoint/2010/main" val="132176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0.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64" y="270932"/>
            <a:ext cx="1505487" cy="1609553"/>
          </a:xfrm>
          <a:prstGeom prst="rect">
            <a:avLst/>
          </a:prstGeom>
        </p:spPr>
      </p:pic>
      <p:sp>
        <p:nvSpPr>
          <p:cNvPr id="3" name="CuadroTexto 2"/>
          <p:cNvSpPr txBox="1"/>
          <p:nvPr/>
        </p:nvSpPr>
        <p:spPr>
          <a:xfrm>
            <a:off x="7320136" y="6093296"/>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8" name="Imagen 7">
            <a:extLst>
              <a:ext uri="{FF2B5EF4-FFF2-40B4-BE49-F238E27FC236}">
                <a16:creationId xmlns:a16="http://schemas.microsoft.com/office/drawing/2014/main" id="{019D9247-AFA1-44E6-5968-D40BEBA439C8}"/>
              </a:ext>
            </a:extLst>
          </p:cNvPr>
          <p:cNvPicPr>
            <a:picLocks noChangeAspect="1"/>
          </p:cNvPicPr>
          <p:nvPr/>
        </p:nvPicPr>
        <p:blipFill>
          <a:blip r:embed="rId3"/>
          <a:stretch>
            <a:fillRect/>
          </a:stretch>
        </p:blipFill>
        <p:spPr>
          <a:xfrm>
            <a:off x="1507807" y="623615"/>
            <a:ext cx="8193977" cy="5280741"/>
          </a:xfrm>
          <a:prstGeom prst="rect">
            <a:avLst/>
          </a:prstGeom>
        </p:spPr>
      </p:pic>
    </p:spTree>
    <p:extLst>
      <p:ext uri="{BB962C8B-B14F-4D97-AF65-F5344CB8AC3E}">
        <p14:creationId xmlns:p14="http://schemas.microsoft.com/office/powerpoint/2010/main" val="36483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BB1E5-935D-4CAD-914B-03C5B3E51447}"/>
              </a:ext>
            </a:extLst>
          </p:cNvPr>
          <p:cNvPicPr>
            <a:picLocks noChangeAspect="1"/>
          </p:cNvPicPr>
          <p:nvPr/>
        </p:nvPicPr>
        <p:blipFill>
          <a:blip r:embed="rId2"/>
          <a:stretch>
            <a:fillRect/>
          </a:stretch>
        </p:blipFill>
        <p:spPr>
          <a:xfrm>
            <a:off x="694703" y="549344"/>
            <a:ext cx="9182801" cy="1408665"/>
          </a:xfrm>
          <a:prstGeom prst="rect">
            <a:avLst/>
          </a:prstGeom>
        </p:spPr>
      </p:pic>
      <p:pic>
        <p:nvPicPr>
          <p:cNvPr id="3" name="Picture 2">
            <a:extLst>
              <a:ext uri="{FF2B5EF4-FFF2-40B4-BE49-F238E27FC236}">
                <a16:creationId xmlns:a16="http://schemas.microsoft.com/office/drawing/2014/main" id="{731594B0-54CC-48E7-B5D6-891BFA035922}"/>
              </a:ext>
            </a:extLst>
          </p:cNvPr>
          <p:cNvPicPr>
            <a:picLocks noChangeAspect="1"/>
          </p:cNvPicPr>
          <p:nvPr/>
        </p:nvPicPr>
        <p:blipFill>
          <a:blip r:embed="rId3"/>
          <a:stretch>
            <a:fillRect/>
          </a:stretch>
        </p:blipFill>
        <p:spPr>
          <a:xfrm>
            <a:off x="694703" y="1859238"/>
            <a:ext cx="9055584" cy="4332765"/>
          </a:xfrm>
          <a:prstGeom prst="rect">
            <a:avLst/>
          </a:prstGeom>
        </p:spPr>
      </p:pic>
    </p:spTree>
    <p:extLst>
      <p:ext uri="{BB962C8B-B14F-4D97-AF65-F5344CB8AC3E}">
        <p14:creationId xmlns:p14="http://schemas.microsoft.com/office/powerpoint/2010/main" val="40330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866" y="603492"/>
            <a:ext cx="9829802" cy="369332"/>
          </a:xfrm>
          <a:prstGeom prst="rect">
            <a:avLst/>
          </a:prstGeom>
        </p:spPr>
        <p:txBody>
          <a:bodyPr wrap="square">
            <a:spAutoFit/>
          </a:bodyPr>
          <a:lstStyle/>
          <a:p>
            <a:r>
              <a:rPr lang="es-CR" b="1" dirty="0"/>
              <a:t>Caso de variancia poblacional desconocida</a:t>
            </a:r>
          </a:p>
        </p:txBody>
      </p:sp>
      <p:pic>
        <p:nvPicPr>
          <p:cNvPr id="3" name="Picture 2"/>
          <p:cNvPicPr>
            <a:picLocks noChangeAspect="1"/>
          </p:cNvPicPr>
          <p:nvPr/>
        </p:nvPicPr>
        <p:blipFill>
          <a:blip r:embed="rId2"/>
          <a:stretch>
            <a:fillRect/>
          </a:stretch>
        </p:blipFill>
        <p:spPr>
          <a:xfrm>
            <a:off x="4892146" y="4043891"/>
            <a:ext cx="1517121" cy="1293482"/>
          </a:xfrm>
          <a:prstGeom prst="rect">
            <a:avLst/>
          </a:prstGeom>
        </p:spPr>
      </p:pic>
      <p:pic>
        <p:nvPicPr>
          <p:cNvPr id="5" name="Picture 4"/>
          <p:cNvPicPr>
            <a:picLocks noChangeAspect="1"/>
          </p:cNvPicPr>
          <p:nvPr/>
        </p:nvPicPr>
        <p:blipFill>
          <a:blip r:embed="rId3"/>
          <a:stretch>
            <a:fillRect/>
          </a:stretch>
        </p:blipFill>
        <p:spPr>
          <a:xfrm>
            <a:off x="821266" y="3119800"/>
            <a:ext cx="9038014" cy="551557"/>
          </a:xfrm>
          <a:prstGeom prst="rect">
            <a:avLst/>
          </a:prstGeom>
        </p:spPr>
      </p:pic>
      <p:pic>
        <p:nvPicPr>
          <p:cNvPr id="6" name="Picture 5"/>
          <p:cNvPicPr>
            <a:picLocks noChangeAspect="1"/>
          </p:cNvPicPr>
          <p:nvPr/>
        </p:nvPicPr>
        <p:blipFill>
          <a:blip r:embed="rId4"/>
          <a:stretch>
            <a:fillRect/>
          </a:stretch>
        </p:blipFill>
        <p:spPr>
          <a:xfrm>
            <a:off x="1058332" y="1418376"/>
            <a:ext cx="5996225" cy="1415960"/>
          </a:xfrm>
          <a:prstGeom prst="rect">
            <a:avLst/>
          </a:prstGeom>
        </p:spPr>
      </p:pic>
    </p:spTree>
    <p:extLst>
      <p:ext uri="{BB962C8B-B14F-4D97-AF65-F5344CB8AC3E}">
        <p14:creationId xmlns:p14="http://schemas.microsoft.com/office/powerpoint/2010/main" val="38630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CF091-5305-4EA2-A155-0B8FC22E3AC5}"/>
              </a:ext>
            </a:extLst>
          </p:cNvPr>
          <p:cNvPicPr>
            <a:picLocks noChangeAspect="1"/>
          </p:cNvPicPr>
          <p:nvPr/>
        </p:nvPicPr>
        <p:blipFill>
          <a:blip r:embed="rId2"/>
          <a:stretch>
            <a:fillRect/>
          </a:stretch>
        </p:blipFill>
        <p:spPr>
          <a:xfrm>
            <a:off x="520976" y="676895"/>
            <a:ext cx="8267700" cy="1647825"/>
          </a:xfrm>
          <a:prstGeom prst="rect">
            <a:avLst/>
          </a:prstGeom>
        </p:spPr>
      </p:pic>
      <p:pic>
        <p:nvPicPr>
          <p:cNvPr id="4" name="Picture 3">
            <a:extLst>
              <a:ext uri="{FF2B5EF4-FFF2-40B4-BE49-F238E27FC236}">
                <a16:creationId xmlns:a16="http://schemas.microsoft.com/office/drawing/2014/main" id="{35810FDE-0286-48FC-A70E-AA6BFAF77926}"/>
              </a:ext>
            </a:extLst>
          </p:cNvPr>
          <p:cNvPicPr>
            <a:picLocks noChangeAspect="1"/>
          </p:cNvPicPr>
          <p:nvPr/>
        </p:nvPicPr>
        <p:blipFill>
          <a:blip r:embed="rId3"/>
          <a:stretch>
            <a:fillRect/>
          </a:stretch>
        </p:blipFill>
        <p:spPr>
          <a:xfrm>
            <a:off x="8306292" y="2283370"/>
            <a:ext cx="3641038" cy="3897735"/>
          </a:xfrm>
          <a:prstGeom prst="rect">
            <a:avLst/>
          </a:prstGeom>
        </p:spPr>
      </p:pic>
      <p:pic>
        <p:nvPicPr>
          <p:cNvPr id="6" name="Picture 5">
            <a:extLst>
              <a:ext uri="{FF2B5EF4-FFF2-40B4-BE49-F238E27FC236}">
                <a16:creationId xmlns:a16="http://schemas.microsoft.com/office/drawing/2014/main" id="{390B1040-FF1E-4377-A56A-5E5D0BEBFD85}"/>
              </a:ext>
            </a:extLst>
          </p:cNvPr>
          <p:cNvPicPr>
            <a:picLocks noChangeAspect="1"/>
          </p:cNvPicPr>
          <p:nvPr/>
        </p:nvPicPr>
        <p:blipFill>
          <a:blip r:embed="rId4"/>
          <a:stretch>
            <a:fillRect/>
          </a:stretch>
        </p:blipFill>
        <p:spPr>
          <a:xfrm>
            <a:off x="8788676" y="1087897"/>
            <a:ext cx="2676269" cy="825820"/>
          </a:xfrm>
          <a:prstGeom prst="rect">
            <a:avLst/>
          </a:prstGeom>
        </p:spPr>
      </p:pic>
      <p:pic>
        <p:nvPicPr>
          <p:cNvPr id="8" name="Picture 7">
            <a:extLst>
              <a:ext uri="{FF2B5EF4-FFF2-40B4-BE49-F238E27FC236}">
                <a16:creationId xmlns:a16="http://schemas.microsoft.com/office/drawing/2014/main" id="{6A115821-F952-4154-975E-8416733B03EC}"/>
              </a:ext>
            </a:extLst>
          </p:cNvPr>
          <p:cNvPicPr>
            <a:picLocks noChangeAspect="1"/>
          </p:cNvPicPr>
          <p:nvPr/>
        </p:nvPicPr>
        <p:blipFill>
          <a:blip r:embed="rId5"/>
          <a:stretch>
            <a:fillRect/>
          </a:stretch>
        </p:blipFill>
        <p:spPr>
          <a:xfrm>
            <a:off x="661673" y="2516620"/>
            <a:ext cx="7297185" cy="4033322"/>
          </a:xfrm>
          <a:prstGeom prst="rect">
            <a:avLst/>
          </a:prstGeom>
        </p:spPr>
      </p:pic>
    </p:spTree>
    <p:extLst>
      <p:ext uri="{BB962C8B-B14F-4D97-AF65-F5344CB8AC3E}">
        <p14:creationId xmlns:p14="http://schemas.microsoft.com/office/powerpoint/2010/main" val="24631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07" y="789610"/>
            <a:ext cx="8033628" cy="1687740"/>
          </a:xfrm>
          <a:prstGeom prst="rect">
            <a:avLst/>
          </a:prstGeom>
        </p:spPr>
      </p:pic>
    </p:spTree>
    <p:extLst>
      <p:ext uri="{BB962C8B-B14F-4D97-AF65-F5344CB8AC3E}">
        <p14:creationId xmlns:p14="http://schemas.microsoft.com/office/powerpoint/2010/main" val="391454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0" y="591113"/>
            <a:ext cx="10693400" cy="400110"/>
          </a:xfrm>
          <a:prstGeom prst="rect">
            <a:avLst/>
          </a:prstGeom>
        </p:spPr>
        <p:txBody>
          <a:bodyPr wrap="square">
            <a:spAutoFit/>
          </a:bodyPr>
          <a:lstStyle/>
          <a:p>
            <a:pPr algn="ctr"/>
            <a:r>
              <a:rPr lang="es-CR" sz="2000" b="1" dirty="0">
                <a:effectLst>
                  <a:outerShdw blurRad="38100" dist="38100" dir="2700000" algn="tl">
                    <a:srgbClr val="000000">
                      <a:alpha val="43137"/>
                    </a:srgbClr>
                  </a:outerShdw>
                </a:effectLst>
              </a:rPr>
              <a:t>Errores en pruebas de hipótesis</a:t>
            </a:r>
          </a:p>
        </p:txBody>
      </p:sp>
      <p:pic>
        <p:nvPicPr>
          <p:cNvPr id="4" name="Picture 3"/>
          <p:cNvPicPr>
            <a:picLocks noChangeAspect="1"/>
          </p:cNvPicPr>
          <p:nvPr/>
        </p:nvPicPr>
        <p:blipFill>
          <a:blip r:embed="rId2"/>
          <a:stretch>
            <a:fillRect/>
          </a:stretch>
        </p:blipFill>
        <p:spPr>
          <a:xfrm>
            <a:off x="2799821" y="1469060"/>
            <a:ext cx="6252089" cy="2129273"/>
          </a:xfrm>
          <a:prstGeom prst="rect">
            <a:avLst/>
          </a:prstGeom>
        </p:spPr>
      </p:pic>
      <p:pic>
        <p:nvPicPr>
          <p:cNvPr id="7" name="Picture 6"/>
          <p:cNvPicPr>
            <a:picLocks noChangeAspect="1"/>
          </p:cNvPicPr>
          <p:nvPr/>
        </p:nvPicPr>
        <p:blipFill>
          <a:blip r:embed="rId3"/>
          <a:stretch>
            <a:fillRect/>
          </a:stretch>
        </p:blipFill>
        <p:spPr>
          <a:xfrm>
            <a:off x="2799820" y="3880908"/>
            <a:ext cx="6252089" cy="2883805"/>
          </a:xfrm>
          <a:prstGeom prst="rect">
            <a:avLst/>
          </a:prstGeom>
        </p:spPr>
      </p:pic>
      <p:pic>
        <p:nvPicPr>
          <p:cNvPr id="5" name="Picture 4"/>
          <p:cNvPicPr>
            <a:picLocks noChangeAspect="1"/>
          </p:cNvPicPr>
          <p:nvPr/>
        </p:nvPicPr>
        <p:blipFill>
          <a:blip r:embed="rId4"/>
          <a:stretch>
            <a:fillRect/>
          </a:stretch>
        </p:blipFill>
        <p:spPr>
          <a:xfrm>
            <a:off x="1490133" y="2737857"/>
            <a:ext cx="986896" cy="860476"/>
          </a:xfrm>
          <a:prstGeom prst="rect">
            <a:avLst/>
          </a:prstGeom>
        </p:spPr>
      </p:pic>
      <p:pic>
        <p:nvPicPr>
          <p:cNvPr id="6" name="Picture 5"/>
          <p:cNvPicPr>
            <a:picLocks noChangeAspect="1"/>
          </p:cNvPicPr>
          <p:nvPr/>
        </p:nvPicPr>
        <p:blipFill>
          <a:blip r:embed="rId5"/>
          <a:stretch>
            <a:fillRect/>
          </a:stretch>
        </p:blipFill>
        <p:spPr>
          <a:xfrm>
            <a:off x="9634538" y="1542099"/>
            <a:ext cx="593196" cy="957644"/>
          </a:xfrm>
          <a:prstGeom prst="rect">
            <a:avLst/>
          </a:prstGeom>
        </p:spPr>
      </p:pic>
    </p:spTree>
    <p:extLst>
      <p:ext uri="{BB962C8B-B14F-4D97-AF65-F5344CB8AC3E}">
        <p14:creationId xmlns:p14="http://schemas.microsoft.com/office/powerpoint/2010/main" val="188292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CACC2-F63A-43A3-A23E-533E7766F475}"/>
              </a:ext>
            </a:extLst>
          </p:cNvPr>
          <p:cNvPicPr>
            <a:picLocks noChangeAspect="1"/>
          </p:cNvPicPr>
          <p:nvPr/>
        </p:nvPicPr>
        <p:blipFill>
          <a:blip r:embed="rId2"/>
          <a:stretch>
            <a:fillRect/>
          </a:stretch>
        </p:blipFill>
        <p:spPr>
          <a:xfrm>
            <a:off x="653001" y="1013791"/>
            <a:ext cx="10369496" cy="3698295"/>
          </a:xfrm>
          <a:prstGeom prst="rect">
            <a:avLst/>
          </a:prstGeom>
        </p:spPr>
      </p:pic>
    </p:spTree>
    <p:extLst>
      <p:ext uri="{BB962C8B-B14F-4D97-AF65-F5344CB8AC3E}">
        <p14:creationId xmlns:p14="http://schemas.microsoft.com/office/powerpoint/2010/main" val="392555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599" y="545869"/>
            <a:ext cx="9787467" cy="369332"/>
          </a:xfrm>
          <a:prstGeom prst="rect">
            <a:avLst/>
          </a:prstGeom>
        </p:spPr>
        <p:txBody>
          <a:bodyPr wrap="square">
            <a:spAutoFit/>
          </a:bodyPr>
          <a:lstStyle/>
          <a:p>
            <a:r>
              <a:rPr lang="es-CR" b="1" dirty="0"/>
              <a:t>Cálculo de la magnitud del error tipo I</a:t>
            </a:r>
          </a:p>
        </p:txBody>
      </p:sp>
      <p:pic>
        <p:nvPicPr>
          <p:cNvPr id="4" name="Picture 3"/>
          <p:cNvPicPr>
            <a:picLocks noChangeAspect="1"/>
          </p:cNvPicPr>
          <p:nvPr/>
        </p:nvPicPr>
        <p:blipFill>
          <a:blip r:embed="rId2"/>
          <a:stretch>
            <a:fillRect/>
          </a:stretch>
        </p:blipFill>
        <p:spPr>
          <a:xfrm>
            <a:off x="736598" y="991793"/>
            <a:ext cx="9045785" cy="1607474"/>
          </a:xfrm>
          <a:prstGeom prst="rect">
            <a:avLst/>
          </a:prstGeom>
        </p:spPr>
      </p:pic>
      <p:pic>
        <p:nvPicPr>
          <p:cNvPr id="2" name="Picture 1"/>
          <p:cNvPicPr>
            <a:picLocks noChangeAspect="1"/>
          </p:cNvPicPr>
          <p:nvPr/>
        </p:nvPicPr>
        <p:blipFill>
          <a:blip r:embed="rId3"/>
          <a:stretch>
            <a:fillRect/>
          </a:stretch>
        </p:blipFill>
        <p:spPr>
          <a:xfrm>
            <a:off x="3523984" y="2963664"/>
            <a:ext cx="3752850" cy="266700"/>
          </a:xfrm>
          <a:prstGeom prst="rect">
            <a:avLst/>
          </a:prstGeom>
        </p:spPr>
      </p:pic>
      <p:pic>
        <p:nvPicPr>
          <p:cNvPr id="11" name="Imagen 10">
            <a:extLst>
              <a:ext uri="{FF2B5EF4-FFF2-40B4-BE49-F238E27FC236}">
                <a16:creationId xmlns:a16="http://schemas.microsoft.com/office/drawing/2014/main" id="{DD0BA3B4-29CC-461D-8496-37E49CB19175}"/>
              </a:ext>
            </a:extLst>
          </p:cNvPr>
          <p:cNvPicPr>
            <a:picLocks noChangeAspect="1"/>
          </p:cNvPicPr>
          <p:nvPr/>
        </p:nvPicPr>
        <p:blipFill>
          <a:blip r:embed="rId4"/>
          <a:stretch>
            <a:fillRect/>
          </a:stretch>
        </p:blipFill>
        <p:spPr>
          <a:xfrm>
            <a:off x="3523984" y="3822293"/>
            <a:ext cx="4457700" cy="2324100"/>
          </a:xfrm>
          <a:prstGeom prst="rect">
            <a:avLst/>
          </a:prstGeom>
        </p:spPr>
      </p:pic>
      <p:pic>
        <p:nvPicPr>
          <p:cNvPr id="6" name="Imagen 5">
            <a:extLst>
              <a:ext uri="{FF2B5EF4-FFF2-40B4-BE49-F238E27FC236}">
                <a16:creationId xmlns:a16="http://schemas.microsoft.com/office/drawing/2014/main" id="{EA229E60-AB07-454B-80E4-DC99B6D3227D}"/>
              </a:ext>
            </a:extLst>
          </p:cNvPr>
          <p:cNvPicPr>
            <a:picLocks noChangeAspect="1"/>
          </p:cNvPicPr>
          <p:nvPr/>
        </p:nvPicPr>
        <p:blipFill>
          <a:blip r:embed="rId5"/>
          <a:stretch>
            <a:fillRect/>
          </a:stretch>
        </p:blipFill>
        <p:spPr>
          <a:xfrm>
            <a:off x="3523984" y="3822293"/>
            <a:ext cx="4657725" cy="2409825"/>
          </a:xfrm>
          <a:prstGeom prst="rect">
            <a:avLst/>
          </a:prstGeom>
        </p:spPr>
      </p:pic>
    </p:spTree>
    <p:extLst>
      <p:ext uri="{BB962C8B-B14F-4D97-AF65-F5344CB8AC3E}">
        <p14:creationId xmlns:p14="http://schemas.microsoft.com/office/powerpoint/2010/main" val="30893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3706" y="2666738"/>
            <a:ext cx="3743325" cy="304800"/>
          </a:xfrm>
          <a:prstGeom prst="rect">
            <a:avLst/>
          </a:prstGeom>
        </p:spPr>
      </p:pic>
      <p:pic>
        <p:nvPicPr>
          <p:cNvPr id="5" name="Picture 4"/>
          <p:cNvPicPr>
            <a:picLocks noChangeAspect="1"/>
          </p:cNvPicPr>
          <p:nvPr/>
        </p:nvPicPr>
        <p:blipFill>
          <a:blip r:embed="rId3"/>
          <a:stretch>
            <a:fillRect/>
          </a:stretch>
        </p:blipFill>
        <p:spPr>
          <a:xfrm>
            <a:off x="762000" y="991257"/>
            <a:ext cx="9211734" cy="1384838"/>
          </a:xfrm>
          <a:prstGeom prst="rect">
            <a:avLst/>
          </a:prstGeom>
        </p:spPr>
      </p:pic>
      <p:sp>
        <p:nvSpPr>
          <p:cNvPr id="6" name="Rectangle 5"/>
          <p:cNvSpPr/>
          <p:nvPr/>
        </p:nvSpPr>
        <p:spPr>
          <a:xfrm>
            <a:off x="762000" y="476604"/>
            <a:ext cx="9906000" cy="369332"/>
          </a:xfrm>
          <a:prstGeom prst="rect">
            <a:avLst/>
          </a:prstGeom>
        </p:spPr>
        <p:txBody>
          <a:bodyPr wrap="square">
            <a:spAutoFit/>
          </a:bodyPr>
          <a:lstStyle/>
          <a:p>
            <a:r>
              <a:rPr lang="es-CR" b="1" dirty="0"/>
              <a:t>Cálculo de la magnitud del error tipo II</a:t>
            </a:r>
          </a:p>
        </p:txBody>
      </p:sp>
      <p:pic>
        <p:nvPicPr>
          <p:cNvPr id="9" name="Imagen 8">
            <a:extLst>
              <a:ext uri="{FF2B5EF4-FFF2-40B4-BE49-F238E27FC236}">
                <a16:creationId xmlns:a16="http://schemas.microsoft.com/office/drawing/2014/main" id="{78F8EDAD-5781-49D1-A41A-319FEE711459}"/>
              </a:ext>
            </a:extLst>
          </p:cNvPr>
          <p:cNvPicPr>
            <a:picLocks noChangeAspect="1"/>
          </p:cNvPicPr>
          <p:nvPr/>
        </p:nvPicPr>
        <p:blipFill>
          <a:blip r:embed="rId4"/>
          <a:stretch>
            <a:fillRect/>
          </a:stretch>
        </p:blipFill>
        <p:spPr>
          <a:xfrm>
            <a:off x="3531467" y="3506338"/>
            <a:ext cx="4657725" cy="2409825"/>
          </a:xfrm>
          <a:prstGeom prst="rect">
            <a:avLst/>
          </a:prstGeom>
        </p:spPr>
      </p:pic>
      <p:pic>
        <p:nvPicPr>
          <p:cNvPr id="7" name="Imagen 6">
            <a:extLst>
              <a:ext uri="{FF2B5EF4-FFF2-40B4-BE49-F238E27FC236}">
                <a16:creationId xmlns:a16="http://schemas.microsoft.com/office/drawing/2014/main" id="{E842D5B0-BF74-42BF-BFFE-96CF8341E1D8}"/>
              </a:ext>
            </a:extLst>
          </p:cNvPr>
          <p:cNvPicPr>
            <a:picLocks noChangeAspect="1"/>
          </p:cNvPicPr>
          <p:nvPr/>
        </p:nvPicPr>
        <p:blipFill>
          <a:blip r:embed="rId5"/>
          <a:stretch>
            <a:fillRect/>
          </a:stretch>
        </p:blipFill>
        <p:spPr>
          <a:xfrm>
            <a:off x="3386137" y="3497452"/>
            <a:ext cx="4657725" cy="2409825"/>
          </a:xfrm>
          <a:prstGeom prst="rect">
            <a:avLst/>
          </a:prstGeom>
        </p:spPr>
      </p:pic>
    </p:spTree>
    <p:extLst>
      <p:ext uri="{BB962C8B-B14F-4D97-AF65-F5344CB8AC3E}">
        <p14:creationId xmlns:p14="http://schemas.microsoft.com/office/powerpoint/2010/main" val="626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3CA42C-24F1-4B04-9DFF-2CF712203F2B}"/>
              </a:ext>
            </a:extLst>
          </p:cNvPr>
          <p:cNvPicPr>
            <a:picLocks noChangeAspect="1"/>
          </p:cNvPicPr>
          <p:nvPr/>
        </p:nvPicPr>
        <p:blipFill>
          <a:blip r:embed="rId2"/>
          <a:stretch>
            <a:fillRect/>
          </a:stretch>
        </p:blipFill>
        <p:spPr>
          <a:xfrm>
            <a:off x="392231" y="380343"/>
            <a:ext cx="11407538" cy="1661292"/>
          </a:xfrm>
          <a:prstGeom prst="rect">
            <a:avLst/>
          </a:prstGeom>
        </p:spPr>
      </p:pic>
      <p:pic>
        <p:nvPicPr>
          <p:cNvPr id="4" name="Picture 3">
            <a:extLst>
              <a:ext uri="{FF2B5EF4-FFF2-40B4-BE49-F238E27FC236}">
                <a16:creationId xmlns:a16="http://schemas.microsoft.com/office/drawing/2014/main" id="{E13EFA43-DD8D-423C-8E17-7F74684B5443}"/>
              </a:ext>
            </a:extLst>
          </p:cNvPr>
          <p:cNvPicPr>
            <a:picLocks noChangeAspect="1"/>
          </p:cNvPicPr>
          <p:nvPr/>
        </p:nvPicPr>
        <p:blipFill>
          <a:blip r:embed="rId3"/>
          <a:stretch>
            <a:fillRect/>
          </a:stretch>
        </p:blipFill>
        <p:spPr>
          <a:xfrm>
            <a:off x="8515059" y="2178062"/>
            <a:ext cx="3160949" cy="1937188"/>
          </a:xfrm>
          <a:prstGeom prst="rect">
            <a:avLst/>
          </a:prstGeom>
        </p:spPr>
      </p:pic>
      <p:pic>
        <p:nvPicPr>
          <p:cNvPr id="5" name="Picture 4">
            <a:extLst>
              <a:ext uri="{FF2B5EF4-FFF2-40B4-BE49-F238E27FC236}">
                <a16:creationId xmlns:a16="http://schemas.microsoft.com/office/drawing/2014/main" id="{DCAEE93D-C3FE-422E-B006-B376E302B7D9}"/>
              </a:ext>
            </a:extLst>
          </p:cNvPr>
          <p:cNvPicPr>
            <a:picLocks noChangeAspect="1"/>
          </p:cNvPicPr>
          <p:nvPr/>
        </p:nvPicPr>
        <p:blipFill>
          <a:blip r:embed="rId4"/>
          <a:stretch>
            <a:fillRect/>
          </a:stretch>
        </p:blipFill>
        <p:spPr>
          <a:xfrm>
            <a:off x="515992" y="2178062"/>
            <a:ext cx="7620000" cy="2200275"/>
          </a:xfrm>
          <a:prstGeom prst="rect">
            <a:avLst/>
          </a:prstGeom>
        </p:spPr>
      </p:pic>
      <p:pic>
        <p:nvPicPr>
          <p:cNvPr id="6" name="Picture 5">
            <a:extLst>
              <a:ext uri="{FF2B5EF4-FFF2-40B4-BE49-F238E27FC236}">
                <a16:creationId xmlns:a16="http://schemas.microsoft.com/office/drawing/2014/main" id="{F4E9A9E5-5377-4CAE-AC8E-F15B362D8F48}"/>
              </a:ext>
            </a:extLst>
          </p:cNvPr>
          <p:cNvPicPr>
            <a:picLocks noChangeAspect="1"/>
          </p:cNvPicPr>
          <p:nvPr/>
        </p:nvPicPr>
        <p:blipFill>
          <a:blip r:embed="rId5"/>
          <a:stretch>
            <a:fillRect/>
          </a:stretch>
        </p:blipFill>
        <p:spPr>
          <a:xfrm>
            <a:off x="392231" y="4514764"/>
            <a:ext cx="7620000" cy="2209800"/>
          </a:xfrm>
          <a:prstGeom prst="rect">
            <a:avLst/>
          </a:prstGeom>
        </p:spPr>
      </p:pic>
    </p:spTree>
    <p:extLst>
      <p:ext uri="{BB962C8B-B14F-4D97-AF65-F5344CB8AC3E}">
        <p14:creationId xmlns:p14="http://schemas.microsoft.com/office/powerpoint/2010/main" val="10380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F03F64-EE69-4C84-8B76-71ABE85AF604}"/>
              </a:ext>
            </a:extLst>
          </p:cNvPr>
          <p:cNvPicPr>
            <a:picLocks noChangeAspect="1"/>
          </p:cNvPicPr>
          <p:nvPr/>
        </p:nvPicPr>
        <p:blipFill>
          <a:blip r:embed="rId2"/>
          <a:stretch>
            <a:fillRect/>
          </a:stretch>
        </p:blipFill>
        <p:spPr>
          <a:xfrm>
            <a:off x="884839" y="757074"/>
            <a:ext cx="7048500" cy="361950"/>
          </a:xfrm>
          <a:prstGeom prst="rect">
            <a:avLst/>
          </a:prstGeom>
        </p:spPr>
      </p:pic>
      <p:pic>
        <p:nvPicPr>
          <p:cNvPr id="3" name="Picture 2">
            <a:extLst>
              <a:ext uri="{FF2B5EF4-FFF2-40B4-BE49-F238E27FC236}">
                <a16:creationId xmlns:a16="http://schemas.microsoft.com/office/drawing/2014/main" id="{613B8822-A1F1-4130-86AE-13C851DF0BBE}"/>
              </a:ext>
            </a:extLst>
          </p:cNvPr>
          <p:cNvPicPr>
            <a:picLocks noChangeAspect="1"/>
          </p:cNvPicPr>
          <p:nvPr/>
        </p:nvPicPr>
        <p:blipFill>
          <a:blip r:embed="rId3"/>
          <a:stretch>
            <a:fillRect/>
          </a:stretch>
        </p:blipFill>
        <p:spPr>
          <a:xfrm>
            <a:off x="600075" y="1576387"/>
            <a:ext cx="10991850" cy="3705225"/>
          </a:xfrm>
          <a:prstGeom prst="rect">
            <a:avLst/>
          </a:prstGeom>
        </p:spPr>
      </p:pic>
    </p:spTree>
    <p:extLst>
      <p:ext uri="{BB962C8B-B14F-4D97-AF65-F5344CB8AC3E}">
        <p14:creationId xmlns:p14="http://schemas.microsoft.com/office/powerpoint/2010/main" val="8617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1" y="668275"/>
            <a:ext cx="9973735" cy="1295868"/>
          </a:xfrm>
          <a:prstGeom prst="rect">
            <a:avLst/>
          </a:prstGeom>
        </p:spPr>
        <p:txBody>
          <a:bodyPr wrap="square">
            <a:spAutoFit/>
          </a:bodyPr>
          <a:lstStyle/>
          <a:p>
            <a:pPr algn="just">
              <a:lnSpc>
                <a:spcPct val="150000"/>
              </a:lnSpc>
            </a:pPr>
            <a:r>
              <a:rPr lang="es-CR" dirty="0"/>
              <a:t>Dentro de la inferencia estadística, un </a:t>
            </a:r>
            <a:r>
              <a:rPr lang="es-CR" b="1" dirty="0"/>
              <a:t>contraste de hipótesis</a:t>
            </a:r>
            <a:r>
              <a:rPr lang="es-CR" dirty="0"/>
              <a:t> (también denominado </a:t>
            </a:r>
            <a:r>
              <a:rPr lang="es-CR" b="1" dirty="0"/>
              <a:t>test de hipótesis</a:t>
            </a:r>
            <a:r>
              <a:rPr lang="es-CR" dirty="0"/>
              <a:t> o </a:t>
            </a:r>
            <a:r>
              <a:rPr lang="es-CR" b="1" dirty="0"/>
              <a:t>prueba de significación</a:t>
            </a:r>
            <a:r>
              <a:rPr lang="es-CR" dirty="0"/>
              <a:t>) es un procedimiento para juzgar si una propiedad que se supone en una población estadística es compatible con lo observado en una muestra de dicha población.</a:t>
            </a:r>
          </a:p>
        </p:txBody>
      </p:sp>
      <p:sp>
        <p:nvSpPr>
          <p:cNvPr id="8" name="AutoShape 5" descr="H_{0}\,"/>
          <p:cNvSpPr>
            <a:spLocks noChangeAspect="1" noChangeArrowheads="1"/>
          </p:cNvSpPr>
          <p:nvPr/>
        </p:nvSpPr>
        <p:spPr bwMode="auto">
          <a:xfrm>
            <a:off x="100361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9" name="AutoShape 6" descr="{\displaystyle H_{1}\,}"/>
          <p:cNvSpPr>
            <a:spLocks noChangeAspect="1" noChangeArrowheads="1"/>
          </p:cNvSpPr>
          <p:nvPr/>
        </p:nvSpPr>
        <p:spPr bwMode="auto">
          <a:xfrm>
            <a:off x="129349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17" name="AutoShape 12" descr="{\displaystyle H_{1}\,}"/>
          <p:cNvSpPr>
            <a:spLocks noChangeAspect="1" noChangeArrowheads="1"/>
          </p:cNvSpPr>
          <p:nvPr/>
        </p:nvSpPr>
        <p:spPr bwMode="auto">
          <a:xfrm>
            <a:off x="3766606" y="33835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4" name="Picture 3">
            <a:extLst>
              <a:ext uri="{FF2B5EF4-FFF2-40B4-BE49-F238E27FC236}">
                <a16:creationId xmlns:a16="http://schemas.microsoft.com/office/drawing/2014/main" id="{067239AE-9AB4-4230-B666-C8FA9DA17E12}"/>
              </a:ext>
            </a:extLst>
          </p:cNvPr>
          <p:cNvPicPr>
            <a:picLocks noChangeAspect="1"/>
          </p:cNvPicPr>
          <p:nvPr/>
        </p:nvPicPr>
        <p:blipFill>
          <a:blip r:embed="rId2"/>
          <a:stretch>
            <a:fillRect/>
          </a:stretch>
        </p:blipFill>
        <p:spPr>
          <a:xfrm>
            <a:off x="852598" y="2141329"/>
            <a:ext cx="8579637" cy="4398048"/>
          </a:xfrm>
          <a:prstGeom prst="rect">
            <a:avLst/>
          </a:prstGeom>
        </p:spPr>
      </p:pic>
    </p:spTree>
    <p:extLst>
      <p:ext uri="{BB962C8B-B14F-4D97-AF65-F5344CB8AC3E}">
        <p14:creationId xmlns:p14="http://schemas.microsoft.com/office/powerpoint/2010/main" val="67669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9567" y="633941"/>
            <a:ext cx="9563100" cy="1373424"/>
          </a:xfrm>
          <a:prstGeom prst="rect">
            <a:avLst/>
          </a:prstGeom>
        </p:spPr>
      </p:pic>
      <p:pic>
        <p:nvPicPr>
          <p:cNvPr id="3" name="Picture 2"/>
          <p:cNvPicPr>
            <a:picLocks noChangeAspect="1"/>
          </p:cNvPicPr>
          <p:nvPr/>
        </p:nvPicPr>
        <p:blipFill>
          <a:blip r:embed="rId3"/>
          <a:stretch>
            <a:fillRect/>
          </a:stretch>
        </p:blipFill>
        <p:spPr>
          <a:xfrm>
            <a:off x="1472142" y="2271712"/>
            <a:ext cx="8797925" cy="304879"/>
          </a:xfrm>
          <a:prstGeom prst="rect">
            <a:avLst/>
          </a:prstGeom>
        </p:spPr>
      </p:pic>
    </p:spTree>
    <p:extLst>
      <p:ext uri="{BB962C8B-B14F-4D97-AF65-F5344CB8AC3E}">
        <p14:creationId xmlns:p14="http://schemas.microsoft.com/office/powerpoint/2010/main" val="178039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8" y="695669"/>
            <a:ext cx="10591800" cy="400110"/>
          </a:xfrm>
          <a:prstGeom prst="rect">
            <a:avLst/>
          </a:prstGeom>
        </p:spPr>
        <p:txBody>
          <a:bodyPr wrap="square">
            <a:spAutoFit/>
          </a:bodyPr>
          <a:lstStyle/>
          <a:p>
            <a:pPr algn="ctr"/>
            <a:r>
              <a:rPr lang="es-CR" sz="2000" b="1" dirty="0">
                <a:solidFill>
                  <a:schemeClr val="accent1">
                    <a:lumMod val="75000"/>
                  </a:schemeClr>
                </a:solidFill>
              </a:rPr>
              <a:t>Prueba de hipótesis sobre igualdad de dos medias</a:t>
            </a:r>
          </a:p>
        </p:txBody>
      </p:sp>
      <p:sp>
        <p:nvSpPr>
          <p:cNvPr id="3" name="Rectangle 2"/>
          <p:cNvSpPr/>
          <p:nvPr/>
        </p:nvSpPr>
        <p:spPr>
          <a:xfrm>
            <a:off x="938213" y="2480856"/>
            <a:ext cx="10253134" cy="369332"/>
          </a:xfrm>
          <a:prstGeom prst="rect">
            <a:avLst/>
          </a:prstGeom>
        </p:spPr>
        <p:txBody>
          <a:bodyPr wrap="square">
            <a:spAutoFit/>
          </a:bodyPr>
          <a:lstStyle/>
          <a:p>
            <a:r>
              <a:rPr lang="es-CR" b="1" dirty="0"/>
              <a:t>Caso de variancias conocidas</a:t>
            </a:r>
          </a:p>
        </p:txBody>
      </p:sp>
      <p:pic>
        <p:nvPicPr>
          <p:cNvPr id="5" name="Picture 4"/>
          <p:cNvPicPr>
            <a:picLocks noChangeAspect="1"/>
          </p:cNvPicPr>
          <p:nvPr/>
        </p:nvPicPr>
        <p:blipFill>
          <a:blip r:embed="rId2"/>
          <a:stretch>
            <a:fillRect/>
          </a:stretch>
        </p:blipFill>
        <p:spPr>
          <a:xfrm>
            <a:off x="5003802" y="5023973"/>
            <a:ext cx="1667932" cy="1074777"/>
          </a:xfrm>
          <a:prstGeom prst="rect">
            <a:avLst/>
          </a:prstGeom>
        </p:spPr>
      </p:pic>
      <p:pic>
        <p:nvPicPr>
          <p:cNvPr id="6" name="Picture 5"/>
          <p:cNvPicPr>
            <a:picLocks noChangeAspect="1"/>
          </p:cNvPicPr>
          <p:nvPr/>
        </p:nvPicPr>
        <p:blipFill>
          <a:blip r:embed="rId3"/>
          <a:stretch>
            <a:fillRect/>
          </a:stretch>
        </p:blipFill>
        <p:spPr>
          <a:xfrm>
            <a:off x="938214" y="2978230"/>
            <a:ext cx="7572375" cy="1638300"/>
          </a:xfrm>
          <a:prstGeom prst="rect">
            <a:avLst/>
          </a:prstGeom>
        </p:spPr>
      </p:pic>
      <p:sp>
        <p:nvSpPr>
          <p:cNvPr id="7" name="Rectangle 6"/>
          <p:cNvSpPr/>
          <p:nvPr/>
        </p:nvSpPr>
        <p:spPr>
          <a:xfrm>
            <a:off x="848761" y="1396765"/>
            <a:ext cx="9721319" cy="880369"/>
          </a:xfrm>
          <a:prstGeom prst="rect">
            <a:avLst/>
          </a:prstGeom>
        </p:spPr>
        <p:txBody>
          <a:bodyPr wrap="square">
            <a:spAutoFit/>
          </a:bodyPr>
          <a:lstStyle/>
          <a:p>
            <a:pPr>
              <a:lnSpc>
                <a:spcPct val="150000"/>
              </a:lnSpc>
            </a:pPr>
            <a:r>
              <a:rPr lang="es-CR" dirty="0"/>
              <a:t>Las pruebas de dos muestras se utilizan para decidir si las medias de dos poblaciones son iguales. Se requieren dos muestras independientes, una de cada una de las dos poblaciones.</a:t>
            </a:r>
          </a:p>
        </p:txBody>
      </p:sp>
    </p:spTree>
    <p:extLst>
      <p:ext uri="{BB962C8B-B14F-4D97-AF65-F5344CB8AC3E}">
        <p14:creationId xmlns:p14="http://schemas.microsoft.com/office/powerpoint/2010/main" val="4095797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6CB2B5-B9EA-433E-83C7-D90ACC865ED0}"/>
              </a:ext>
            </a:extLst>
          </p:cNvPr>
          <p:cNvPicPr>
            <a:picLocks noChangeAspect="1"/>
          </p:cNvPicPr>
          <p:nvPr/>
        </p:nvPicPr>
        <p:blipFill>
          <a:blip r:embed="rId2"/>
          <a:stretch>
            <a:fillRect/>
          </a:stretch>
        </p:blipFill>
        <p:spPr>
          <a:xfrm>
            <a:off x="465575" y="406291"/>
            <a:ext cx="9845074" cy="2230730"/>
          </a:xfrm>
          <a:prstGeom prst="rect">
            <a:avLst/>
          </a:prstGeom>
        </p:spPr>
      </p:pic>
      <p:pic>
        <p:nvPicPr>
          <p:cNvPr id="4" name="Picture 3">
            <a:extLst>
              <a:ext uri="{FF2B5EF4-FFF2-40B4-BE49-F238E27FC236}">
                <a16:creationId xmlns:a16="http://schemas.microsoft.com/office/drawing/2014/main" id="{F2980C00-609E-4F1A-BCFD-84C313F37615}"/>
              </a:ext>
            </a:extLst>
          </p:cNvPr>
          <p:cNvPicPr>
            <a:picLocks noChangeAspect="1"/>
          </p:cNvPicPr>
          <p:nvPr/>
        </p:nvPicPr>
        <p:blipFill>
          <a:blip r:embed="rId3"/>
          <a:stretch>
            <a:fillRect/>
          </a:stretch>
        </p:blipFill>
        <p:spPr>
          <a:xfrm>
            <a:off x="728662" y="2794274"/>
            <a:ext cx="10734675" cy="3476625"/>
          </a:xfrm>
          <a:prstGeom prst="rect">
            <a:avLst/>
          </a:prstGeom>
        </p:spPr>
      </p:pic>
    </p:spTree>
    <p:extLst>
      <p:ext uri="{BB962C8B-B14F-4D97-AF65-F5344CB8AC3E}">
        <p14:creationId xmlns:p14="http://schemas.microsoft.com/office/powerpoint/2010/main" val="12118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F7564-5A9C-4EF5-B306-C57995FA9A64}"/>
              </a:ext>
            </a:extLst>
          </p:cNvPr>
          <p:cNvPicPr>
            <a:picLocks noChangeAspect="1"/>
          </p:cNvPicPr>
          <p:nvPr/>
        </p:nvPicPr>
        <p:blipFill>
          <a:blip r:embed="rId2"/>
          <a:stretch>
            <a:fillRect/>
          </a:stretch>
        </p:blipFill>
        <p:spPr>
          <a:xfrm>
            <a:off x="385763" y="341450"/>
            <a:ext cx="9056411" cy="2445126"/>
          </a:xfrm>
          <a:prstGeom prst="rect">
            <a:avLst/>
          </a:prstGeom>
        </p:spPr>
      </p:pic>
      <p:pic>
        <p:nvPicPr>
          <p:cNvPr id="3" name="Picture 2">
            <a:extLst>
              <a:ext uri="{FF2B5EF4-FFF2-40B4-BE49-F238E27FC236}">
                <a16:creationId xmlns:a16="http://schemas.microsoft.com/office/drawing/2014/main" id="{38F0EE4F-B0F1-4CFB-A34B-405172E0AE2C}"/>
              </a:ext>
            </a:extLst>
          </p:cNvPr>
          <p:cNvPicPr>
            <a:picLocks noChangeAspect="1"/>
          </p:cNvPicPr>
          <p:nvPr/>
        </p:nvPicPr>
        <p:blipFill>
          <a:blip r:embed="rId3"/>
          <a:stretch>
            <a:fillRect/>
          </a:stretch>
        </p:blipFill>
        <p:spPr>
          <a:xfrm>
            <a:off x="558661" y="2884933"/>
            <a:ext cx="4987373" cy="3685309"/>
          </a:xfrm>
          <a:prstGeom prst="rect">
            <a:avLst/>
          </a:prstGeom>
        </p:spPr>
      </p:pic>
    </p:spTree>
    <p:extLst>
      <p:ext uri="{BB962C8B-B14F-4D97-AF65-F5344CB8AC3E}">
        <p14:creationId xmlns:p14="http://schemas.microsoft.com/office/powerpoint/2010/main" val="10093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588" y="517525"/>
            <a:ext cx="8773340" cy="1544108"/>
          </a:xfrm>
          <a:prstGeom prst="rect">
            <a:avLst/>
          </a:prstGeom>
        </p:spPr>
      </p:pic>
      <p:pic>
        <p:nvPicPr>
          <p:cNvPr id="3" name="Picture 2"/>
          <p:cNvPicPr>
            <a:picLocks noChangeAspect="1"/>
          </p:cNvPicPr>
          <p:nvPr/>
        </p:nvPicPr>
        <p:blipFill>
          <a:blip r:embed="rId3"/>
          <a:stretch>
            <a:fillRect/>
          </a:stretch>
        </p:blipFill>
        <p:spPr>
          <a:xfrm>
            <a:off x="9491134" y="716221"/>
            <a:ext cx="2155824" cy="1146715"/>
          </a:xfrm>
          <a:prstGeom prst="rect">
            <a:avLst/>
          </a:prstGeom>
        </p:spPr>
      </p:pic>
    </p:spTree>
    <p:extLst>
      <p:ext uri="{BB962C8B-B14F-4D97-AF65-F5344CB8AC3E}">
        <p14:creationId xmlns:p14="http://schemas.microsoft.com/office/powerpoint/2010/main" val="322500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2" y="695867"/>
            <a:ext cx="8322735" cy="369332"/>
          </a:xfrm>
          <a:prstGeom prst="rect">
            <a:avLst/>
          </a:prstGeom>
        </p:spPr>
        <p:txBody>
          <a:bodyPr wrap="square">
            <a:spAutoFit/>
          </a:bodyPr>
          <a:lstStyle/>
          <a:p>
            <a:r>
              <a:rPr lang="es-CR" b="1" dirty="0"/>
              <a:t>Caso de variancias desconocidas</a:t>
            </a:r>
          </a:p>
        </p:txBody>
      </p:sp>
      <p:pic>
        <p:nvPicPr>
          <p:cNvPr id="4" name="Picture 3"/>
          <p:cNvPicPr>
            <a:picLocks noChangeAspect="1"/>
          </p:cNvPicPr>
          <p:nvPr/>
        </p:nvPicPr>
        <p:blipFill>
          <a:blip r:embed="rId2"/>
          <a:stretch>
            <a:fillRect/>
          </a:stretch>
        </p:blipFill>
        <p:spPr>
          <a:xfrm>
            <a:off x="1083733" y="2568196"/>
            <a:ext cx="2854325" cy="1453470"/>
          </a:xfrm>
          <a:prstGeom prst="rect">
            <a:avLst/>
          </a:prstGeom>
        </p:spPr>
      </p:pic>
      <p:pic>
        <p:nvPicPr>
          <p:cNvPr id="5" name="Picture 4"/>
          <p:cNvPicPr>
            <a:picLocks noChangeAspect="1"/>
          </p:cNvPicPr>
          <p:nvPr/>
        </p:nvPicPr>
        <p:blipFill>
          <a:blip r:embed="rId3"/>
          <a:stretch>
            <a:fillRect/>
          </a:stretch>
        </p:blipFill>
        <p:spPr>
          <a:xfrm>
            <a:off x="5647265" y="2723621"/>
            <a:ext cx="3473929" cy="815445"/>
          </a:xfrm>
          <a:prstGeom prst="rect">
            <a:avLst/>
          </a:prstGeom>
        </p:spPr>
      </p:pic>
      <p:pic>
        <p:nvPicPr>
          <p:cNvPr id="6" name="Picture 5"/>
          <p:cNvPicPr>
            <a:picLocks noChangeAspect="1"/>
          </p:cNvPicPr>
          <p:nvPr/>
        </p:nvPicPr>
        <p:blipFill>
          <a:blip r:embed="rId4"/>
          <a:stretch>
            <a:fillRect/>
          </a:stretch>
        </p:blipFill>
        <p:spPr>
          <a:xfrm>
            <a:off x="865716" y="1335610"/>
            <a:ext cx="9410700" cy="800100"/>
          </a:xfrm>
          <a:prstGeom prst="rect">
            <a:avLst/>
          </a:prstGeom>
        </p:spPr>
      </p:pic>
      <p:pic>
        <p:nvPicPr>
          <p:cNvPr id="3" name="Imagen 2">
            <a:extLst>
              <a:ext uri="{FF2B5EF4-FFF2-40B4-BE49-F238E27FC236}">
                <a16:creationId xmlns:a16="http://schemas.microsoft.com/office/drawing/2014/main" id="{C18FC33D-3BF2-4FAA-9E1E-33F072E197F7}"/>
              </a:ext>
            </a:extLst>
          </p:cNvPr>
          <p:cNvPicPr>
            <a:picLocks noChangeAspect="1"/>
          </p:cNvPicPr>
          <p:nvPr/>
        </p:nvPicPr>
        <p:blipFill>
          <a:blip r:embed="rId5"/>
          <a:stretch>
            <a:fillRect/>
          </a:stretch>
        </p:blipFill>
        <p:spPr>
          <a:xfrm>
            <a:off x="10796155" y="627162"/>
            <a:ext cx="918057" cy="876073"/>
          </a:xfrm>
          <a:prstGeom prst="rect">
            <a:avLst/>
          </a:prstGeom>
        </p:spPr>
      </p:pic>
      <p:pic>
        <p:nvPicPr>
          <p:cNvPr id="7" name="Imagen 6">
            <a:extLst>
              <a:ext uri="{FF2B5EF4-FFF2-40B4-BE49-F238E27FC236}">
                <a16:creationId xmlns:a16="http://schemas.microsoft.com/office/drawing/2014/main" id="{B73C85C6-AA65-44A9-9E28-C4046C3B8BCD}"/>
              </a:ext>
            </a:extLst>
          </p:cNvPr>
          <p:cNvPicPr>
            <a:picLocks noChangeAspect="1"/>
          </p:cNvPicPr>
          <p:nvPr/>
        </p:nvPicPr>
        <p:blipFill>
          <a:blip r:embed="rId6"/>
          <a:stretch>
            <a:fillRect/>
          </a:stretch>
        </p:blipFill>
        <p:spPr>
          <a:xfrm>
            <a:off x="1083733" y="4541837"/>
            <a:ext cx="3933825" cy="1228725"/>
          </a:xfrm>
          <a:prstGeom prst="rect">
            <a:avLst/>
          </a:prstGeom>
        </p:spPr>
      </p:pic>
    </p:spTree>
    <p:extLst>
      <p:ext uri="{BB962C8B-B14F-4D97-AF65-F5344CB8AC3E}">
        <p14:creationId xmlns:p14="http://schemas.microsoft.com/office/powerpoint/2010/main" val="137168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B6A106-875B-4E7E-8369-89B299D66EB1}"/>
              </a:ext>
            </a:extLst>
          </p:cNvPr>
          <p:cNvPicPr>
            <a:picLocks noChangeAspect="1"/>
          </p:cNvPicPr>
          <p:nvPr/>
        </p:nvPicPr>
        <p:blipFill>
          <a:blip r:embed="rId2"/>
          <a:stretch>
            <a:fillRect/>
          </a:stretch>
        </p:blipFill>
        <p:spPr>
          <a:xfrm>
            <a:off x="480291" y="569479"/>
            <a:ext cx="10972800" cy="5238750"/>
          </a:xfrm>
          <a:prstGeom prst="rect">
            <a:avLst/>
          </a:prstGeom>
        </p:spPr>
      </p:pic>
    </p:spTree>
    <p:extLst>
      <p:ext uri="{BB962C8B-B14F-4D97-AF65-F5344CB8AC3E}">
        <p14:creationId xmlns:p14="http://schemas.microsoft.com/office/powerpoint/2010/main" val="2884947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000879-E199-4377-B4F8-EEDF56229C0F}"/>
              </a:ext>
            </a:extLst>
          </p:cNvPr>
          <p:cNvPicPr>
            <a:picLocks noChangeAspect="1"/>
          </p:cNvPicPr>
          <p:nvPr/>
        </p:nvPicPr>
        <p:blipFill>
          <a:blip r:embed="rId2"/>
          <a:stretch>
            <a:fillRect/>
          </a:stretch>
        </p:blipFill>
        <p:spPr>
          <a:xfrm>
            <a:off x="445366" y="695325"/>
            <a:ext cx="10839450" cy="2733675"/>
          </a:xfrm>
          <a:prstGeom prst="rect">
            <a:avLst/>
          </a:prstGeom>
        </p:spPr>
      </p:pic>
    </p:spTree>
    <p:extLst>
      <p:ext uri="{BB962C8B-B14F-4D97-AF65-F5344CB8AC3E}">
        <p14:creationId xmlns:p14="http://schemas.microsoft.com/office/powerpoint/2010/main" val="89022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600" y="251353"/>
            <a:ext cx="8293428" cy="1856847"/>
          </a:xfrm>
          <a:prstGeom prst="rect">
            <a:avLst/>
          </a:prstGeom>
        </p:spPr>
      </p:pic>
      <p:pic>
        <p:nvPicPr>
          <p:cNvPr id="3" name="Picture 2"/>
          <p:cNvPicPr>
            <a:picLocks noChangeAspect="1"/>
          </p:cNvPicPr>
          <p:nvPr/>
        </p:nvPicPr>
        <p:blipFill>
          <a:blip r:embed="rId3"/>
          <a:stretch>
            <a:fillRect/>
          </a:stretch>
        </p:blipFill>
        <p:spPr>
          <a:xfrm>
            <a:off x="9445096" y="279400"/>
            <a:ext cx="1971675" cy="1828800"/>
          </a:xfrm>
          <a:prstGeom prst="rect">
            <a:avLst/>
          </a:prstGeom>
        </p:spPr>
      </p:pic>
    </p:spTree>
    <p:extLst>
      <p:ext uri="{BB962C8B-B14F-4D97-AF65-F5344CB8AC3E}">
        <p14:creationId xmlns:p14="http://schemas.microsoft.com/office/powerpoint/2010/main" val="48524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300" y="502180"/>
            <a:ext cx="8245411" cy="3019954"/>
          </a:xfrm>
          <a:prstGeom prst="rect">
            <a:avLst/>
          </a:prstGeom>
        </p:spPr>
      </p:pic>
      <p:pic>
        <p:nvPicPr>
          <p:cNvPr id="3" name="Picture 2"/>
          <p:cNvPicPr>
            <a:picLocks noChangeAspect="1"/>
          </p:cNvPicPr>
          <p:nvPr/>
        </p:nvPicPr>
        <p:blipFill>
          <a:blip r:embed="rId3"/>
          <a:stretch>
            <a:fillRect/>
          </a:stretch>
        </p:blipFill>
        <p:spPr>
          <a:xfrm>
            <a:off x="9287934" y="1012407"/>
            <a:ext cx="2650066" cy="1577835"/>
          </a:xfrm>
          <a:prstGeom prst="rect">
            <a:avLst/>
          </a:prstGeom>
        </p:spPr>
      </p:pic>
      <p:pic>
        <p:nvPicPr>
          <p:cNvPr id="4" name="Picture 3">
            <a:extLst>
              <a:ext uri="{FF2B5EF4-FFF2-40B4-BE49-F238E27FC236}">
                <a16:creationId xmlns:a16="http://schemas.microsoft.com/office/drawing/2014/main" id="{B7B6BC10-EFA6-46B3-BA27-8BD29F98DD43}"/>
              </a:ext>
            </a:extLst>
          </p:cNvPr>
          <p:cNvPicPr>
            <a:picLocks noChangeAspect="1"/>
          </p:cNvPicPr>
          <p:nvPr/>
        </p:nvPicPr>
        <p:blipFill>
          <a:blip r:embed="rId4"/>
          <a:stretch>
            <a:fillRect/>
          </a:stretch>
        </p:blipFill>
        <p:spPr>
          <a:xfrm>
            <a:off x="8037695" y="3999877"/>
            <a:ext cx="3610966" cy="2347705"/>
          </a:xfrm>
          <a:prstGeom prst="rect">
            <a:avLst/>
          </a:prstGeom>
        </p:spPr>
      </p:pic>
    </p:spTree>
    <p:extLst>
      <p:ext uri="{BB962C8B-B14F-4D97-AF65-F5344CB8AC3E}">
        <p14:creationId xmlns:p14="http://schemas.microsoft.com/office/powerpoint/2010/main" val="375908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474345"/>
            <a:ext cx="6976533" cy="369332"/>
          </a:xfrm>
          <a:prstGeom prst="rect">
            <a:avLst/>
          </a:prstGeom>
        </p:spPr>
        <p:txBody>
          <a:bodyPr wrap="square">
            <a:spAutoFit/>
          </a:bodyPr>
          <a:lstStyle/>
          <a:p>
            <a:r>
              <a:rPr lang="es-CR" b="1" dirty="0"/>
              <a:t>Estrategia para resolver problemas de pruebas de hipótesis. </a:t>
            </a:r>
          </a:p>
        </p:txBody>
      </p:sp>
      <p:sp>
        <p:nvSpPr>
          <p:cNvPr id="3" name="Rectangle 2"/>
          <p:cNvSpPr/>
          <p:nvPr/>
        </p:nvSpPr>
        <p:spPr>
          <a:xfrm>
            <a:off x="3878730" y="843677"/>
            <a:ext cx="4344203" cy="369332"/>
          </a:xfrm>
          <a:prstGeom prst="rect">
            <a:avLst/>
          </a:prstGeom>
        </p:spPr>
        <p:txBody>
          <a:bodyPr wrap="none">
            <a:spAutoFit/>
          </a:bodyPr>
          <a:lstStyle/>
          <a:p>
            <a:r>
              <a:rPr lang="es-CR" b="1" dirty="0"/>
              <a:t>(Valor calculado, Regla de decisión, P value)</a:t>
            </a:r>
          </a:p>
        </p:txBody>
      </p:sp>
      <mc:AlternateContent xmlns:mc="http://schemas.openxmlformats.org/markup-compatibility/2006" xmlns:a14="http://schemas.microsoft.com/office/drawing/2010/main">
        <mc:Choice Requires="a14">
          <p:sp>
            <p:nvSpPr>
              <p:cNvPr id="8" name="TextBox 7"/>
              <p:cNvSpPr txBox="1"/>
              <p:nvPr/>
            </p:nvSpPr>
            <p:spPr>
              <a:xfrm>
                <a:off x="1210734" y="1642533"/>
                <a:ext cx="9237134" cy="369332"/>
              </a:xfrm>
              <a:prstGeom prst="rect">
                <a:avLst/>
              </a:prstGeom>
              <a:noFill/>
            </p:spPr>
            <p:txBody>
              <a:bodyPr wrap="square" rtlCol="0">
                <a:spAutoFit/>
              </a:bodyPr>
              <a:lstStyle/>
              <a:p>
                <a:r>
                  <a:rPr lang="es-CR" b="1" dirty="0"/>
                  <a:t>1. Establecimiento de la hipótesis nula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 </a:t>
                </a:r>
                <a:r>
                  <a:rPr lang="es-CR" b="1" dirty="0"/>
                  <a:t>y de la hipótesis alternativa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 </a:t>
                </a:r>
                <a:endParaRPr lang="es-CR" b="1" dirty="0"/>
              </a:p>
            </p:txBody>
          </p:sp>
        </mc:Choice>
        <mc:Fallback xmlns="">
          <p:sp>
            <p:nvSpPr>
              <p:cNvPr id="8" name="TextBox 7"/>
              <p:cNvSpPr txBox="1">
                <a:spLocks noRot="1" noChangeAspect="1" noMove="1" noResize="1" noEditPoints="1" noAdjustHandles="1" noChangeArrowheads="1" noChangeShapeType="1" noTextEdit="1"/>
              </p:cNvSpPr>
              <p:nvPr/>
            </p:nvSpPr>
            <p:spPr>
              <a:xfrm>
                <a:off x="1210734" y="1642533"/>
                <a:ext cx="9237134" cy="369332"/>
              </a:xfrm>
              <a:prstGeom prst="rect">
                <a:avLst/>
              </a:prstGeom>
              <a:blipFill rotWithShape="0">
                <a:blip r:embed="rId2"/>
                <a:stretch>
                  <a:fillRect l="-594" t="-8197" b="-24590"/>
                </a:stretch>
              </a:blipFill>
            </p:spPr>
            <p:txBody>
              <a:bodyPr/>
              <a:lstStyle/>
              <a:p>
                <a:r>
                  <a:rPr lang="es-CR">
                    <a:noFill/>
                  </a:rPr>
                  <a:t> </a:t>
                </a:r>
              </a:p>
            </p:txBody>
          </p:sp>
        </mc:Fallback>
      </mc:AlternateContent>
      <p:sp>
        <p:nvSpPr>
          <p:cNvPr id="9" name="TextBox 8"/>
          <p:cNvSpPr txBox="1"/>
          <p:nvPr/>
        </p:nvSpPr>
        <p:spPr>
          <a:xfrm>
            <a:off x="1485901" y="2100230"/>
            <a:ext cx="8686800" cy="646331"/>
          </a:xfrm>
          <a:prstGeom prst="rect">
            <a:avLst/>
          </a:prstGeom>
          <a:noFill/>
        </p:spPr>
        <p:txBody>
          <a:bodyPr wrap="square" rtlCol="0">
            <a:spAutoFit/>
          </a:bodyPr>
          <a:lstStyle/>
          <a:p>
            <a:r>
              <a:rPr lang="es-CR" dirty="0"/>
              <a:t>El planteamiento de las hipótesis debe hacerlo el investigador con base en la información disponible acerca de la situación investigada.</a:t>
            </a:r>
          </a:p>
        </p:txBody>
      </p:sp>
      <mc:AlternateContent xmlns:mc="http://schemas.openxmlformats.org/markup-compatibility/2006" xmlns:a14="http://schemas.microsoft.com/office/drawing/2010/main">
        <mc:Choice Requires="a14">
          <p:sp>
            <p:nvSpPr>
              <p:cNvPr id="10" name="TextBox 9"/>
              <p:cNvSpPr txBox="1"/>
              <p:nvPr/>
            </p:nvSpPr>
            <p:spPr>
              <a:xfrm>
                <a:off x="1523544" y="2909233"/>
                <a:ext cx="8542866" cy="646331"/>
              </a:xfrm>
              <a:prstGeom prst="rect">
                <a:avLst/>
              </a:prstGeom>
              <a:noFill/>
            </p:spPr>
            <p:txBody>
              <a:bodyPr wrap="square" rtlCol="0">
                <a:spAutoFit/>
              </a:bodyPr>
              <a:lstStyle/>
              <a:p>
                <a:r>
                  <a:rPr lang="es-CR" dirty="0"/>
                  <a:t>La hipótesis nula (</a:t>
                </a:r>
                <a14:m>
                  <m:oMath xmlns:m="http://schemas.openxmlformats.org/officeDocument/2006/math">
                    <m:sSub>
                      <m:sSubPr>
                        <m:ctrlPr>
                          <a:rPr lang="es-CR" b="1" i="1" smtClean="0">
                            <a:latin typeface="Cambria Math" panose="02040503050406030204" pitchFamily="18" charset="0"/>
                          </a:rPr>
                        </m:ctrlPr>
                      </m:sSubPr>
                      <m:e>
                        <m:r>
                          <a:rPr lang="es-CR" b="1" i="1" smtClean="0">
                            <a:latin typeface="Cambria Math" panose="02040503050406030204" pitchFamily="18" charset="0"/>
                          </a:rPr>
                          <m:t>𝑯</m:t>
                        </m:r>
                      </m:e>
                      <m:sub>
                        <m:r>
                          <a:rPr lang="es-CR" b="1" i="1" smtClean="0">
                            <a:latin typeface="Cambria Math" panose="02040503050406030204" pitchFamily="18" charset="0"/>
                          </a:rPr>
                          <m:t>𝟎</m:t>
                        </m:r>
                      </m:sub>
                    </m:sSub>
                  </m:oMath>
                </a14:m>
                <a:r>
                  <a:rPr lang="es-CR" dirty="0"/>
                  <a:t> ) corresponde en general a la ausencia de cambios en el comportamiento de la variable que se investiga.</a:t>
                </a:r>
              </a:p>
            </p:txBody>
          </p:sp>
        </mc:Choice>
        <mc:Fallback xmlns="">
          <p:sp>
            <p:nvSpPr>
              <p:cNvPr id="10" name="TextBox 9"/>
              <p:cNvSpPr txBox="1">
                <a:spLocks noRot="1" noChangeAspect="1" noMove="1" noResize="1" noEditPoints="1" noAdjustHandles="1" noChangeArrowheads="1" noChangeShapeType="1" noTextEdit="1"/>
              </p:cNvSpPr>
              <p:nvPr/>
            </p:nvSpPr>
            <p:spPr>
              <a:xfrm>
                <a:off x="1523544" y="2909233"/>
                <a:ext cx="8542866" cy="646331"/>
              </a:xfrm>
              <a:prstGeom prst="rect">
                <a:avLst/>
              </a:prstGeom>
              <a:blipFill rotWithShape="0">
                <a:blip r:embed="rId3"/>
                <a:stretch>
                  <a:fillRect l="-642" t="-4717" b="-14151"/>
                </a:stretch>
              </a:blipFill>
            </p:spPr>
            <p:txBody>
              <a:bodyPr/>
              <a:lstStyle/>
              <a:p>
                <a:r>
                  <a:rPr lang="es-CR">
                    <a:noFill/>
                  </a:rPr>
                  <a:t> </a:t>
                </a:r>
              </a:p>
            </p:txBody>
          </p:sp>
        </mc:Fallback>
      </mc:AlternateContent>
      <p:pic>
        <p:nvPicPr>
          <p:cNvPr id="11" name="Picture 10"/>
          <p:cNvPicPr>
            <a:picLocks noChangeAspect="1"/>
          </p:cNvPicPr>
          <p:nvPr/>
        </p:nvPicPr>
        <p:blipFill>
          <a:blip r:embed="rId4"/>
          <a:stretch>
            <a:fillRect/>
          </a:stretch>
        </p:blipFill>
        <p:spPr>
          <a:xfrm>
            <a:off x="2667446" y="3835710"/>
            <a:ext cx="1192670" cy="651624"/>
          </a:xfrm>
          <a:prstGeom prst="rect">
            <a:avLst/>
          </a:prstGeom>
        </p:spPr>
      </p:pic>
      <p:pic>
        <p:nvPicPr>
          <p:cNvPr id="12" name="Picture 11"/>
          <p:cNvPicPr>
            <a:picLocks noChangeAspect="1"/>
          </p:cNvPicPr>
          <p:nvPr/>
        </p:nvPicPr>
        <p:blipFill>
          <a:blip r:embed="rId5"/>
          <a:stretch>
            <a:fillRect/>
          </a:stretch>
        </p:blipFill>
        <p:spPr>
          <a:xfrm>
            <a:off x="5164212" y="3835710"/>
            <a:ext cx="1261987" cy="735771"/>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523544" y="4811608"/>
                <a:ext cx="9067799" cy="646331"/>
              </a:xfrm>
              <a:prstGeom prst="rect">
                <a:avLst/>
              </a:prstGeom>
              <a:noFill/>
            </p:spPr>
            <p:txBody>
              <a:bodyPr wrap="square" rtlCol="0">
                <a:spAutoFit/>
              </a:bodyPr>
              <a:lstStyle/>
              <a:p>
                <a:r>
                  <a:rPr lang="es-CR" dirty="0"/>
                  <a:t>Para evitar actuar arbitrariamente y con base en el conocimiento del problema y en la experiencia, se fija a priori el nivel de probabilidad a partir de cual rechazamos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1523544" y="4811608"/>
                <a:ext cx="9067799" cy="646331"/>
              </a:xfrm>
              <a:prstGeom prst="rect">
                <a:avLst/>
              </a:prstGeom>
              <a:blipFill rotWithShape="0">
                <a:blip r:embed="rId6"/>
                <a:stretch>
                  <a:fillRect l="-605" t="-4717" b="-14151"/>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87044" y="5743378"/>
                <a:ext cx="8415866" cy="646331"/>
              </a:xfrm>
              <a:prstGeom prst="rect">
                <a:avLst/>
              </a:prstGeom>
              <a:noFill/>
            </p:spPr>
            <p:txBody>
              <a:bodyPr wrap="square" rtlCol="0">
                <a:spAutoFit/>
              </a:bodyPr>
              <a:lstStyle/>
              <a:p>
                <a:r>
                  <a:rPr lang="es-CR" dirty="0"/>
                  <a:t>Esta probabilidad la llamamos nivel de significancia alfa ( </a:t>
                </a:r>
                <a14:m>
                  <m:oMath xmlns:m="http://schemas.openxmlformats.org/officeDocument/2006/math">
                    <m:r>
                      <a:rPr lang="es-CR" i="1" smtClean="0">
                        <a:latin typeface="Cambria Math" panose="02040503050406030204" pitchFamily="18" charset="0"/>
                        <a:ea typeface="Cambria Math" panose="02040503050406030204" pitchFamily="18" charset="0"/>
                      </a:rPr>
                      <m:t>𝛼</m:t>
                    </m:r>
                  </m:oMath>
                </a14:m>
                <a:r>
                  <a:rPr lang="es-CR" dirty="0"/>
                  <a:t> ) y se interpreta como la probabilidad más alta y previamente fijada de rechazar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siendo cierta.</a:t>
                </a:r>
              </a:p>
            </p:txBody>
          </p:sp>
        </mc:Choice>
        <mc:Fallback xmlns="">
          <p:sp>
            <p:nvSpPr>
              <p:cNvPr id="15" name="TextBox 14"/>
              <p:cNvSpPr txBox="1">
                <a:spLocks noRot="1" noChangeAspect="1" noMove="1" noResize="1" noEditPoints="1" noAdjustHandles="1" noChangeArrowheads="1" noChangeShapeType="1" noTextEdit="1"/>
              </p:cNvSpPr>
              <p:nvPr/>
            </p:nvSpPr>
            <p:spPr>
              <a:xfrm>
                <a:off x="1587044" y="5743378"/>
                <a:ext cx="8415866" cy="646331"/>
              </a:xfrm>
              <a:prstGeom prst="rect">
                <a:avLst/>
              </a:prstGeom>
              <a:blipFill rotWithShape="0">
                <a:blip r:embed="rId7"/>
                <a:stretch>
                  <a:fillRect l="-579" t="-4717" b="-14151"/>
                </a:stretch>
              </a:blipFill>
            </p:spPr>
            <p:txBody>
              <a:bodyPr/>
              <a:lstStyle/>
              <a:p>
                <a:r>
                  <a:rPr lang="es-CR">
                    <a:noFill/>
                  </a:rPr>
                  <a:t> </a:t>
                </a:r>
              </a:p>
            </p:txBody>
          </p:sp>
        </mc:Fallback>
      </mc:AlternateContent>
    </p:spTree>
    <p:extLst>
      <p:ext uri="{BB962C8B-B14F-4D97-AF65-F5344CB8AC3E}">
        <p14:creationId xmlns:p14="http://schemas.microsoft.com/office/powerpoint/2010/main" val="254993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249" y="497117"/>
            <a:ext cx="9153526" cy="4559717"/>
          </a:xfrm>
          <a:prstGeom prst="rect">
            <a:avLst/>
          </a:prstGeom>
        </p:spPr>
      </p:pic>
      <p:pic>
        <p:nvPicPr>
          <p:cNvPr id="3" name="Picture 2"/>
          <p:cNvPicPr>
            <a:picLocks noChangeAspect="1"/>
          </p:cNvPicPr>
          <p:nvPr/>
        </p:nvPicPr>
        <p:blipFill>
          <a:blip r:embed="rId3"/>
          <a:stretch>
            <a:fillRect/>
          </a:stretch>
        </p:blipFill>
        <p:spPr>
          <a:xfrm>
            <a:off x="10339376" y="2243667"/>
            <a:ext cx="1644144" cy="1286934"/>
          </a:xfrm>
          <a:prstGeom prst="rect">
            <a:avLst/>
          </a:prstGeom>
        </p:spPr>
      </p:pic>
    </p:spTree>
    <p:extLst>
      <p:ext uri="{BB962C8B-B14F-4D97-AF65-F5344CB8AC3E}">
        <p14:creationId xmlns:p14="http://schemas.microsoft.com/office/powerpoint/2010/main" val="58797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33" y="640771"/>
            <a:ext cx="10329333" cy="400110"/>
          </a:xfrm>
          <a:prstGeom prst="rect">
            <a:avLst/>
          </a:prstGeom>
        </p:spPr>
        <p:txBody>
          <a:bodyPr wrap="square">
            <a:spAutoFit/>
          </a:bodyPr>
          <a:lstStyle/>
          <a:p>
            <a:r>
              <a:rPr lang="es-CR" sz="2000" b="1" dirty="0">
                <a:solidFill>
                  <a:schemeClr val="accent1">
                    <a:lumMod val="75000"/>
                  </a:schemeClr>
                </a:solidFill>
              </a:rPr>
              <a:t>Prueba de hipótesis acerca de una proporción</a:t>
            </a:r>
          </a:p>
        </p:txBody>
      </p:sp>
      <p:sp>
        <p:nvSpPr>
          <p:cNvPr id="3" name="Rectangle 2"/>
          <p:cNvSpPr/>
          <p:nvPr/>
        </p:nvSpPr>
        <p:spPr>
          <a:xfrm>
            <a:off x="863600" y="1217136"/>
            <a:ext cx="10397066" cy="923330"/>
          </a:xfrm>
          <a:prstGeom prst="rect">
            <a:avLst/>
          </a:prstGeom>
        </p:spPr>
        <p:txBody>
          <a:bodyPr wrap="square">
            <a:spAutoFit/>
          </a:bodyPr>
          <a:lstStyle/>
          <a:p>
            <a:pPr algn="just"/>
            <a:r>
              <a:rPr lang="es-CR" dirty="0"/>
              <a:t>Cuando el objetivo del muestreo es evaluar la validez de una afirmación con respecto a la proporción de una población, es adecuado utilizar una prueba de una muestra. La metodología de prueba depende de si el número de observaciones de la muestra es grande o pequeño.</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63600" y="2778035"/>
                <a:ext cx="9440334" cy="369332"/>
              </a:xfrm>
              <a:prstGeom prst="rect">
                <a:avLst/>
              </a:prstGeom>
            </p:spPr>
            <p:txBody>
              <a:bodyPr wrap="square">
                <a:spAutoFit/>
              </a:bodyPr>
              <a:lstStyle/>
              <a:p>
                <a:r>
                  <a:rPr lang="es-CR" b="1" dirty="0"/>
                  <a:t>Prueba de hipótesis de una proporción utilizando la distribución normal (</a:t>
                </a:r>
                <a14:m>
                  <m:oMath xmlns:m="http://schemas.openxmlformats.org/officeDocument/2006/math">
                    <m:r>
                      <a:rPr lang="es-CR" b="1" i="1" smtClean="0">
                        <a:latin typeface="Cambria Math" panose="02040503050406030204" pitchFamily="18" charset="0"/>
                      </a:rPr>
                      <m:t>𝒏</m:t>
                    </m:r>
                    <m:r>
                      <a:rPr lang="es-CR" b="1" i="1" smtClean="0">
                        <a:latin typeface="Cambria Math" panose="02040503050406030204" pitchFamily="18" charset="0"/>
                        <a:ea typeface="Cambria Math" panose="02040503050406030204" pitchFamily="18" charset="0"/>
                      </a:rPr>
                      <m:t>&gt;</m:t>
                    </m:r>
                    <m:r>
                      <a:rPr lang="es-CR" b="1" i="1" smtClean="0">
                        <a:latin typeface="Cambria Math" panose="02040503050406030204" pitchFamily="18" charset="0"/>
                        <a:ea typeface="Cambria Math" panose="02040503050406030204" pitchFamily="18" charset="0"/>
                      </a:rPr>
                      <m:t>𝟑𝟎</m:t>
                    </m:r>
                  </m:oMath>
                </a14:m>
                <a:r>
                  <a:rPr lang="es-CR"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863600" y="2778035"/>
                <a:ext cx="9440334" cy="369332"/>
              </a:xfrm>
              <a:prstGeom prst="rect">
                <a:avLst/>
              </a:prstGeom>
              <a:blipFill rotWithShape="0">
                <a:blip r:embed="rId2"/>
                <a:stretch>
                  <a:fillRect l="-581" t="-10000" b="-266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455333" y="3599920"/>
            <a:ext cx="2226204" cy="1123314"/>
          </a:xfrm>
          <a:prstGeom prst="rect">
            <a:avLst/>
          </a:prstGeom>
        </p:spPr>
      </p:pic>
      <p:pic>
        <p:nvPicPr>
          <p:cNvPr id="6" name="Picture 5"/>
          <p:cNvPicPr>
            <a:picLocks noChangeAspect="1"/>
          </p:cNvPicPr>
          <p:nvPr/>
        </p:nvPicPr>
        <p:blipFill>
          <a:blip r:embed="rId4"/>
          <a:stretch>
            <a:fillRect/>
          </a:stretch>
        </p:blipFill>
        <p:spPr>
          <a:xfrm>
            <a:off x="1248304" y="5053012"/>
            <a:ext cx="3971925" cy="1019175"/>
          </a:xfrm>
          <a:prstGeom prst="rect">
            <a:avLst/>
          </a:prstGeom>
        </p:spPr>
      </p:pic>
      <p:pic>
        <p:nvPicPr>
          <p:cNvPr id="7" name="Picture 6"/>
          <p:cNvPicPr>
            <a:picLocks noChangeAspect="1"/>
          </p:cNvPicPr>
          <p:nvPr/>
        </p:nvPicPr>
        <p:blipFill>
          <a:blip r:embed="rId5"/>
          <a:stretch>
            <a:fillRect/>
          </a:stretch>
        </p:blipFill>
        <p:spPr>
          <a:xfrm>
            <a:off x="5476345" y="5053012"/>
            <a:ext cx="5133975" cy="371475"/>
          </a:xfrm>
          <a:prstGeom prst="rect">
            <a:avLst/>
          </a:prstGeom>
        </p:spPr>
      </p:pic>
    </p:spTree>
    <p:extLst>
      <p:ext uri="{BB962C8B-B14F-4D97-AF65-F5344CB8AC3E}">
        <p14:creationId xmlns:p14="http://schemas.microsoft.com/office/powerpoint/2010/main" val="36979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12BB46-436C-439A-8A1E-778D069CB041}"/>
              </a:ext>
            </a:extLst>
          </p:cNvPr>
          <p:cNvPicPr>
            <a:picLocks noChangeAspect="1"/>
          </p:cNvPicPr>
          <p:nvPr/>
        </p:nvPicPr>
        <p:blipFill>
          <a:blip r:embed="rId2"/>
          <a:stretch>
            <a:fillRect/>
          </a:stretch>
        </p:blipFill>
        <p:spPr>
          <a:xfrm>
            <a:off x="477260" y="520411"/>
            <a:ext cx="10868025" cy="1162050"/>
          </a:xfrm>
          <a:prstGeom prst="rect">
            <a:avLst/>
          </a:prstGeom>
        </p:spPr>
      </p:pic>
      <p:pic>
        <p:nvPicPr>
          <p:cNvPr id="3" name="Imagen 2">
            <a:extLst>
              <a:ext uri="{FF2B5EF4-FFF2-40B4-BE49-F238E27FC236}">
                <a16:creationId xmlns:a16="http://schemas.microsoft.com/office/drawing/2014/main" id="{EDF7260A-4426-4FD6-98E2-5305E61BE4A0}"/>
              </a:ext>
            </a:extLst>
          </p:cNvPr>
          <p:cNvPicPr>
            <a:picLocks noChangeAspect="1"/>
          </p:cNvPicPr>
          <p:nvPr/>
        </p:nvPicPr>
        <p:blipFill>
          <a:blip r:embed="rId3"/>
          <a:stretch>
            <a:fillRect/>
          </a:stretch>
        </p:blipFill>
        <p:spPr>
          <a:xfrm>
            <a:off x="543934" y="1924339"/>
            <a:ext cx="10734675" cy="3600450"/>
          </a:xfrm>
          <a:prstGeom prst="rect">
            <a:avLst/>
          </a:prstGeom>
        </p:spPr>
      </p:pic>
    </p:spTree>
    <p:extLst>
      <p:ext uri="{BB962C8B-B14F-4D97-AF65-F5344CB8AC3E}">
        <p14:creationId xmlns:p14="http://schemas.microsoft.com/office/powerpoint/2010/main" val="20061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DD3E66-5134-4ED5-9505-0F9119BE9354}"/>
              </a:ext>
            </a:extLst>
          </p:cNvPr>
          <p:cNvPicPr>
            <a:picLocks noChangeAspect="1"/>
          </p:cNvPicPr>
          <p:nvPr/>
        </p:nvPicPr>
        <p:blipFill>
          <a:blip r:embed="rId2"/>
          <a:stretch>
            <a:fillRect/>
          </a:stretch>
        </p:blipFill>
        <p:spPr>
          <a:xfrm>
            <a:off x="517959" y="528493"/>
            <a:ext cx="8791575" cy="628650"/>
          </a:xfrm>
          <a:prstGeom prst="rect">
            <a:avLst/>
          </a:prstGeom>
        </p:spPr>
      </p:pic>
      <p:pic>
        <p:nvPicPr>
          <p:cNvPr id="3" name="Imagen 2">
            <a:extLst>
              <a:ext uri="{FF2B5EF4-FFF2-40B4-BE49-F238E27FC236}">
                <a16:creationId xmlns:a16="http://schemas.microsoft.com/office/drawing/2014/main" id="{0D4F435D-A3B0-44BF-A0F4-6211F950D902}"/>
              </a:ext>
            </a:extLst>
          </p:cNvPr>
          <p:cNvPicPr>
            <a:picLocks noChangeAspect="1"/>
          </p:cNvPicPr>
          <p:nvPr/>
        </p:nvPicPr>
        <p:blipFill>
          <a:blip r:embed="rId3"/>
          <a:stretch>
            <a:fillRect/>
          </a:stretch>
        </p:blipFill>
        <p:spPr>
          <a:xfrm>
            <a:off x="891165" y="1710459"/>
            <a:ext cx="6105525" cy="1257300"/>
          </a:xfrm>
          <a:prstGeom prst="rect">
            <a:avLst/>
          </a:prstGeom>
        </p:spPr>
      </p:pic>
    </p:spTree>
    <p:extLst>
      <p:ext uri="{BB962C8B-B14F-4D97-AF65-F5344CB8AC3E}">
        <p14:creationId xmlns:p14="http://schemas.microsoft.com/office/powerpoint/2010/main" val="14704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F055C-2EDD-42E6-8BE0-19D0A52828DA}"/>
              </a:ext>
            </a:extLst>
          </p:cNvPr>
          <p:cNvPicPr>
            <a:picLocks noChangeAspect="1"/>
          </p:cNvPicPr>
          <p:nvPr/>
        </p:nvPicPr>
        <p:blipFill>
          <a:blip r:embed="rId2"/>
          <a:stretch>
            <a:fillRect/>
          </a:stretch>
        </p:blipFill>
        <p:spPr>
          <a:xfrm>
            <a:off x="528845" y="696774"/>
            <a:ext cx="10021564" cy="1460018"/>
          </a:xfrm>
          <a:prstGeom prst="rect">
            <a:avLst/>
          </a:prstGeom>
        </p:spPr>
      </p:pic>
      <p:pic>
        <p:nvPicPr>
          <p:cNvPr id="3" name="Picture 2">
            <a:extLst>
              <a:ext uri="{FF2B5EF4-FFF2-40B4-BE49-F238E27FC236}">
                <a16:creationId xmlns:a16="http://schemas.microsoft.com/office/drawing/2014/main" id="{910EAC5D-AB6D-42F9-930E-44C17E6EBC04}"/>
              </a:ext>
            </a:extLst>
          </p:cNvPr>
          <p:cNvPicPr>
            <a:picLocks noChangeAspect="1"/>
          </p:cNvPicPr>
          <p:nvPr/>
        </p:nvPicPr>
        <p:blipFill>
          <a:blip r:embed="rId3"/>
          <a:stretch>
            <a:fillRect/>
          </a:stretch>
        </p:blipFill>
        <p:spPr>
          <a:xfrm>
            <a:off x="528845" y="2282893"/>
            <a:ext cx="7919416" cy="4032867"/>
          </a:xfrm>
          <a:prstGeom prst="rect">
            <a:avLst/>
          </a:prstGeom>
        </p:spPr>
      </p:pic>
    </p:spTree>
    <p:extLst>
      <p:ext uri="{BB962C8B-B14F-4D97-AF65-F5344CB8AC3E}">
        <p14:creationId xmlns:p14="http://schemas.microsoft.com/office/powerpoint/2010/main" val="41931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0" y="574675"/>
            <a:ext cx="8765117" cy="1737646"/>
          </a:xfrm>
          <a:prstGeom prst="rect">
            <a:avLst/>
          </a:prstGeom>
        </p:spPr>
      </p:pic>
      <p:pic>
        <p:nvPicPr>
          <p:cNvPr id="3" name="Picture 2"/>
          <p:cNvPicPr>
            <a:picLocks noChangeAspect="1"/>
          </p:cNvPicPr>
          <p:nvPr/>
        </p:nvPicPr>
        <p:blipFill>
          <a:blip r:embed="rId3"/>
          <a:stretch>
            <a:fillRect/>
          </a:stretch>
        </p:blipFill>
        <p:spPr>
          <a:xfrm>
            <a:off x="10009573" y="668171"/>
            <a:ext cx="1936388" cy="1550654"/>
          </a:xfrm>
          <a:prstGeom prst="rect">
            <a:avLst/>
          </a:prstGeom>
        </p:spPr>
      </p:pic>
    </p:spTree>
    <p:extLst>
      <p:ext uri="{BB962C8B-B14F-4D97-AF65-F5344CB8AC3E}">
        <p14:creationId xmlns:p14="http://schemas.microsoft.com/office/powerpoint/2010/main" val="226542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1CC09-97B1-4CD6-94B2-C6EFA568A913}"/>
              </a:ext>
            </a:extLst>
          </p:cNvPr>
          <p:cNvPicPr>
            <a:picLocks noChangeAspect="1"/>
          </p:cNvPicPr>
          <p:nvPr/>
        </p:nvPicPr>
        <p:blipFill>
          <a:blip r:embed="rId2"/>
          <a:stretch>
            <a:fillRect/>
          </a:stretch>
        </p:blipFill>
        <p:spPr>
          <a:xfrm>
            <a:off x="713339" y="689940"/>
            <a:ext cx="9404696" cy="1267067"/>
          </a:xfrm>
          <a:prstGeom prst="rect">
            <a:avLst/>
          </a:prstGeom>
        </p:spPr>
      </p:pic>
      <p:pic>
        <p:nvPicPr>
          <p:cNvPr id="3" name="Picture 2">
            <a:extLst>
              <a:ext uri="{FF2B5EF4-FFF2-40B4-BE49-F238E27FC236}">
                <a16:creationId xmlns:a16="http://schemas.microsoft.com/office/drawing/2014/main" id="{934D68FB-68D7-470D-A334-E9124B81EBAA}"/>
              </a:ext>
            </a:extLst>
          </p:cNvPr>
          <p:cNvPicPr>
            <a:picLocks noChangeAspect="1"/>
          </p:cNvPicPr>
          <p:nvPr/>
        </p:nvPicPr>
        <p:blipFill>
          <a:blip r:embed="rId3"/>
          <a:stretch>
            <a:fillRect/>
          </a:stretch>
        </p:blipFill>
        <p:spPr>
          <a:xfrm>
            <a:off x="571914" y="2262810"/>
            <a:ext cx="8324850" cy="3905250"/>
          </a:xfrm>
          <a:prstGeom prst="rect">
            <a:avLst/>
          </a:prstGeom>
        </p:spPr>
      </p:pic>
    </p:spTree>
    <p:extLst>
      <p:ext uri="{BB962C8B-B14F-4D97-AF65-F5344CB8AC3E}">
        <p14:creationId xmlns:p14="http://schemas.microsoft.com/office/powerpoint/2010/main" val="242944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387" y="638761"/>
            <a:ext cx="9872387" cy="400110"/>
          </a:xfrm>
          <a:prstGeom prst="rect">
            <a:avLst/>
          </a:prstGeom>
        </p:spPr>
        <p:txBody>
          <a:bodyPr wrap="square">
            <a:spAutoFit/>
          </a:bodyPr>
          <a:lstStyle/>
          <a:p>
            <a:r>
              <a:rPr lang="es-CR" sz="2000" b="1" dirty="0">
                <a:solidFill>
                  <a:schemeClr val="accent1">
                    <a:lumMod val="75000"/>
                  </a:schemeClr>
                </a:solidFill>
                <a:effectLst>
                  <a:outerShdw blurRad="38100" dist="38100" dir="2700000" algn="tl">
                    <a:srgbClr val="000000">
                      <a:alpha val="43137"/>
                    </a:srgbClr>
                  </a:outerShdw>
                </a:effectLst>
              </a:rPr>
              <a:t>Prueba de hipótesis acerca de una proporción utilizando la distribución binomial</a:t>
            </a:r>
          </a:p>
        </p:txBody>
      </p:sp>
      <p:pic>
        <p:nvPicPr>
          <p:cNvPr id="4" name="Picture 3"/>
          <p:cNvPicPr>
            <a:picLocks noChangeAspect="1"/>
          </p:cNvPicPr>
          <p:nvPr/>
        </p:nvPicPr>
        <p:blipFill>
          <a:blip r:embed="rId2"/>
          <a:stretch>
            <a:fillRect/>
          </a:stretch>
        </p:blipFill>
        <p:spPr>
          <a:xfrm>
            <a:off x="941387" y="1476445"/>
            <a:ext cx="8084372" cy="1298256"/>
          </a:xfrm>
          <a:prstGeom prst="rect">
            <a:avLst/>
          </a:prstGeom>
        </p:spPr>
      </p:pic>
      <p:pic>
        <p:nvPicPr>
          <p:cNvPr id="3" name="Picture 2"/>
          <p:cNvPicPr>
            <a:picLocks noChangeAspect="1"/>
          </p:cNvPicPr>
          <p:nvPr/>
        </p:nvPicPr>
        <p:blipFill>
          <a:blip r:embed="rId3"/>
          <a:stretch>
            <a:fillRect/>
          </a:stretch>
        </p:blipFill>
        <p:spPr>
          <a:xfrm>
            <a:off x="9590706" y="1285092"/>
            <a:ext cx="1389211" cy="1403459"/>
          </a:xfrm>
          <a:prstGeom prst="rect">
            <a:avLst/>
          </a:prstGeom>
        </p:spPr>
      </p:pic>
      <p:pic>
        <p:nvPicPr>
          <p:cNvPr id="6" name="Picture 5">
            <a:extLst>
              <a:ext uri="{FF2B5EF4-FFF2-40B4-BE49-F238E27FC236}">
                <a16:creationId xmlns:a16="http://schemas.microsoft.com/office/drawing/2014/main" id="{63CA4AA2-9FF5-4557-9DB1-7CCD4744CFC6}"/>
              </a:ext>
            </a:extLst>
          </p:cNvPr>
          <p:cNvPicPr>
            <a:picLocks noChangeAspect="1"/>
          </p:cNvPicPr>
          <p:nvPr/>
        </p:nvPicPr>
        <p:blipFill>
          <a:blip r:embed="rId4"/>
          <a:stretch>
            <a:fillRect/>
          </a:stretch>
        </p:blipFill>
        <p:spPr>
          <a:xfrm>
            <a:off x="6672183" y="4006841"/>
            <a:ext cx="5349023" cy="2425193"/>
          </a:xfrm>
          <a:prstGeom prst="rect">
            <a:avLst/>
          </a:prstGeom>
        </p:spPr>
      </p:pic>
    </p:spTree>
    <p:extLst>
      <p:ext uri="{BB962C8B-B14F-4D97-AF65-F5344CB8AC3E}">
        <p14:creationId xmlns:p14="http://schemas.microsoft.com/office/powerpoint/2010/main" val="2982014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AAFAC-AA86-4B7A-9386-0470FD1700B6}"/>
              </a:ext>
            </a:extLst>
          </p:cNvPr>
          <p:cNvSpPr/>
          <p:nvPr/>
        </p:nvSpPr>
        <p:spPr>
          <a:xfrm>
            <a:off x="573043" y="484275"/>
            <a:ext cx="8245364" cy="1671868"/>
          </a:xfrm>
          <a:prstGeom prst="rect">
            <a:avLst/>
          </a:prstGeom>
        </p:spPr>
        <p:txBody>
          <a:bodyPr wrap="square">
            <a:spAutoFit/>
          </a:bodyPr>
          <a:lstStyle/>
          <a:p>
            <a:pPr marR="0" lvl="0" algn="just">
              <a:lnSpc>
                <a:spcPct val="150000"/>
              </a:lnSpc>
              <a:spcBef>
                <a:spcPts val="0"/>
              </a:spcBef>
              <a:spcAft>
                <a:spcPts val="0"/>
              </a:spcAft>
              <a:tabLst>
                <a:tab pos="0" algn="l"/>
                <a:tab pos="274320" algn="l"/>
                <a:tab pos="457200" algn="l"/>
                <a:tab pos="640080" algn="l"/>
                <a:tab pos="914400" algn="l"/>
                <a:tab pos="270510" algn="l"/>
              </a:tabLst>
            </a:pPr>
            <a:r>
              <a:rPr lang="es-ES_tradnl" sz="1400" spc="-15" dirty="0">
                <a:latin typeface="Comic Sans MS" panose="030F0702030302020204" pitchFamily="66" charset="0"/>
                <a:ea typeface="Times New Roman" panose="02020603050405020304" pitchFamily="18" charset="0"/>
                <a:cs typeface="Times New Roman" panose="02020603050405020304" pitchFamily="18" charset="0"/>
              </a:rPr>
              <a:t>Un estudio afirmó que 0.60 de los agricultores de Guanacaste, han tenido pérdidas en sus cultivos en presente año debido a  la disminución de las lluvias. Suponga que dicho porcentaje ha disminuido. Según una muestra aleatoria de 11 agricultores seleccionada en agosto 2019, 4 de ellos que estimaban perdidas por las escases de lluvias</a:t>
            </a:r>
            <a:r>
              <a:rPr lang="en-US" sz="1400" spc="-15" dirty="0">
                <a:latin typeface="Comic Sans MS" panose="030F0702030302020204" pitchFamily="66" charset="0"/>
                <a:ea typeface="Times New Roman" panose="02020603050405020304" pitchFamily="18" charset="0"/>
                <a:cs typeface="Times New Roman" panose="02020603050405020304" pitchFamily="18" charset="0"/>
              </a:rPr>
              <a:t>. </a:t>
            </a:r>
            <a:r>
              <a:rPr lang="es-ES_tradnl" sz="1400" spc="-15" dirty="0">
                <a:latin typeface="Comic Sans MS" panose="030F0702030302020204" pitchFamily="66" charset="0"/>
                <a:ea typeface="Times New Roman" panose="02020603050405020304" pitchFamily="18" charset="0"/>
              </a:rPr>
              <a:t>Con un nivel de significancia del 5%, realice la prueba de hipótesis correspondiente para verificar que el porcentaje citado se disminuyó.</a:t>
            </a:r>
            <a:endParaRPr lang="en-US"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8E797D8-72A4-4C52-A322-E56FA0AFD421}"/>
              </a:ext>
            </a:extLst>
          </p:cNvPr>
          <p:cNvPicPr>
            <a:picLocks noChangeAspect="1"/>
          </p:cNvPicPr>
          <p:nvPr/>
        </p:nvPicPr>
        <p:blipFill>
          <a:blip r:embed="rId2"/>
          <a:stretch>
            <a:fillRect/>
          </a:stretch>
        </p:blipFill>
        <p:spPr>
          <a:xfrm>
            <a:off x="9104925" y="587474"/>
            <a:ext cx="2816632" cy="1568669"/>
          </a:xfrm>
          <a:prstGeom prst="rect">
            <a:avLst/>
          </a:prstGeom>
        </p:spPr>
      </p:pic>
      <p:pic>
        <p:nvPicPr>
          <p:cNvPr id="4" name="Picture 3">
            <a:extLst>
              <a:ext uri="{FF2B5EF4-FFF2-40B4-BE49-F238E27FC236}">
                <a16:creationId xmlns:a16="http://schemas.microsoft.com/office/drawing/2014/main" id="{E6485177-D396-4020-92F6-2DF80E053456}"/>
              </a:ext>
            </a:extLst>
          </p:cNvPr>
          <p:cNvPicPr>
            <a:picLocks noChangeAspect="1"/>
          </p:cNvPicPr>
          <p:nvPr/>
        </p:nvPicPr>
        <p:blipFill>
          <a:blip r:embed="rId3"/>
          <a:stretch>
            <a:fillRect/>
          </a:stretch>
        </p:blipFill>
        <p:spPr>
          <a:xfrm>
            <a:off x="4363753" y="4412289"/>
            <a:ext cx="7728855" cy="2098784"/>
          </a:xfrm>
          <a:prstGeom prst="rect">
            <a:avLst/>
          </a:prstGeom>
        </p:spPr>
      </p:pic>
    </p:spTree>
    <p:extLst>
      <p:ext uri="{BB962C8B-B14F-4D97-AF65-F5344CB8AC3E}">
        <p14:creationId xmlns:p14="http://schemas.microsoft.com/office/powerpoint/2010/main" val="2275204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99" y="481168"/>
            <a:ext cx="10151533" cy="369332"/>
          </a:xfrm>
          <a:prstGeom prst="rect">
            <a:avLst/>
          </a:prstGeom>
        </p:spPr>
        <p:txBody>
          <a:bodyPr wrap="square">
            <a:spAutoFit/>
          </a:bodyPr>
          <a:lstStyle/>
          <a:p>
            <a:r>
              <a:rPr lang="es-CR" b="1" dirty="0"/>
              <a:t>Verificación de hipótesis para la diferencia de proporciones utilizando la distribución normal</a:t>
            </a:r>
          </a:p>
        </p:txBody>
      </p:sp>
      <p:sp>
        <p:nvSpPr>
          <p:cNvPr id="5" name="Rectangle 4"/>
          <p:cNvSpPr/>
          <p:nvPr/>
        </p:nvSpPr>
        <p:spPr>
          <a:xfrm>
            <a:off x="863599" y="1171814"/>
            <a:ext cx="9965268" cy="923330"/>
          </a:xfrm>
          <a:prstGeom prst="rect">
            <a:avLst/>
          </a:prstGeom>
        </p:spPr>
        <p:txBody>
          <a:bodyPr wrap="square">
            <a:spAutoFit/>
          </a:bodyPr>
          <a:lstStyle/>
          <a:p>
            <a:r>
              <a:rPr lang="es-CR" dirty="0"/>
              <a:t>El objetivo de una prueba de dos muestras es determinar si las dos muestras independientes fueron tomadas de dos poblaciones, las cuales presentan la misma proporción de elementos con determinada característica.</a:t>
            </a:r>
            <a:endParaRPr lang="en-US" dirty="0"/>
          </a:p>
        </p:txBody>
      </p:sp>
      <p:sp>
        <p:nvSpPr>
          <p:cNvPr id="6" name="Rectangle 5"/>
          <p:cNvSpPr/>
          <p:nvPr/>
        </p:nvSpPr>
        <p:spPr>
          <a:xfrm>
            <a:off x="863598" y="4254269"/>
            <a:ext cx="9753602" cy="646331"/>
          </a:xfrm>
          <a:prstGeom prst="rect">
            <a:avLst/>
          </a:prstGeom>
        </p:spPr>
        <p:txBody>
          <a:bodyPr wrap="square">
            <a:spAutoFit/>
          </a:bodyPr>
          <a:lstStyle/>
          <a:p>
            <a:r>
              <a:rPr lang="es-CR" dirty="0"/>
              <a:t>El valor estadístico de prueba (diferencia relativa) es comparado con un valor tabular de la distribución normal, a fin de decidir si H0 es aceptada o rechazada. </a:t>
            </a:r>
            <a:endParaRPr lang="en-US" dirty="0"/>
          </a:p>
        </p:txBody>
      </p:sp>
      <p:pic>
        <p:nvPicPr>
          <p:cNvPr id="4" name="Picture 3"/>
          <p:cNvPicPr>
            <a:picLocks noChangeAspect="1"/>
          </p:cNvPicPr>
          <p:nvPr/>
        </p:nvPicPr>
        <p:blipFill>
          <a:blip r:embed="rId2"/>
          <a:stretch>
            <a:fillRect/>
          </a:stretch>
        </p:blipFill>
        <p:spPr>
          <a:xfrm>
            <a:off x="3693582" y="2416458"/>
            <a:ext cx="2605617" cy="1335931"/>
          </a:xfrm>
          <a:prstGeom prst="rect">
            <a:avLst/>
          </a:prstGeom>
        </p:spPr>
      </p:pic>
    </p:spTree>
    <p:extLst>
      <p:ext uri="{BB962C8B-B14F-4D97-AF65-F5344CB8AC3E}">
        <p14:creationId xmlns:p14="http://schemas.microsoft.com/office/powerpoint/2010/main" val="43696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9800" y="736600"/>
            <a:ext cx="9084733" cy="369332"/>
          </a:xfrm>
          <a:prstGeom prst="rect">
            <a:avLst/>
          </a:prstGeom>
          <a:noFill/>
        </p:spPr>
        <p:txBody>
          <a:bodyPr wrap="square" rtlCol="0">
            <a:spAutoFit/>
          </a:bodyPr>
          <a:lstStyle/>
          <a:p>
            <a:r>
              <a:rPr lang="es-CR" b="1" dirty="0"/>
              <a:t>2.  Observación de una muestra o hacer un experimento</a:t>
            </a:r>
          </a:p>
        </p:txBody>
      </p:sp>
      <p:sp>
        <p:nvSpPr>
          <p:cNvPr id="6" name="TextBox 5"/>
          <p:cNvSpPr txBox="1"/>
          <p:nvPr/>
        </p:nvSpPr>
        <p:spPr>
          <a:xfrm>
            <a:off x="1295400" y="1261533"/>
            <a:ext cx="9067800" cy="646331"/>
          </a:xfrm>
          <a:prstGeom prst="rect">
            <a:avLst/>
          </a:prstGeom>
          <a:noFill/>
        </p:spPr>
        <p:txBody>
          <a:bodyPr wrap="square" rtlCol="0">
            <a:spAutoFit/>
          </a:bodyPr>
          <a:lstStyle/>
          <a:p>
            <a:r>
              <a:rPr lang="es-CR" dirty="0"/>
              <a:t>Con el propósito de obtener la información necesaria para hacer la prueba, es necesario observar una muestra o hacer experimentación sobre la población estudiada.</a:t>
            </a:r>
          </a:p>
        </p:txBody>
      </p:sp>
      <p:sp>
        <p:nvSpPr>
          <p:cNvPr id="7" name="TextBox 6"/>
          <p:cNvSpPr txBox="1"/>
          <p:nvPr/>
        </p:nvSpPr>
        <p:spPr>
          <a:xfrm>
            <a:off x="939800" y="2624667"/>
            <a:ext cx="8534400" cy="369332"/>
          </a:xfrm>
          <a:prstGeom prst="rect">
            <a:avLst/>
          </a:prstGeom>
          <a:noFill/>
        </p:spPr>
        <p:txBody>
          <a:bodyPr wrap="square" rtlCol="0">
            <a:spAutoFit/>
          </a:bodyPr>
          <a:lstStyle/>
          <a:p>
            <a:r>
              <a:rPr lang="es-CR" b="1" dirty="0"/>
              <a:t>3. Cálculo del estadístico de prueba o probabilidad del valor muestral observado</a:t>
            </a:r>
          </a:p>
        </p:txBody>
      </p:sp>
      <p:pic>
        <p:nvPicPr>
          <p:cNvPr id="8" name="Picture 7"/>
          <p:cNvPicPr>
            <a:picLocks noChangeAspect="1"/>
          </p:cNvPicPr>
          <p:nvPr/>
        </p:nvPicPr>
        <p:blipFill>
          <a:blip r:embed="rId2"/>
          <a:stretch>
            <a:fillRect/>
          </a:stretch>
        </p:blipFill>
        <p:spPr>
          <a:xfrm>
            <a:off x="1764453" y="4728141"/>
            <a:ext cx="2739814" cy="694511"/>
          </a:xfrm>
          <a:prstGeom prst="rect">
            <a:avLst/>
          </a:prstGeom>
        </p:spPr>
      </p:pic>
      <p:pic>
        <p:nvPicPr>
          <p:cNvPr id="9" name="Picture 8"/>
          <p:cNvPicPr>
            <a:picLocks noChangeAspect="1"/>
          </p:cNvPicPr>
          <p:nvPr/>
        </p:nvPicPr>
        <p:blipFill>
          <a:blip r:embed="rId3"/>
          <a:stretch>
            <a:fillRect/>
          </a:stretch>
        </p:blipFill>
        <p:spPr>
          <a:xfrm>
            <a:off x="3984625" y="3263127"/>
            <a:ext cx="1333526" cy="1071806"/>
          </a:xfrm>
          <a:prstGeom prst="rect">
            <a:avLst/>
          </a:prstGeom>
        </p:spPr>
      </p:pic>
      <p:pic>
        <p:nvPicPr>
          <p:cNvPr id="10" name="Picture 9"/>
          <p:cNvPicPr>
            <a:picLocks noChangeAspect="1"/>
          </p:cNvPicPr>
          <p:nvPr/>
        </p:nvPicPr>
        <p:blipFill>
          <a:blip r:embed="rId4"/>
          <a:stretch>
            <a:fillRect/>
          </a:stretch>
        </p:blipFill>
        <p:spPr>
          <a:xfrm>
            <a:off x="1677458" y="3263127"/>
            <a:ext cx="1200150" cy="895350"/>
          </a:xfrm>
          <a:prstGeom prst="rect">
            <a:avLst/>
          </a:prstGeom>
        </p:spPr>
      </p:pic>
    </p:spTree>
    <p:extLst>
      <p:ext uri="{BB962C8B-B14F-4D97-AF65-F5344CB8AC3E}">
        <p14:creationId xmlns:p14="http://schemas.microsoft.com/office/powerpoint/2010/main" val="3050441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8532D9-AE7F-4686-B2B0-C9B5550E0609}"/>
              </a:ext>
            </a:extLst>
          </p:cNvPr>
          <p:cNvPicPr>
            <a:picLocks noChangeAspect="1"/>
          </p:cNvPicPr>
          <p:nvPr/>
        </p:nvPicPr>
        <p:blipFill>
          <a:blip r:embed="rId2"/>
          <a:stretch>
            <a:fillRect/>
          </a:stretch>
        </p:blipFill>
        <p:spPr>
          <a:xfrm>
            <a:off x="1116082" y="427823"/>
            <a:ext cx="9777205" cy="6002354"/>
          </a:xfrm>
          <a:prstGeom prst="rect">
            <a:avLst/>
          </a:prstGeom>
        </p:spPr>
      </p:pic>
    </p:spTree>
    <p:extLst>
      <p:ext uri="{BB962C8B-B14F-4D97-AF65-F5344CB8AC3E}">
        <p14:creationId xmlns:p14="http://schemas.microsoft.com/office/powerpoint/2010/main" val="2814006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72D40-BEE0-4BDC-9B06-A1E6568DCA56}"/>
              </a:ext>
            </a:extLst>
          </p:cNvPr>
          <p:cNvPicPr>
            <a:picLocks noChangeAspect="1"/>
          </p:cNvPicPr>
          <p:nvPr/>
        </p:nvPicPr>
        <p:blipFill>
          <a:blip r:embed="rId2"/>
          <a:stretch>
            <a:fillRect/>
          </a:stretch>
        </p:blipFill>
        <p:spPr>
          <a:xfrm>
            <a:off x="485361" y="363813"/>
            <a:ext cx="10109752" cy="1696344"/>
          </a:xfrm>
          <a:prstGeom prst="rect">
            <a:avLst/>
          </a:prstGeom>
        </p:spPr>
      </p:pic>
      <p:pic>
        <p:nvPicPr>
          <p:cNvPr id="3" name="Picture 2">
            <a:extLst>
              <a:ext uri="{FF2B5EF4-FFF2-40B4-BE49-F238E27FC236}">
                <a16:creationId xmlns:a16="http://schemas.microsoft.com/office/drawing/2014/main" id="{085FB06E-060C-4417-91BD-6D1E54A2B9E0}"/>
              </a:ext>
            </a:extLst>
          </p:cNvPr>
          <p:cNvPicPr>
            <a:picLocks noChangeAspect="1"/>
          </p:cNvPicPr>
          <p:nvPr/>
        </p:nvPicPr>
        <p:blipFill>
          <a:blip r:embed="rId3"/>
          <a:stretch>
            <a:fillRect/>
          </a:stretch>
        </p:blipFill>
        <p:spPr>
          <a:xfrm>
            <a:off x="751233" y="2286000"/>
            <a:ext cx="5271880" cy="4056218"/>
          </a:xfrm>
          <a:prstGeom prst="rect">
            <a:avLst/>
          </a:prstGeom>
        </p:spPr>
      </p:pic>
    </p:spTree>
    <p:extLst>
      <p:ext uri="{BB962C8B-B14F-4D97-AF65-F5344CB8AC3E}">
        <p14:creationId xmlns:p14="http://schemas.microsoft.com/office/powerpoint/2010/main" val="3870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067" y="315912"/>
            <a:ext cx="9164108" cy="2977131"/>
          </a:xfrm>
          <a:prstGeom prst="rect">
            <a:avLst/>
          </a:prstGeom>
        </p:spPr>
      </p:pic>
      <p:pic>
        <p:nvPicPr>
          <p:cNvPr id="3" name="Imagen 2">
            <a:extLst>
              <a:ext uri="{FF2B5EF4-FFF2-40B4-BE49-F238E27FC236}">
                <a16:creationId xmlns:a16="http://schemas.microsoft.com/office/drawing/2014/main" id="{9B3AFBC7-C13A-4165-9D4E-1B552049C0F6}"/>
              </a:ext>
            </a:extLst>
          </p:cNvPr>
          <p:cNvPicPr>
            <a:picLocks noChangeAspect="1"/>
          </p:cNvPicPr>
          <p:nvPr/>
        </p:nvPicPr>
        <p:blipFill>
          <a:blip r:embed="rId3"/>
          <a:stretch>
            <a:fillRect/>
          </a:stretch>
        </p:blipFill>
        <p:spPr>
          <a:xfrm>
            <a:off x="9264015" y="881201"/>
            <a:ext cx="2309918" cy="1846551"/>
          </a:xfrm>
          <a:prstGeom prst="rect">
            <a:avLst/>
          </a:prstGeom>
        </p:spPr>
      </p:pic>
    </p:spTree>
    <p:extLst>
      <p:ext uri="{BB962C8B-B14F-4D97-AF65-F5344CB8AC3E}">
        <p14:creationId xmlns:p14="http://schemas.microsoft.com/office/powerpoint/2010/main" val="1992177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164" y="677094"/>
            <a:ext cx="10981236" cy="1752070"/>
          </a:xfrm>
          <a:prstGeom prst="rect">
            <a:avLst/>
          </a:prstGeom>
        </p:spPr>
      </p:pic>
      <p:pic>
        <p:nvPicPr>
          <p:cNvPr id="3" name="Imagen 2">
            <a:extLst>
              <a:ext uri="{FF2B5EF4-FFF2-40B4-BE49-F238E27FC236}">
                <a16:creationId xmlns:a16="http://schemas.microsoft.com/office/drawing/2014/main" id="{C3254207-BFBB-4210-A1E3-88CCB08AA07B}"/>
              </a:ext>
            </a:extLst>
          </p:cNvPr>
          <p:cNvPicPr>
            <a:picLocks noChangeAspect="1"/>
          </p:cNvPicPr>
          <p:nvPr/>
        </p:nvPicPr>
        <p:blipFill>
          <a:blip r:embed="rId3"/>
          <a:stretch>
            <a:fillRect/>
          </a:stretch>
        </p:blipFill>
        <p:spPr>
          <a:xfrm>
            <a:off x="9563677" y="5541818"/>
            <a:ext cx="1662939" cy="865909"/>
          </a:xfrm>
          <a:prstGeom prst="rect">
            <a:avLst/>
          </a:prstGeom>
        </p:spPr>
      </p:pic>
    </p:spTree>
    <p:extLst>
      <p:ext uri="{BB962C8B-B14F-4D97-AF65-F5344CB8AC3E}">
        <p14:creationId xmlns:p14="http://schemas.microsoft.com/office/powerpoint/2010/main" val="852968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962339-6CE0-4709-9EB0-A35ADA2612A6}"/>
              </a:ext>
            </a:extLst>
          </p:cNvPr>
          <p:cNvPicPr>
            <a:picLocks noChangeAspect="1"/>
          </p:cNvPicPr>
          <p:nvPr/>
        </p:nvPicPr>
        <p:blipFill>
          <a:blip r:embed="rId2"/>
          <a:stretch>
            <a:fillRect/>
          </a:stretch>
        </p:blipFill>
        <p:spPr>
          <a:xfrm>
            <a:off x="618711" y="417857"/>
            <a:ext cx="9191212" cy="1560368"/>
          </a:xfrm>
          <a:prstGeom prst="rect">
            <a:avLst/>
          </a:prstGeom>
        </p:spPr>
      </p:pic>
      <p:pic>
        <p:nvPicPr>
          <p:cNvPr id="3" name="Picture 2">
            <a:extLst>
              <a:ext uri="{FF2B5EF4-FFF2-40B4-BE49-F238E27FC236}">
                <a16:creationId xmlns:a16="http://schemas.microsoft.com/office/drawing/2014/main" id="{011DE260-67DF-49E2-9B60-815C84797479}"/>
              </a:ext>
            </a:extLst>
          </p:cNvPr>
          <p:cNvPicPr>
            <a:picLocks noChangeAspect="1"/>
          </p:cNvPicPr>
          <p:nvPr/>
        </p:nvPicPr>
        <p:blipFill>
          <a:blip r:embed="rId3"/>
          <a:stretch>
            <a:fillRect/>
          </a:stretch>
        </p:blipFill>
        <p:spPr>
          <a:xfrm>
            <a:off x="804034" y="2206206"/>
            <a:ext cx="5904879" cy="4222636"/>
          </a:xfrm>
          <a:prstGeom prst="rect">
            <a:avLst/>
          </a:prstGeom>
        </p:spPr>
      </p:pic>
    </p:spTree>
    <p:extLst>
      <p:ext uri="{BB962C8B-B14F-4D97-AF65-F5344CB8AC3E}">
        <p14:creationId xmlns:p14="http://schemas.microsoft.com/office/powerpoint/2010/main" val="9824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932" y="609608"/>
            <a:ext cx="8771467" cy="400110"/>
          </a:xfrm>
          <a:prstGeom prst="rect">
            <a:avLst/>
          </a:prstGeom>
          <a:noFill/>
        </p:spPr>
        <p:txBody>
          <a:bodyPr wrap="square" rtlCol="0">
            <a:spAutoFit/>
          </a:bodyPr>
          <a:lstStyle/>
          <a:p>
            <a:r>
              <a:rPr lang="es-CR" sz="2000" dirty="0">
                <a:solidFill>
                  <a:schemeClr val="accent1">
                    <a:lumMod val="75000"/>
                  </a:schemeClr>
                </a:solidFill>
                <a:effectLst>
                  <a:outerShdw blurRad="38100" dist="38100" dir="2700000" algn="tl">
                    <a:srgbClr val="000000">
                      <a:alpha val="43137"/>
                    </a:srgbClr>
                  </a:outerShdw>
                </a:effectLst>
              </a:rPr>
              <a:t>Relación entre la teoría de la estimación y la prueba de hipótesis</a:t>
            </a:r>
            <a:endParaRPr lang="en-US" sz="2000" dirty="0">
              <a:solidFill>
                <a:schemeClr val="accent1">
                  <a:lumMod val="75000"/>
                </a:schemeClr>
              </a:solidFill>
              <a:effectLst>
                <a:outerShdw blurRad="38100" dist="38100" dir="2700000" algn="tl">
                  <a:srgbClr val="000000">
                    <a:alpha val="43137"/>
                  </a:srgbClr>
                </a:outerShdw>
              </a:effectLst>
            </a:endParaRPr>
          </a:p>
        </p:txBody>
      </p:sp>
      <p:sp>
        <p:nvSpPr>
          <p:cNvPr id="3" name="Rectangle 2"/>
          <p:cNvSpPr/>
          <p:nvPr/>
        </p:nvSpPr>
        <p:spPr>
          <a:xfrm>
            <a:off x="778932" y="1392535"/>
            <a:ext cx="10033001"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CR" dirty="0"/>
              <a:t>La </a:t>
            </a:r>
            <a:r>
              <a:rPr lang="es-CR" b="1" dirty="0"/>
              <a:t>estimación</a:t>
            </a:r>
            <a:r>
              <a:rPr lang="es-CR" dirty="0"/>
              <a:t> de parámetros consiste en asignar un valor concreto al parámetro o parámetros que caracterizan la distribución de probabilidad de la población. Cuando se estima un parámetro poblacional, aunque el estimador que se utiliza posea todas las propiedades deseables, se comete un error de estimación que es la diferencia entre la estimación y el verdadero valor del parámetro</a:t>
            </a:r>
            <a:endParaRPr lang="en-US" dirty="0"/>
          </a:p>
        </p:txBody>
      </p:sp>
      <p:sp>
        <p:nvSpPr>
          <p:cNvPr id="5" name="Rectangle 4"/>
          <p:cNvSpPr/>
          <p:nvPr/>
        </p:nvSpPr>
        <p:spPr>
          <a:xfrm>
            <a:off x="778932" y="3790998"/>
            <a:ext cx="10244668" cy="8803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CR" dirty="0"/>
              <a:t>Los métodos de </a:t>
            </a:r>
            <a:r>
              <a:rPr lang="es-CR" b="1" dirty="0"/>
              <a:t>contraste de hipótesis </a:t>
            </a:r>
            <a:r>
              <a:rPr lang="es-CR" dirty="0"/>
              <a:t>tienen como objetivo comprobar si determinado supuesto referido a un parámetro poblacional, es compatible con la evidencia empírica contenida en la muestra.</a:t>
            </a:r>
            <a:endParaRPr lang="en-US" dirty="0"/>
          </a:p>
        </p:txBody>
      </p:sp>
      <p:sp>
        <p:nvSpPr>
          <p:cNvPr id="6" name="Rectangle 5"/>
          <p:cNvSpPr/>
          <p:nvPr/>
        </p:nvSpPr>
        <p:spPr>
          <a:xfrm>
            <a:off x="1278467" y="4130011"/>
            <a:ext cx="6096000" cy="369332"/>
          </a:xfrm>
          <a:prstGeom prst="rect">
            <a:avLst/>
          </a:prstGeom>
        </p:spPr>
        <p:txBody>
          <a:bodyPr>
            <a:spAutoFit/>
          </a:bodyPr>
          <a:lstStyle/>
          <a:p>
            <a:r>
              <a:rPr lang="es-CR" dirty="0"/>
              <a:t>.</a:t>
            </a:r>
            <a:endParaRPr lang="en-US" dirty="0"/>
          </a:p>
        </p:txBody>
      </p:sp>
    </p:spTree>
    <p:extLst>
      <p:ext uri="{BB962C8B-B14F-4D97-AF65-F5344CB8AC3E}">
        <p14:creationId xmlns:p14="http://schemas.microsoft.com/office/powerpoint/2010/main" val="1420110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68" y="543455"/>
            <a:ext cx="7058331" cy="5831946"/>
          </a:xfrm>
          <a:prstGeom prst="rect">
            <a:avLst/>
          </a:prstGeom>
        </p:spPr>
      </p:pic>
    </p:spTree>
    <p:extLst>
      <p:ext uri="{BB962C8B-B14F-4D97-AF65-F5344CB8AC3E}">
        <p14:creationId xmlns:p14="http://schemas.microsoft.com/office/powerpoint/2010/main" val="318301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2620" y="609600"/>
            <a:ext cx="9586913" cy="369332"/>
          </a:xfrm>
          <a:prstGeom prst="rect">
            <a:avLst/>
          </a:prstGeom>
          <a:noFill/>
        </p:spPr>
        <p:txBody>
          <a:bodyPr wrap="square" rtlCol="0">
            <a:spAutoFit/>
          </a:bodyPr>
          <a:lstStyle/>
          <a:p>
            <a:r>
              <a:rPr lang="es-CR" b="1" dirty="0"/>
              <a:t>4. Fijación de un criterio de decisión</a:t>
            </a:r>
          </a:p>
        </p:txBody>
      </p:sp>
      <p:sp>
        <p:nvSpPr>
          <p:cNvPr id="6" name="TextBox 5"/>
          <p:cNvSpPr txBox="1"/>
          <p:nvPr/>
        </p:nvSpPr>
        <p:spPr>
          <a:xfrm>
            <a:off x="1430867" y="1176867"/>
            <a:ext cx="8331200" cy="646331"/>
          </a:xfrm>
          <a:prstGeom prst="rect">
            <a:avLst/>
          </a:prstGeom>
          <a:noFill/>
        </p:spPr>
        <p:txBody>
          <a:bodyPr wrap="square" rtlCol="0">
            <a:spAutoFit/>
          </a:bodyPr>
          <a:lstStyle/>
          <a:p>
            <a:r>
              <a:rPr lang="es-CR" dirty="0"/>
              <a:t>Dada la hipótesis, se busca el valor crítico obtenido de la distribución de probabilidad correspondiente.</a:t>
            </a:r>
          </a:p>
        </p:txBody>
      </p:sp>
      <p:sp>
        <p:nvSpPr>
          <p:cNvPr id="7" name="TextBox 6"/>
          <p:cNvSpPr txBox="1"/>
          <p:nvPr/>
        </p:nvSpPr>
        <p:spPr>
          <a:xfrm>
            <a:off x="1072620" y="2276596"/>
            <a:ext cx="8689447" cy="369332"/>
          </a:xfrm>
          <a:prstGeom prst="rect">
            <a:avLst/>
          </a:prstGeom>
          <a:noFill/>
        </p:spPr>
        <p:txBody>
          <a:bodyPr wrap="square" rtlCol="0">
            <a:spAutoFit/>
          </a:bodyPr>
          <a:lstStyle/>
          <a:p>
            <a:r>
              <a:rPr lang="es-CR" b="1" dirty="0"/>
              <a:t>5. Decisión acerca de la hipótesis</a:t>
            </a:r>
          </a:p>
        </p:txBody>
      </p:sp>
      <p:sp>
        <p:nvSpPr>
          <p:cNvPr id="8" name="TextBox 7"/>
          <p:cNvSpPr txBox="1"/>
          <p:nvPr/>
        </p:nvSpPr>
        <p:spPr>
          <a:xfrm>
            <a:off x="1430866" y="2717798"/>
            <a:ext cx="9110133" cy="646331"/>
          </a:xfrm>
          <a:prstGeom prst="rect">
            <a:avLst/>
          </a:prstGeom>
          <a:noFill/>
        </p:spPr>
        <p:txBody>
          <a:bodyPr wrap="square" rtlCol="0">
            <a:spAutoFit/>
          </a:bodyPr>
          <a:lstStyle/>
          <a:p>
            <a:r>
              <a:rPr lang="es-CR" dirty="0"/>
              <a:t>Con base en los criterios ya expuestos se decide si la hipótesis nula se rechaza, si no se rechaza o si se recomienda hacer mayor acopio de información.</a:t>
            </a:r>
          </a:p>
        </p:txBody>
      </p:sp>
      <mc:AlternateContent xmlns:mc="http://schemas.openxmlformats.org/markup-compatibility/2006" xmlns:a14="http://schemas.microsoft.com/office/drawing/2010/main">
        <mc:Choice Requires="a14">
          <p:sp>
            <p:nvSpPr>
              <p:cNvPr id="12" name="TextBox 11"/>
              <p:cNvSpPr txBox="1"/>
              <p:nvPr/>
            </p:nvSpPr>
            <p:spPr>
              <a:xfrm>
                <a:off x="1528232" y="3634563"/>
                <a:ext cx="191346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CR" sz="2400" i="1" smtClean="0">
                              <a:latin typeface="Cambria Math" panose="02040503050406030204" pitchFamily="18" charset="0"/>
                            </a:rPr>
                          </m:ctrlPr>
                        </m:dPr>
                        <m:e>
                          <m:sSub>
                            <m:sSubPr>
                              <m:ctrlPr>
                                <a:rPr lang="es-CR" sz="2400" i="1" smtClean="0">
                                  <a:latin typeface="Cambria Math" panose="02040503050406030204" pitchFamily="18" charset="0"/>
                                </a:rPr>
                              </m:ctrlPr>
                            </m:sSubPr>
                            <m:e>
                              <m:r>
                                <a:rPr lang="es-CR" sz="2400" b="0" i="1" smtClean="0">
                                  <a:latin typeface="Cambria Math" panose="02040503050406030204" pitchFamily="18" charset="0"/>
                                </a:rPr>
                                <m:t>𝑍</m:t>
                              </m:r>
                            </m:e>
                            <m:sub>
                              <m:r>
                                <a:rPr lang="es-CR" sz="2400" b="0" i="1" smtClean="0">
                                  <a:latin typeface="Cambria Math" panose="02040503050406030204" pitchFamily="18" charset="0"/>
                                </a:rPr>
                                <m:t>𝑐</m:t>
                              </m:r>
                            </m:sub>
                          </m:sSub>
                        </m:e>
                      </m:d>
                      <m:r>
                        <a:rPr lang="es-CR" sz="2400" i="1" smtClean="0">
                          <a:latin typeface="Cambria Math" panose="02040503050406030204" pitchFamily="18" charset="0"/>
                          <a:ea typeface="Cambria Math" panose="02040503050406030204" pitchFamily="18" charset="0"/>
                        </a:rPr>
                        <m:t>&gt;</m:t>
                      </m:r>
                      <m:d>
                        <m:dPr>
                          <m:begChr m:val="|"/>
                          <m:endChr m:val="|"/>
                          <m:ctrlPr>
                            <a:rPr lang="es-CR" sz="2400" i="1">
                              <a:latin typeface="Cambria Math" panose="02040503050406030204" pitchFamily="18" charset="0"/>
                            </a:rPr>
                          </m:ctrlPr>
                        </m:dPr>
                        <m:e>
                          <m:sSub>
                            <m:sSubPr>
                              <m:ctrlPr>
                                <a:rPr lang="es-CR" sz="2400" i="1">
                                  <a:latin typeface="Cambria Math" panose="02040503050406030204" pitchFamily="18" charset="0"/>
                                </a:rPr>
                              </m:ctrlPr>
                            </m:sSubPr>
                            <m:e>
                              <m:r>
                                <a:rPr lang="es-CR" sz="2400" i="1">
                                  <a:latin typeface="Cambria Math" panose="02040503050406030204" pitchFamily="18" charset="0"/>
                                </a:rPr>
                                <m:t>𝑍</m:t>
                              </m:r>
                            </m:e>
                            <m:sub>
                              <m:r>
                                <a:rPr lang="es-CR" sz="2400" b="0" i="1" smtClean="0">
                                  <a:latin typeface="Cambria Math" panose="02040503050406030204" pitchFamily="18" charset="0"/>
                                </a:rPr>
                                <m:t>𝑇</m:t>
                              </m:r>
                            </m:sub>
                          </m:sSub>
                        </m:e>
                      </m:d>
                    </m:oMath>
                  </m:oMathPara>
                </a14:m>
                <a:endParaRPr lang="es-C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8232" y="3634563"/>
                <a:ext cx="1913468" cy="369332"/>
              </a:xfrm>
              <a:prstGeom prst="rect">
                <a:avLst/>
              </a:prstGeom>
              <a:blipFill rotWithShape="0">
                <a:blip r:embed="rId2"/>
                <a:stretch>
                  <a:fillRect b="-13115"/>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93067" y="3633919"/>
                <a:ext cx="3735124" cy="400110"/>
              </a:xfrm>
              <a:prstGeom prst="rect">
                <a:avLst/>
              </a:prstGeom>
              <a:noFill/>
            </p:spPr>
            <p:txBody>
              <a:bodyPr wrap="square" rtlCol="0">
                <a:spAutoFit/>
              </a:bodyPr>
              <a:lstStyle/>
              <a:p>
                <a:r>
                  <a:rPr lang="es-CR" sz="2000" dirty="0"/>
                  <a:t>Rechazar la hipótesis nula,  </a:t>
                </a:r>
                <a14:m>
                  <m:oMath xmlns:m="http://schemas.openxmlformats.org/officeDocument/2006/math">
                    <m:sSub>
                      <m:sSubPr>
                        <m:ctrlPr>
                          <a:rPr lang="es-CR" sz="2000" b="1" i="1">
                            <a:latin typeface="Cambria Math" panose="02040503050406030204" pitchFamily="18" charset="0"/>
                          </a:rPr>
                        </m:ctrlPr>
                      </m:sSubPr>
                      <m:e>
                        <m:r>
                          <a:rPr lang="es-CR" sz="2000" b="1" i="1">
                            <a:latin typeface="Cambria Math" panose="02040503050406030204" pitchFamily="18" charset="0"/>
                          </a:rPr>
                          <m:t>𝑯</m:t>
                        </m:r>
                      </m:e>
                      <m:sub>
                        <m:r>
                          <a:rPr lang="es-CR" sz="2000" b="1" i="1">
                            <a:latin typeface="Cambria Math" panose="02040503050406030204" pitchFamily="18" charset="0"/>
                          </a:rPr>
                          <m:t>𝟎</m:t>
                        </m:r>
                      </m:sub>
                    </m:sSub>
                  </m:oMath>
                </a14:m>
                <a:r>
                  <a:rPr lang="es-CR" sz="2000"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3793067" y="3633919"/>
                <a:ext cx="3735124" cy="400110"/>
              </a:xfrm>
              <a:prstGeom prst="rect">
                <a:avLst/>
              </a:prstGeom>
              <a:blipFill>
                <a:blip r:embed="rId3"/>
                <a:stretch>
                  <a:fillRect l="-1631"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22399" y="4796661"/>
                <a:ext cx="2125134" cy="4658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sz="2800" i="1" smtClean="0">
                          <a:latin typeface="Cambria Math" panose="02040503050406030204" pitchFamily="18" charset="0"/>
                          <a:ea typeface="Cambria Math" panose="02040503050406030204" pitchFamily="18" charset="0"/>
                        </a:rPr>
                        <m:t>𝛼</m:t>
                      </m:r>
                      <m:r>
                        <a:rPr lang="es-CR" sz="2800" i="1" smtClean="0">
                          <a:latin typeface="Cambria Math" panose="02040503050406030204" pitchFamily="18" charset="0"/>
                          <a:ea typeface="Cambria Math" panose="02040503050406030204" pitchFamily="18" charset="0"/>
                        </a:rPr>
                        <m:t>&gt;</m:t>
                      </m:r>
                      <m:sSub>
                        <m:sSubPr>
                          <m:ctrlPr>
                            <a:rPr lang="es-CR" sz="2800" i="1" smtClean="0">
                              <a:latin typeface="Cambria Math" panose="02040503050406030204" pitchFamily="18" charset="0"/>
                              <a:ea typeface="Cambria Math" panose="02040503050406030204" pitchFamily="18" charset="0"/>
                            </a:rPr>
                          </m:ctrlPr>
                        </m:sSubPr>
                        <m:e>
                          <m:r>
                            <a:rPr lang="es-CR" sz="2800" i="1" smtClean="0">
                              <a:latin typeface="Cambria Math" panose="02040503050406030204" pitchFamily="18" charset="0"/>
                              <a:ea typeface="Cambria Math" panose="02040503050406030204" pitchFamily="18" charset="0"/>
                            </a:rPr>
                            <m:t>𝛼</m:t>
                          </m:r>
                        </m:e>
                        <m:sub>
                          <m:r>
                            <a:rPr lang="es-CR" sz="2800" b="0" i="1" smtClean="0">
                              <a:latin typeface="Cambria Math" panose="02040503050406030204" pitchFamily="18" charset="0"/>
                              <a:ea typeface="Cambria Math" panose="02040503050406030204" pitchFamily="18" charset="0"/>
                            </a:rPr>
                            <m:t>𝑠𝑖𝑔</m:t>
                          </m:r>
                          <m:r>
                            <a:rPr lang="es-CR" sz="2800" b="0" i="1" smtClean="0">
                              <a:latin typeface="Cambria Math" panose="02040503050406030204" pitchFamily="18" charset="0"/>
                              <a:ea typeface="Cambria Math" panose="02040503050406030204" pitchFamily="18" charset="0"/>
                            </a:rPr>
                            <m:t>.</m:t>
                          </m:r>
                        </m:sub>
                      </m:sSub>
                    </m:oMath>
                  </m:oMathPara>
                </a14:m>
                <a:endParaRPr lang="es-CR"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22399" y="4796661"/>
                <a:ext cx="2125134" cy="465897"/>
              </a:xfrm>
              <a:prstGeom prst="rect">
                <a:avLst/>
              </a:prstGeom>
              <a:blipFill rotWithShape="0">
                <a:blip r:embed="rId4"/>
                <a:stretch>
                  <a:fillRect/>
                </a:stretch>
              </a:blipFill>
            </p:spPr>
            <p:txBody>
              <a:bodyPr/>
              <a:lstStyle/>
              <a:p>
                <a:r>
                  <a:rPr lang="es-CR">
                    <a:noFill/>
                  </a:rPr>
                  <a:t> </a:t>
                </a:r>
              </a:p>
            </p:txBody>
          </p:sp>
        </mc:Fallback>
      </mc:AlternateContent>
      <p:sp>
        <p:nvSpPr>
          <p:cNvPr id="17" name="Right Brace 16"/>
          <p:cNvSpPr/>
          <p:nvPr/>
        </p:nvSpPr>
        <p:spPr>
          <a:xfrm>
            <a:off x="3441700" y="3674533"/>
            <a:ext cx="351367" cy="178646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R" b="1" dirty="0">
              <a:ln w="0"/>
              <a:effectLst>
                <a:outerShdw blurRad="38100" dist="19050" dir="2700000" algn="tl" rotWithShape="0">
                  <a:schemeClr val="dk1">
                    <a:alpha val="40000"/>
                  </a:schemeClr>
                </a:outerShdw>
              </a:effectLst>
            </a:endParaRPr>
          </a:p>
        </p:txBody>
      </p:sp>
      <p:sp>
        <p:nvSpPr>
          <p:cNvPr id="18" name="TextBox 17"/>
          <p:cNvSpPr txBox="1"/>
          <p:nvPr/>
        </p:nvSpPr>
        <p:spPr>
          <a:xfrm>
            <a:off x="1072620" y="5500970"/>
            <a:ext cx="8890000" cy="369332"/>
          </a:xfrm>
          <a:prstGeom prst="rect">
            <a:avLst/>
          </a:prstGeom>
          <a:noFill/>
        </p:spPr>
        <p:txBody>
          <a:bodyPr wrap="square" rtlCol="0">
            <a:spAutoFit/>
          </a:bodyPr>
          <a:lstStyle/>
          <a:p>
            <a:r>
              <a:rPr lang="es-CR" b="1" dirty="0"/>
              <a:t>6. Conclusión acerca del problema en estudio</a:t>
            </a:r>
          </a:p>
        </p:txBody>
      </p:sp>
      <p:sp>
        <p:nvSpPr>
          <p:cNvPr id="19" name="TextBox 18"/>
          <p:cNvSpPr txBox="1"/>
          <p:nvPr/>
        </p:nvSpPr>
        <p:spPr>
          <a:xfrm>
            <a:off x="1422399" y="5914943"/>
            <a:ext cx="9821334" cy="646331"/>
          </a:xfrm>
          <a:prstGeom prst="rect">
            <a:avLst/>
          </a:prstGeom>
          <a:noFill/>
        </p:spPr>
        <p:txBody>
          <a:bodyPr wrap="square" rtlCol="0">
            <a:spAutoFit/>
          </a:bodyPr>
          <a:lstStyle/>
          <a:p>
            <a:r>
              <a:rPr lang="es-CR" dirty="0"/>
              <a:t>Según sea la decisión acerca de la hipótesis, deben deducirse las conclusiones correspondientes sobre la situación estudiada.</a:t>
            </a:r>
          </a:p>
        </p:txBody>
      </p:sp>
      <p:pic>
        <p:nvPicPr>
          <p:cNvPr id="2" name="Picture 1">
            <a:extLst>
              <a:ext uri="{FF2B5EF4-FFF2-40B4-BE49-F238E27FC236}">
                <a16:creationId xmlns:a16="http://schemas.microsoft.com/office/drawing/2014/main" id="{ECA1F720-EF83-4633-BBD8-8614500D90AF}"/>
              </a:ext>
            </a:extLst>
          </p:cNvPr>
          <p:cNvPicPr>
            <a:picLocks noChangeAspect="1"/>
          </p:cNvPicPr>
          <p:nvPr/>
        </p:nvPicPr>
        <p:blipFill>
          <a:blip r:embed="rId5"/>
          <a:stretch>
            <a:fillRect/>
          </a:stretch>
        </p:blipFill>
        <p:spPr>
          <a:xfrm>
            <a:off x="3933605" y="4094286"/>
            <a:ext cx="6725927" cy="1474710"/>
          </a:xfrm>
          <a:prstGeom prst="rect">
            <a:avLst/>
          </a:prstGeom>
        </p:spPr>
      </p:pic>
    </p:spTree>
    <p:extLst>
      <p:ext uri="{BB962C8B-B14F-4D97-AF65-F5344CB8AC3E}">
        <p14:creationId xmlns:p14="http://schemas.microsoft.com/office/powerpoint/2010/main" val="161099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612845"/>
            <a:ext cx="9855201" cy="400110"/>
          </a:xfrm>
          <a:prstGeom prst="rect">
            <a:avLst/>
          </a:prstGeom>
        </p:spPr>
        <p:txBody>
          <a:bodyPr wrap="square">
            <a:spAutoFit/>
          </a:bodyPr>
          <a:lstStyle/>
          <a:p>
            <a:pPr algn="ctr"/>
            <a:r>
              <a:rPr lang="es-CR" sz="2000" b="1" dirty="0">
                <a:solidFill>
                  <a:schemeClr val="accent1">
                    <a:lumMod val="75000"/>
                  </a:schemeClr>
                </a:solidFill>
                <a:latin typeface="Arial Black" panose="020B0A04020102020204" pitchFamily="34" charset="0"/>
              </a:rPr>
              <a:t>Prueba de hipótesis sobre una media aritmética</a:t>
            </a:r>
          </a:p>
        </p:txBody>
      </p:sp>
      <p:sp>
        <p:nvSpPr>
          <p:cNvPr id="3" name="Rectangle 2"/>
          <p:cNvSpPr/>
          <p:nvPr/>
        </p:nvSpPr>
        <p:spPr>
          <a:xfrm>
            <a:off x="1015999" y="2881502"/>
            <a:ext cx="9855200" cy="369332"/>
          </a:xfrm>
          <a:prstGeom prst="rect">
            <a:avLst/>
          </a:prstGeom>
        </p:spPr>
        <p:txBody>
          <a:bodyPr wrap="square">
            <a:spAutoFit/>
          </a:bodyPr>
          <a:lstStyle/>
          <a:p>
            <a:r>
              <a:rPr lang="es-CR" b="1" dirty="0"/>
              <a:t>Caso de variancia poblacional conocida</a:t>
            </a:r>
          </a:p>
        </p:txBody>
      </p:sp>
      <p:pic>
        <p:nvPicPr>
          <p:cNvPr id="5" name="Picture 4"/>
          <p:cNvPicPr>
            <a:picLocks noChangeAspect="1"/>
          </p:cNvPicPr>
          <p:nvPr/>
        </p:nvPicPr>
        <p:blipFill>
          <a:blip r:embed="rId2"/>
          <a:stretch>
            <a:fillRect/>
          </a:stretch>
        </p:blipFill>
        <p:spPr>
          <a:xfrm>
            <a:off x="4592954" y="4482403"/>
            <a:ext cx="1607291" cy="1149880"/>
          </a:xfrm>
          <a:prstGeom prst="rect">
            <a:avLst/>
          </a:prstGeom>
        </p:spPr>
      </p:pic>
      <p:pic>
        <p:nvPicPr>
          <p:cNvPr id="6" name="Picture 5"/>
          <p:cNvPicPr>
            <a:picLocks noChangeAspect="1"/>
          </p:cNvPicPr>
          <p:nvPr/>
        </p:nvPicPr>
        <p:blipFill>
          <a:blip r:embed="rId3"/>
          <a:stretch>
            <a:fillRect/>
          </a:stretch>
        </p:blipFill>
        <p:spPr>
          <a:xfrm>
            <a:off x="1015999" y="3449967"/>
            <a:ext cx="9643534" cy="932869"/>
          </a:xfrm>
          <a:prstGeom prst="rect">
            <a:avLst/>
          </a:prstGeom>
        </p:spPr>
      </p:pic>
      <p:pic>
        <p:nvPicPr>
          <p:cNvPr id="7" name="Picture 6"/>
          <p:cNvPicPr>
            <a:picLocks noChangeAspect="1"/>
          </p:cNvPicPr>
          <p:nvPr/>
        </p:nvPicPr>
        <p:blipFill>
          <a:blip r:embed="rId4"/>
          <a:stretch>
            <a:fillRect/>
          </a:stretch>
        </p:blipFill>
        <p:spPr>
          <a:xfrm>
            <a:off x="1015999" y="5831416"/>
            <a:ext cx="9683628" cy="628650"/>
          </a:xfrm>
          <a:prstGeom prst="rect">
            <a:avLst/>
          </a:prstGeom>
        </p:spPr>
      </p:pic>
      <p:pic>
        <p:nvPicPr>
          <p:cNvPr id="4" name="Picture 3"/>
          <p:cNvPicPr>
            <a:picLocks noChangeAspect="1"/>
          </p:cNvPicPr>
          <p:nvPr/>
        </p:nvPicPr>
        <p:blipFill>
          <a:blip r:embed="rId5"/>
          <a:stretch>
            <a:fillRect/>
          </a:stretch>
        </p:blipFill>
        <p:spPr>
          <a:xfrm>
            <a:off x="1015999" y="1181310"/>
            <a:ext cx="5996225" cy="1415960"/>
          </a:xfrm>
          <a:prstGeom prst="rect">
            <a:avLst/>
          </a:prstGeom>
        </p:spPr>
      </p:pic>
    </p:spTree>
    <p:extLst>
      <p:ext uri="{BB962C8B-B14F-4D97-AF65-F5344CB8AC3E}">
        <p14:creationId xmlns:p14="http://schemas.microsoft.com/office/powerpoint/2010/main" val="33798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C6818-974B-4923-9066-560F469BBA2C}"/>
              </a:ext>
            </a:extLst>
          </p:cNvPr>
          <p:cNvPicPr>
            <a:picLocks noChangeAspect="1"/>
          </p:cNvPicPr>
          <p:nvPr/>
        </p:nvPicPr>
        <p:blipFill>
          <a:blip r:embed="rId2"/>
          <a:stretch>
            <a:fillRect/>
          </a:stretch>
        </p:blipFill>
        <p:spPr>
          <a:xfrm>
            <a:off x="424440" y="503169"/>
            <a:ext cx="8517670" cy="2279787"/>
          </a:xfrm>
          <a:prstGeom prst="rect">
            <a:avLst/>
          </a:prstGeom>
        </p:spPr>
      </p:pic>
      <p:pic>
        <p:nvPicPr>
          <p:cNvPr id="3" name="Picture 2">
            <a:extLst>
              <a:ext uri="{FF2B5EF4-FFF2-40B4-BE49-F238E27FC236}">
                <a16:creationId xmlns:a16="http://schemas.microsoft.com/office/drawing/2014/main" id="{CD0E7CE4-E0B3-4580-86B9-17026335A463}"/>
              </a:ext>
            </a:extLst>
          </p:cNvPr>
          <p:cNvPicPr>
            <a:picLocks noChangeAspect="1"/>
          </p:cNvPicPr>
          <p:nvPr/>
        </p:nvPicPr>
        <p:blipFill>
          <a:blip r:embed="rId3"/>
          <a:stretch>
            <a:fillRect/>
          </a:stretch>
        </p:blipFill>
        <p:spPr>
          <a:xfrm>
            <a:off x="645835" y="2912573"/>
            <a:ext cx="8296275" cy="3581400"/>
          </a:xfrm>
          <a:prstGeom prst="rect">
            <a:avLst/>
          </a:prstGeom>
        </p:spPr>
      </p:pic>
    </p:spTree>
    <p:extLst>
      <p:ext uri="{BB962C8B-B14F-4D97-AF65-F5344CB8AC3E}">
        <p14:creationId xmlns:p14="http://schemas.microsoft.com/office/powerpoint/2010/main" val="15055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129" y="361951"/>
            <a:ext cx="8681744" cy="1974850"/>
          </a:xfrm>
          <a:prstGeom prst="rect">
            <a:avLst/>
          </a:prstGeom>
        </p:spPr>
      </p:pic>
      <p:pic>
        <p:nvPicPr>
          <p:cNvPr id="3" name="Picture 2"/>
          <p:cNvPicPr>
            <a:picLocks noChangeAspect="1"/>
          </p:cNvPicPr>
          <p:nvPr/>
        </p:nvPicPr>
        <p:blipFill>
          <a:blip r:embed="rId3"/>
          <a:stretch>
            <a:fillRect/>
          </a:stretch>
        </p:blipFill>
        <p:spPr>
          <a:xfrm>
            <a:off x="9687820" y="440267"/>
            <a:ext cx="2326379" cy="1591733"/>
          </a:xfrm>
          <a:prstGeom prst="rect">
            <a:avLst/>
          </a:prstGeom>
        </p:spPr>
      </p:pic>
    </p:spTree>
    <p:extLst>
      <p:ext uri="{BB962C8B-B14F-4D97-AF65-F5344CB8AC3E}">
        <p14:creationId xmlns:p14="http://schemas.microsoft.com/office/powerpoint/2010/main" val="194874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028" y="312736"/>
            <a:ext cx="8585864" cy="2125663"/>
          </a:xfrm>
          <a:prstGeom prst="rect">
            <a:avLst/>
          </a:prstGeom>
        </p:spPr>
      </p:pic>
      <p:pic>
        <p:nvPicPr>
          <p:cNvPr id="3" name="Picture 2"/>
          <p:cNvPicPr>
            <a:picLocks noChangeAspect="1"/>
          </p:cNvPicPr>
          <p:nvPr/>
        </p:nvPicPr>
        <p:blipFill>
          <a:blip r:embed="rId3"/>
          <a:stretch>
            <a:fillRect/>
          </a:stretch>
        </p:blipFill>
        <p:spPr>
          <a:xfrm>
            <a:off x="9354608" y="312736"/>
            <a:ext cx="2346325" cy="1873423"/>
          </a:xfrm>
          <a:prstGeom prst="rect">
            <a:avLst/>
          </a:prstGeom>
        </p:spPr>
      </p:pic>
    </p:spTree>
    <p:extLst>
      <p:ext uri="{BB962C8B-B14F-4D97-AF65-F5344CB8AC3E}">
        <p14:creationId xmlns:p14="http://schemas.microsoft.com/office/powerpoint/2010/main" val="3405279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4737</TotalTime>
  <Words>781</Words>
  <Application>Microsoft Office PowerPoint</Application>
  <PresentationFormat>Panorámica</PresentationFormat>
  <Paragraphs>44</Paragraphs>
  <Slides>46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Adobe Gothic Std B</vt:lpstr>
      <vt:lpstr>Arial</vt:lpstr>
      <vt:lpstr>Arial Black</vt:lpstr>
      <vt:lpstr>Calibri</vt:lpstr>
      <vt:lpstr>Calibri Light</vt:lpstr>
      <vt:lpstr>Cambria Math</vt:lpstr>
      <vt:lpstr>Comic Sans MS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Carlomagno1</dc:creator>
  <cp:lastModifiedBy>Carlomagno Araya Alpízar</cp:lastModifiedBy>
  <cp:revision>207</cp:revision>
  <dcterms:created xsi:type="dcterms:W3CDTF">2016-08-06T14:16:22Z</dcterms:created>
  <dcterms:modified xsi:type="dcterms:W3CDTF">2022-08-31T23:58:47Z</dcterms:modified>
</cp:coreProperties>
</file>