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70" r:id="rId5"/>
    <p:sldId id="260" r:id="rId6"/>
    <p:sldId id="261" r:id="rId7"/>
    <p:sldId id="262" r:id="rId8"/>
    <p:sldId id="273" r:id="rId9"/>
    <p:sldId id="278" r:id="rId10"/>
    <p:sldId id="277" r:id="rId11"/>
    <p:sldId id="276" r:id="rId12"/>
    <p:sldId id="264" r:id="rId13"/>
    <p:sldId id="286" r:id="rId14"/>
    <p:sldId id="279" r:id="rId15"/>
    <p:sldId id="280" r:id="rId16"/>
    <p:sldId id="265" r:id="rId17"/>
    <p:sldId id="272" r:id="rId18"/>
    <p:sldId id="274" r:id="rId19"/>
    <p:sldId id="275" r:id="rId20"/>
    <p:sldId id="288" r:id="rId21"/>
    <p:sldId id="281" r:id="rId22"/>
    <p:sldId id="284" r:id="rId23"/>
    <p:sldId id="289" r:id="rId24"/>
    <p:sldId id="287" r:id="rId25"/>
    <p:sldId id="266" r:id="rId26"/>
    <p:sldId id="268"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0" d="100"/>
          <a:sy n="70" d="100"/>
        </p:scale>
        <p:origin x="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23/10/2022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23/10/2022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23/10/2022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23/10/2022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23/10/2022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23/10/2022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23/10/2022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23/10/2022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748" y="757235"/>
            <a:ext cx="1211930" cy="1295704"/>
          </a:xfrm>
          <a:prstGeom prst="rect">
            <a:avLst/>
          </a:prstGeom>
        </p:spPr>
      </p:pic>
      <p:sp>
        <p:nvSpPr>
          <p:cNvPr id="3" name="CuadroTexto 2"/>
          <p:cNvSpPr txBox="1"/>
          <p:nvPr/>
        </p:nvSpPr>
        <p:spPr>
          <a:xfrm>
            <a:off x="7633551" y="5748243"/>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4" name="Picture 3"/>
          <p:cNvPicPr>
            <a:picLocks noChangeAspect="1"/>
          </p:cNvPicPr>
          <p:nvPr/>
        </p:nvPicPr>
        <p:blipFill>
          <a:blip r:embed="rId3"/>
          <a:stretch>
            <a:fillRect/>
          </a:stretch>
        </p:blipFill>
        <p:spPr>
          <a:xfrm>
            <a:off x="2076450" y="2309049"/>
            <a:ext cx="8235950" cy="2881017"/>
          </a:xfrm>
          <a:prstGeom prst="rect">
            <a:avLst/>
          </a:prstGeom>
        </p:spPr>
      </p:pic>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 y="595312"/>
            <a:ext cx="9717576" cy="4386263"/>
          </a:xfrm>
          <a:prstGeom prst="rect">
            <a:avLst/>
          </a:prstGeom>
        </p:spPr>
      </p:pic>
    </p:spTree>
    <p:extLst>
      <p:ext uri="{BB962C8B-B14F-4D97-AF65-F5344CB8AC3E}">
        <p14:creationId xmlns:p14="http://schemas.microsoft.com/office/powerpoint/2010/main" val="418742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EC7F9-A376-44B7-BE07-196650773279}"/>
              </a:ext>
            </a:extLst>
          </p:cNvPr>
          <p:cNvPicPr>
            <a:picLocks noChangeAspect="1"/>
          </p:cNvPicPr>
          <p:nvPr/>
        </p:nvPicPr>
        <p:blipFill>
          <a:blip r:embed="rId2"/>
          <a:stretch>
            <a:fillRect/>
          </a:stretch>
        </p:blipFill>
        <p:spPr>
          <a:xfrm>
            <a:off x="804862" y="1166812"/>
            <a:ext cx="10582275" cy="4524375"/>
          </a:xfrm>
          <a:prstGeom prst="rect">
            <a:avLst/>
          </a:prstGeom>
        </p:spPr>
      </p:pic>
    </p:spTree>
    <p:extLst>
      <p:ext uri="{BB962C8B-B14F-4D97-AF65-F5344CB8AC3E}">
        <p14:creationId xmlns:p14="http://schemas.microsoft.com/office/powerpoint/2010/main" val="178865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933" y="492036"/>
            <a:ext cx="10693399" cy="400110"/>
          </a:xfrm>
          <a:prstGeom prst="rect">
            <a:avLst/>
          </a:prstGeom>
        </p:spPr>
        <p:txBody>
          <a:bodyPr wrap="square">
            <a:spAutoFit/>
          </a:bodyPr>
          <a:lstStyle/>
          <a:p>
            <a:pPr marL="0" lvl="1" algn="ctr">
              <a:spcAft>
                <a:spcPts val="0"/>
              </a:spcAft>
            </a:pPr>
            <a:r>
              <a:rPr lang="es-ES_tradnl" sz="2000" b="1" spc="-15" dirty="0">
                <a:ea typeface="Times New Roman" panose="02020603050405020304" pitchFamily="18" charset="0"/>
                <a:cs typeface="Times New Roman" panose="02020603050405020304" pitchFamily="18" charset="0"/>
              </a:rPr>
              <a:t>Verificación de hipótesis para la diferencia entre pares de medias</a:t>
            </a:r>
          </a:p>
        </p:txBody>
      </p:sp>
      <mc:AlternateContent xmlns:mc="http://schemas.openxmlformats.org/markup-compatibility/2006" xmlns:a14="http://schemas.microsoft.com/office/drawing/2010/main">
        <mc:Choice Requires="a14">
          <p:sp>
            <p:nvSpPr>
              <p:cNvPr id="4" name="Rectangle 3"/>
              <p:cNvSpPr/>
              <p:nvPr/>
            </p:nvSpPr>
            <p:spPr>
              <a:xfrm>
                <a:off x="651933" y="1158780"/>
                <a:ext cx="10337799" cy="1366528"/>
              </a:xfrm>
              <a:prstGeom prst="rect">
                <a:avLst/>
              </a:prstGeom>
            </p:spPr>
            <p:txBody>
              <a:bodyPr wrap="square">
                <a:spAutoFit/>
              </a:bodyPr>
              <a:lstStyle/>
              <a:p>
                <a:pPr algn="just">
                  <a:lnSpc>
                    <a:spcPct val="115000"/>
                  </a:lnSpc>
                </a:pPr>
                <a:r>
                  <a:rPr lang="es-ES" dirty="0">
                    <a:latin typeface="Times New Roman" panose="02020603050405020304" pitchFamily="18" charset="0"/>
                    <a:ea typeface="Times New Roman" panose="02020603050405020304" pitchFamily="18" charset="0"/>
                  </a:rPr>
                  <a:t>Aunque el objetivo del análisis de varianza es determinar si existen diferencias entre </a:t>
                </a:r>
                <a14:m>
                  <m:oMath xmlns:m="http://schemas.openxmlformats.org/officeDocument/2006/math">
                    <m:r>
                      <a:rPr lang="es-ES" b="1" i="1">
                        <a:effectLst/>
                        <a:latin typeface="Cambria Math" panose="02040503050406030204" pitchFamily="18" charset="0"/>
                        <a:ea typeface="Times New Roman" panose="02020603050405020304" pitchFamily="18" charset="0"/>
                      </a:rPr>
                      <m:t>𝒌</m:t>
                    </m:r>
                  </m:oMath>
                </a14:m>
                <a:r>
                  <a:rPr lang="es-ES" dirty="0">
                    <a:effectLst/>
                    <a:latin typeface="Times New Roman" panose="02020603050405020304" pitchFamily="18" charset="0"/>
                    <a:ea typeface="Times New Roman" panose="02020603050405020304" pitchFamily="18" charset="0"/>
                  </a:rPr>
                  <a:t> grupos, es posible que a veces nos interese conocer entre qué tratamientos concretos se den tales diferencias. Para resolver éste problema, podemos recurrir a las denominadas </a:t>
                </a:r>
                <a:r>
                  <a:rPr lang="es-ES" b="1" dirty="0">
                    <a:effectLst/>
                    <a:latin typeface="Times New Roman" panose="02020603050405020304" pitchFamily="18" charset="0"/>
                    <a:ea typeface="Times New Roman" panose="02020603050405020304" pitchFamily="18" charset="0"/>
                  </a:rPr>
                  <a:t>pruebas de comparación múltiple de medias</a:t>
                </a:r>
                <a:r>
                  <a:rPr lang="es-ES" dirty="0">
                    <a:effectLst/>
                    <a:latin typeface="Times New Roman" panose="02020603050405020304" pitchFamily="18" charset="0"/>
                    <a:ea typeface="Times New Roman" panose="02020603050405020304" pitchFamily="18" charset="0"/>
                  </a:rPr>
                  <a:t>, entre las que una de las más conocidas es la prueba de diferencia mínima significativa.</a:t>
                </a:r>
                <a:endParaRPr lang="en-US" dirty="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51933" y="1158780"/>
                <a:ext cx="10337799" cy="1366528"/>
              </a:xfrm>
              <a:prstGeom prst="rect">
                <a:avLst/>
              </a:prstGeom>
              <a:blipFill rotWithShape="0">
                <a:blip r:embed="rId3"/>
                <a:stretch>
                  <a:fillRect l="-531" t="-893" r="-472" b="-4464"/>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2389716" y="2817343"/>
            <a:ext cx="7141262" cy="3518429"/>
          </a:xfrm>
          <a:prstGeom prst="rect">
            <a:avLst/>
          </a:prstGeom>
        </p:spPr>
      </p:pic>
    </p:spTree>
    <p:extLst>
      <p:ext uri="{BB962C8B-B14F-4D97-AF65-F5344CB8AC3E}">
        <p14:creationId xmlns:p14="http://schemas.microsoft.com/office/powerpoint/2010/main" val="2757974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8404" y="398602"/>
            <a:ext cx="4894263" cy="6201694"/>
          </a:xfrm>
          <a:prstGeom prst="rect">
            <a:avLst/>
          </a:prstGeom>
        </p:spPr>
      </p:pic>
    </p:spTree>
    <p:extLst>
      <p:ext uri="{BB962C8B-B14F-4D97-AF65-F5344CB8AC3E}">
        <p14:creationId xmlns:p14="http://schemas.microsoft.com/office/powerpoint/2010/main" val="125228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75220" y="458258"/>
            <a:ext cx="1952625" cy="876300"/>
          </a:xfrm>
          <a:prstGeom prst="rect">
            <a:avLst/>
          </a:prstGeom>
        </p:spPr>
      </p:pic>
      <p:pic>
        <p:nvPicPr>
          <p:cNvPr id="4" name="Picture 3"/>
          <p:cNvPicPr>
            <a:picLocks noChangeAspect="1"/>
          </p:cNvPicPr>
          <p:nvPr/>
        </p:nvPicPr>
        <p:blipFill>
          <a:blip r:embed="rId3"/>
          <a:stretch>
            <a:fillRect/>
          </a:stretch>
        </p:blipFill>
        <p:spPr>
          <a:xfrm>
            <a:off x="1949450" y="355637"/>
            <a:ext cx="6222587" cy="2115419"/>
          </a:xfrm>
          <a:prstGeom prst="rect">
            <a:avLst/>
          </a:prstGeom>
        </p:spPr>
      </p:pic>
      <p:pic>
        <p:nvPicPr>
          <p:cNvPr id="7" name="Imagen 6">
            <a:extLst>
              <a:ext uri="{FF2B5EF4-FFF2-40B4-BE49-F238E27FC236}">
                <a16:creationId xmlns:a16="http://schemas.microsoft.com/office/drawing/2014/main" id="{54CE4C17-6F68-42B5-8ECC-77EE029BFE25}"/>
              </a:ext>
            </a:extLst>
          </p:cNvPr>
          <p:cNvPicPr>
            <a:picLocks noChangeAspect="1"/>
          </p:cNvPicPr>
          <p:nvPr/>
        </p:nvPicPr>
        <p:blipFill>
          <a:blip r:embed="rId4"/>
          <a:stretch>
            <a:fillRect/>
          </a:stretch>
        </p:blipFill>
        <p:spPr>
          <a:xfrm>
            <a:off x="8172037" y="1670956"/>
            <a:ext cx="3467100" cy="1600200"/>
          </a:xfrm>
          <a:prstGeom prst="rect">
            <a:avLst/>
          </a:prstGeom>
        </p:spPr>
      </p:pic>
    </p:spTree>
    <p:extLst>
      <p:ext uri="{BB962C8B-B14F-4D97-AF65-F5344CB8AC3E}">
        <p14:creationId xmlns:p14="http://schemas.microsoft.com/office/powerpoint/2010/main" val="2126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4329" y="603087"/>
            <a:ext cx="7207052" cy="3253077"/>
          </a:xfrm>
          <a:prstGeom prst="rect">
            <a:avLst/>
          </a:prstGeom>
        </p:spPr>
      </p:pic>
      <p:pic>
        <p:nvPicPr>
          <p:cNvPr id="6" name="Imagen 5">
            <a:extLst>
              <a:ext uri="{FF2B5EF4-FFF2-40B4-BE49-F238E27FC236}">
                <a16:creationId xmlns:a16="http://schemas.microsoft.com/office/drawing/2014/main" id="{D07B8D7C-94A6-4D81-ACB6-95A301818D29}"/>
              </a:ext>
            </a:extLst>
          </p:cNvPr>
          <p:cNvPicPr>
            <a:picLocks noChangeAspect="1"/>
          </p:cNvPicPr>
          <p:nvPr/>
        </p:nvPicPr>
        <p:blipFill>
          <a:blip r:embed="rId3"/>
          <a:stretch>
            <a:fillRect/>
          </a:stretch>
        </p:blipFill>
        <p:spPr>
          <a:xfrm>
            <a:off x="8126591" y="1829575"/>
            <a:ext cx="2914650" cy="800100"/>
          </a:xfrm>
          <a:prstGeom prst="rect">
            <a:avLst/>
          </a:prstGeom>
        </p:spPr>
      </p:pic>
    </p:spTree>
    <p:extLst>
      <p:ext uri="{BB962C8B-B14F-4D97-AF65-F5344CB8AC3E}">
        <p14:creationId xmlns:p14="http://schemas.microsoft.com/office/powerpoint/2010/main" val="8073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188" y="800794"/>
            <a:ext cx="10240212" cy="400110"/>
          </a:xfrm>
          <a:prstGeom prst="rect">
            <a:avLst/>
          </a:prstGeom>
        </p:spPr>
        <p:txBody>
          <a:bodyPr wrap="square">
            <a:spAutoFit/>
          </a:bodyPr>
          <a:lstStyle/>
          <a:p>
            <a:pPr marL="0" lvl="1" algn="ctr">
              <a:spcAft>
                <a:spcPts val="0"/>
              </a:spcAft>
            </a:pPr>
            <a:r>
              <a:rPr lang="es-ES_tradnl" sz="20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Análisis de variancia en dos vías</a:t>
            </a:r>
            <a:endParaRPr lang="en-US" sz="20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4" name="Rectangle 3"/>
          <p:cNvSpPr/>
          <p:nvPr/>
        </p:nvSpPr>
        <p:spPr>
          <a:xfrm>
            <a:off x="834188" y="1592859"/>
            <a:ext cx="10961927" cy="880369"/>
          </a:xfrm>
          <a:prstGeom prst="rect">
            <a:avLst/>
          </a:prstGeom>
        </p:spPr>
        <p:txBody>
          <a:bodyPr wrap="square">
            <a:spAutoFit/>
          </a:bodyPr>
          <a:lstStyle/>
          <a:p>
            <a:pPr>
              <a:lnSpc>
                <a:spcPct val="150000"/>
              </a:lnSpc>
            </a:pPr>
            <a:r>
              <a:rPr lang="es-CR" dirty="0"/>
              <a:t>Usaremos el análisis en dos vías para estudiar los posibles efectos causados por diferentes niveles de dos factores sobre la variable dependiente.</a:t>
            </a:r>
            <a:endParaRPr lang="es-CR" dirty="0">
              <a:effectLst/>
            </a:endParaRPr>
          </a:p>
        </p:txBody>
      </p:sp>
      <p:sp>
        <p:nvSpPr>
          <p:cNvPr id="5" name="Rectangle 4"/>
          <p:cNvSpPr/>
          <p:nvPr/>
        </p:nvSpPr>
        <p:spPr>
          <a:xfrm>
            <a:off x="834189" y="2548631"/>
            <a:ext cx="10822003" cy="880369"/>
          </a:xfrm>
          <a:prstGeom prst="rect">
            <a:avLst/>
          </a:prstGeom>
        </p:spPr>
        <p:txBody>
          <a:bodyPr wrap="square">
            <a:spAutoFit/>
          </a:bodyPr>
          <a:lstStyle/>
          <a:p>
            <a:pPr marL="285750" indent="-285750">
              <a:lnSpc>
                <a:spcPct val="150000"/>
              </a:lnSpc>
              <a:buFont typeface="Wingdings" panose="05000000000000000000" pitchFamily="2" charset="2"/>
              <a:buChar char="§"/>
            </a:pPr>
            <a:r>
              <a:rPr lang="es-CR" dirty="0"/>
              <a:t>En agricultura estaremos interesados en estudiar qué efectos tendrán, sobre el crecimiento de las papas, variaciones en los niveles de potasio y nitrógeno de la tierra.</a:t>
            </a:r>
            <a:endParaRPr lang="es-CR" dirty="0">
              <a:effectLst/>
            </a:endParaRPr>
          </a:p>
        </p:txBody>
      </p:sp>
      <p:sp>
        <p:nvSpPr>
          <p:cNvPr id="6" name="Rectangle 5"/>
          <p:cNvSpPr/>
          <p:nvPr/>
        </p:nvSpPr>
        <p:spPr>
          <a:xfrm>
            <a:off x="834189" y="3681782"/>
            <a:ext cx="10822003" cy="880369"/>
          </a:xfrm>
          <a:prstGeom prst="rect">
            <a:avLst/>
          </a:prstGeom>
        </p:spPr>
        <p:txBody>
          <a:bodyPr wrap="square">
            <a:spAutoFit/>
          </a:bodyPr>
          <a:lstStyle/>
          <a:p>
            <a:pPr marL="285750" indent="-285750">
              <a:lnSpc>
                <a:spcPct val="150000"/>
              </a:lnSpc>
              <a:buFont typeface="Wingdings" panose="05000000000000000000" pitchFamily="2" charset="2"/>
              <a:buChar char="§"/>
            </a:pPr>
            <a:r>
              <a:rPr lang="es-CR" dirty="0"/>
              <a:t>En medicina, estaremos interesados en estudiar los efectos, sobre el dolor de cabeza, del medicamento y de la dosis empleados.</a:t>
            </a:r>
          </a:p>
        </p:txBody>
      </p:sp>
      <p:sp>
        <p:nvSpPr>
          <p:cNvPr id="7" name="Rectangle 6"/>
          <p:cNvSpPr/>
          <p:nvPr/>
        </p:nvSpPr>
        <p:spPr>
          <a:xfrm>
            <a:off x="834188" y="5027733"/>
            <a:ext cx="10822004" cy="646331"/>
          </a:xfrm>
          <a:prstGeom prst="rect">
            <a:avLst/>
          </a:prstGeom>
        </p:spPr>
        <p:txBody>
          <a:bodyPr wrap="square">
            <a:spAutoFit/>
          </a:bodyPr>
          <a:lstStyle/>
          <a:p>
            <a:pPr marL="285750" indent="-285750">
              <a:buFont typeface="Wingdings" panose="05000000000000000000" pitchFamily="2" charset="2"/>
              <a:buChar char="§"/>
            </a:pPr>
            <a:r>
              <a:rPr lang="es-CR" dirty="0"/>
              <a:t>En educación, buscaremos conocer qué efectos, sobre el tiempo necesario para adquirir unos conocimientos, tendrán los factores nivel de estudios y sexo.</a:t>
            </a:r>
          </a:p>
        </p:txBody>
      </p:sp>
    </p:spTree>
    <p:extLst>
      <p:ext uri="{BB962C8B-B14F-4D97-AF65-F5344CB8AC3E}">
        <p14:creationId xmlns:p14="http://schemas.microsoft.com/office/powerpoint/2010/main" val="2198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5496" y="534986"/>
            <a:ext cx="3190875" cy="1066800"/>
          </a:xfrm>
          <a:prstGeom prst="rect">
            <a:avLst/>
          </a:prstGeom>
        </p:spPr>
      </p:pic>
      <p:pic>
        <p:nvPicPr>
          <p:cNvPr id="4" name="Picture 3"/>
          <p:cNvPicPr>
            <a:picLocks noChangeAspect="1"/>
          </p:cNvPicPr>
          <p:nvPr/>
        </p:nvPicPr>
        <p:blipFill>
          <a:blip r:embed="rId3"/>
          <a:stretch>
            <a:fillRect/>
          </a:stretch>
        </p:blipFill>
        <p:spPr>
          <a:xfrm>
            <a:off x="1215496" y="1868487"/>
            <a:ext cx="2857500" cy="695325"/>
          </a:xfrm>
          <a:prstGeom prst="rect">
            <a:avLst/>
          </a:prstGeom>
        </p:spPr>
      </p:pic>
      <p:pic>
        <p:nvPicPr>
          <p:cNvPr id="7" name="Picture 6"/>
          <p:cNvPicPr>
            <a:picLocks noChangeAspect="1"/>
          </p:cNvPicPr>
          <p:nvPr/>
        </p:nvPicPr>
        <p:blipFill>
          <a:blip r:embed="rId4"/>
          <a:stretch>
            <a:fillRect/>
          </a:stretch>
        </p:blipFill>
        <p:spPr>
          <a:xfrm>
            <a:off x="1101724" y="2996142"/>
            <a:ext cx="8632046" cy="3361266"/>
          </a:xfrm>
          <a:prstGeom prst="rect">
            <a:avLst/>
          </a:prstGeom>
        </p:spPr>
      </p:pic>
      <p:pic>
        <p:nvPicPr>
          <p:cNvPr id="8" name="Picture 7"/>
          <p:cNvPicPr>
            <a:picLocks noChangeAspect="1"/>
          </p:cNvPicPr>
          <p:nvPr/>
        </p:nvPicPr>
        <p:blipFill>
          <a:blip r:embed="rId5"/>
          <a:stretch>
            <a:fillRect/>
          </a:stretch>
        </p:blipFill>
        <p:spPr>
          <a:xfrm>
            <a:off x="6747403" y="1782761"/>
            <a:ext cx="2562225" cy="1038225"/>
          </a:xfrm>
          <a:prstGeom prst="rect">
            <a:avLst/>
          </a:prstGeom>
        </p:spPr>
      </p:pic>
      <p:pic>
        <p:nvPicPr>
          <p:cNvPr id="9" name="Picture 8"/>
          <p:cNvPicPr>
            <a:picLocks noChangeAspect="1"/>
          </p:cNvPicPr>
          <p:nvPr/>
        </p:nvPicPr>
        <p:blipFill>
          <a:blip r:embed="rId6"/>
          <a:stretch>
            <a:fillRect/>
          </a:stretch>
        </p:blipFill>
        <p:spPr>
          <a:xfrm>
            <a:off x="6747403" y="534986"/>
            <a:ext cx="2647950" cy="952500"/>
          </a:xfrm>
          <a:prstGeom prst="rect">
            <a:avLst/>
          </a:prstGeom>
        </p:spPr>
      </p:pic>
    </p:spTree>
    <p:extLst>
      <p:ext uri="{BB962C8B-B14F-4D97-AF65-F5344CB8AC3E}">
        <p14:creationId xmlns:p14="http://schemas.microsoft.com/office/powerpoint/2010/main" val="4208250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0666" y="1019527"/>
            <a:ext cx="8277002" cy="1376540"/>
          </a:xfrm>
          <a:prstGeom prst="rect">
            <a:avLst/>
          </a:prstGeom>
        </p:spPr>
      </p:pic>
      <p:pic>
        <p:nvPicPr>
          <p:cNvPr id="4" name="Picture 3"/>
          <p:cNvPicPr>
            <a:picLocks noChangeAspect="1"/>
          </p:cNvPicPr>
          <p:nvPr/>
        </p:nvPicPr>
        <p:blipFill>
          <a:blip r:embed="rId3"/>
          <a:stretch>
            <a:fillRect/>
          </a:stretch>
        </p:blipFill>
        <p:spPr>
          <a:xfrm>
            <a:off x="1319742" y="2581275"/>
            <a:ext cx="8906513" cy="1999192"/>
          </a:xfrm>
          <a:prstGeom prst="rect">
            <a:avLst/>
          </a:prstGeom>
        </p:spPr>
      </p:pic>
      <p:pic>
        <p:nvPicPr>
          <p:cNvPr id="5" name="Picture 4"/>
          <p:cNvPicPr>
            <a:picLocks noChangeAspect="1"/>
          </p:cNvPicPr>
          <p:nvPr/>
        </p:nvPicPr>
        <p:blipFill>
          <a:blip r:embed="rId4"/>
          <a:stretch>
            <a:fillRect/>
          </a:stretch>
        </p:blipFill>
        <p:spPr>
          <a:xfrm>
            <a:off x="8985888" y="912284"/>
            <a:ext cx="2327209" cy="1390649"/>
          </a:xfrm>
          <a:prstGeom prst="rect">
            <a:avLst/>
          </a:prstGeom>
        </p:spPr>
      </p:pic>
    </p:spTree>
    <p:extLst>
      <p:ext uri="{BB962C8B-B14F-4D97-AF65-F5344CB8AC3E}">
        <p14:creationId xmlns:p14="http://schemas.microsoft.com/office/powerpoint/2010/main" val="7103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21E825-1124-4DC4-A75D-E807DCDBEE84}"/>
              </a:ext>
            </a:extLst>
          </p:cNvPr>
          <p:cNvPicPr>
            <a:picLocks noChangeAspect="1"/>
          </p:cNvPicPr>
          <p:nvPr/>
        </p:nvPicPr>
        <p:blipFill>
          <a:blip r:embed="rId2"/>
          <a:stretch>
            <a:fillRect/>
          </a:stretch>
        </p:blipFill>
        <p:spPr>
          <a:xfrm>
            <a:off x="2295940" y="938212"/>
            <a:ext cx="6995698" cy="5452683"/>
          </a:xfrm>
          <a:prstGeom prst="rect">
            <a:avLst/>
          </a:prstGeom>
        </p:spPr>
      </p:pic>
      <p:pic>
        <p:nvPicPr>
          <p:cNvPr id="5" name="Picture 4">
            <a:extLst>
              <a:ext uri="{FF2B5EF4-FFF2-40B4-BE49-F238E27FC236}">
                <a16:creationId xmlns:a16="http://schemas.microsoft.com/office/drawing/2014/main" id="{46EDF201-62E6-41F3-8BF0-E7CFE44EDCCF}"/>
              </a:ext>
            </a:extLst>
          </p:cNvPr>
          <p:cNvPicPr>
            <a:picLocks noChangeAspect="1"/>
          </p:cNvPicPr>
          <p:nvPr/>
        </p:nvPicPr>
        <p:blipFill>
          <a:blip r:embed="rId3"/>
          <a:stretch>
            <a:fillRect/>
          </a:stretch>
        </p:blipFill>
        <p:spPr>
          <a:xfrm>
            <a:off x="8202705" y="634377"/>
            <a:ext cx="3190875" cy="1066800"/>
          </a:xfrm>
          <a:prstGeom prst="rect">
            <a:avLst/>
          </a:prstGeom>
        </p:spPr>
      </p:pic>
    </p:spTree>
    <p:extLst>
      <p:ext uri="{BB962C8B-B14F-4D97-AF65-F5344CB8AC3E}">
        <p14:creationId xmlns:p14="http://schemas.microsoft.com/office/powerpoint/2010/main" val="42241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467" y="631420"/>
            <a:ext cx="8339666" cy="369332"/>
          </a:xfrm>
          <a:prstGeom prst="rect">
            <a:avLst/>
          </a:prstGeom>
        </p:spPr>
        <p:txBody>
          <a:bodyPr wrap="square">
            <a:spAutoFit/>
          </a:bodyPr>
          <a:lstStyle/>
          <a:p>
            <a:pPr marL="0" lvl="1">
              <a:spcAft>
                <a:spcPts val="0"/>
              </a:spcAft>
            </a:pPr>
            <a:r>
              <a:rPr lang="es-ES_tradnl" b="1" spc="-15" dirty="0">
                <a:ea typeface="Times New Roman" panose="02020603050405020304" pitchFamily="18" charset="0"/>
                <a:cs typeface="Times New Roman" panose="02020603050405020304" pitchFamily="18" charset="0"/>
              </a:rPr>
              <a:t>Introducción</a:t>
            </a:r>
            <a:endParaRPr lang="en-US" b="1" dirty="0">
              <a:ea typeface="Times New Roman" panose="02020603050405020304" pitchFamily="18" charset="0"/>
              <a:cs typeface="Times New Roman" panose="02020603050405020304" pitchFamily="18" charset="0"/>
            </a:endParaRPr>
          </a:p>
        </p:txBody>
      </p:sp>
      <p:sp>
        <p:nvSpPr>
          <p:cNvPr id="4" name="Rectangle 3"/>
          <p:cNvSpPr/>
          <p:nvPr/>
        </p:nvSpPr>
        <p:spPr>
          <a:xfrm>
            <a:off x="770466" y="1000752"/>
            <a:ext cx="8339668" cy="1754326"/>
          </a:xfrm>
          <a:prstGeom prst="rect">
            <a:avLst/>
          </a:prstGeom>
        </p:spPr>
        <p:txBody>
          <a:bodyPr wrap="square">
            <a:spAutoFit/>
          </a:bodyPr>
          <a:lstStyle/>
          <a:p>
            <a:pPr algn="just">
              <a:lnSpc>
                <a:spcPct val="150000"/>
              </a:lnSpc>
            </a:pPr>
            <a:r>
              <a:rPr lang="es-CR" dirty="0"/>
              <a:t>Un análisis de la varianza (</a:t>
            </a:r>
            <a:r>
              <a:rPr lang="es-CR" b="1" dirty="0"/>
              <a:t>Andeva</a:t>
            </a:r>
            <a:r>
              <a:rPr lang="es-CR" dirty="0"/>
              <a:t>) permite determinar si varios tratamientos (o poblaciones) presentan diferencias significativas promedios. El Andeva permite superar las limitaciones de hacer contrastes bilaterales por parejas que son un mal método para determinar si un conjunto de promedios difieren entre sí.</a:t>
            </a:r>
            <a:endParaRPr lang="en-US" b="1" dirty="0">
              <a:effectLst/>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770464" y="3013118"/>
                <a:ext cx="9795933" cy="923330"/>
              </a:xfrm>
              <a:prstGeom prst="rect">
                <a:avLst/>
              </a:prstGeom>
            </p:spPr>
            <p:txBody>
              <a:bodyPr wrap="square">
                <a:spAutoFit/>
              </a:bodyPr>
              <a:lstStyle/>
              <a:p>
                <a:pPr algn="just">
                  <a:lnSpc>
                    <a:spcPct val="150000"/>
                  </a:lnSpc>
                </a:pPr>
                <a:r>
                  <a:rPr lang="es-ES" dirty="0">
                    <a:ea typeface="Times New Roman" panose="02020603050405020304" pitchFamily="18" charset="0"/>
                  </a:rPr>
                  <a:t>En un Andeva, la hipótesis nula que sometemos a contraste es la que establece que no existen diferencias entre las medias de </a:t>
                </a:r>
                <a14:m>
                  <m:oMath xmlns:m="http://schemas.openxmlformats.org/officeDocument/2006/math">
                    <m:r>
                      <a:rPr lang="es-ES" i="1">
                        <a:effectLst/>
                        <a:latin typeface="Cambria Math" panose="02040503050406030204" pitchFamily="18" charset="0"/>
                        <a:ea typeface="Times New Roman" panose="02020603050405020304" pitchFamily="18" charset="0"/>
                        <a:cs typeface="Times New Roman" panose="02020603050405020304" pitchFamily="18" charset="0"/>
                      </a:rPr>
                      <m:t>𝑘</m:t>
                    </m:r>
                  </m:oMath>
                </a14:m>
                <a:r>
                  <a:rPr lang="es-ES" dirty="0">
                    <a:effectLst/>
                    <a:ea typeface="Times New Roman" panose="02020603050405020304" pitchFamily="18" charset="0"/>
                  </a:rPr>
                  <a:t> poblaciones. Es decir:</a:t>
                </a:r>
                <a:endParaRPr lang="en-US" dirty="0">
                  <a:effectLst/>
                </a:endParaRPr>
              </a:p>
            </p:txBody>
          </p:sp>
        </mc:Choice>
        <mc:Fallback xmlns="">
          <p:sp>
            <p:nvSpPr>
              <p:cNvPr id="5" name="Rectangle 4"/>
              <p:cNvSpPr>
                <a:spLocks noRot="1" noChangeAspect="1" noMove="1" noResize="1" noEditPoints="1" noAdjustHandles="1" noChangeArrowheads="1" noChangeShapeType="1" noTextEdit="1"/>
              </p:cNvSpPr>
              <p:nvPr/>
            </p:nvSpPr>
            <p:spPr>
              <a:xfrm>
                <a:off x="770464" y="3013118"/>
                <a:ext cx="9795933" cy="923330"/>
              </a:xfrm>
              <a:prstGeom prst="rect">
                <a:avLst/>
              </a:prstGeom>
              <a:blipFill rotWithShape="0">
                <a:blip r:embed="rId2"/>
                <a:stretch>
                  <a:fillRect l="-498" r="-560" b="-4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088324" y="4194488"/>
                <a:ext cx="25055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n-US" b="1" i="0">
                              <a:latin typeface="Cambria Math" panose="02040503050406030204" pitchFamily="18" charset="0"/>
                            </a:rPr>
                            <m:t>𝟎</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0">
                              <a:latin typeface="Cambria Math" panose="02040503050406030204" pitchFamily="18" charset="0"/>
                            </a:rPr>
                            <m:t>𝟏</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0">
                              <a:latin typeface="Cambria Math" panose="02040503050406030204" pitchFamily="18" charset="0"/>
                            </a:rPr>
                            <m:t>𝟐</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𝝁</m:t>
                          </m:r>
                        </m:e>
                        <m:sub>
                          <m:r>
                            <a:rPr lang="en-US" b="1" i="1">
                              <a:latin typeface="Cambria Math" panose="02040503050406030204" pitchFamily="18" charset="0"/>
                            </a:rPr>
                            <m:t>𝒌</m:t>
                          </m:r>
                        </m:sub>
                      </m:sSub>
                    </m:oMath>
                  </m:oMathPara>
                </a14:m>
                <a:endParaRPr lang="en-US" b="1" dirty="0"/>
              </a:p>
            </p:txBody>
          </p:sp>
        </mc:Choice>
        <mc:Fallback xmlns="">
          <p:sp>
            <p:nvSpPr>
              <p:cNvPr id="6" name="Rectangle 5"/>
              <p:cNvSpPr>
                <a:spLocks noRot="1" noChangeAspect="1" noMove="1" noResize="1" noEditPoints="1" noAdjustHandles="1" noChangeArrowheads="1" noChangeShapeType="1" noTextEdit="1"/>
              </p:cNvSpPr>
              <p:nvPr/>
            </p:nvSpPr>
            <p:spPr>
              <a:xfrm>
                <a:off x="4088324" y="4194488"/>
                <a:ext cx="2505558" cy="369332"/>
              </a:xfrm>
              <a:prstGeom prst="rect">
                <a:avLst/>
              </a:prstGeom>
              <a:blipFill rotWithShape="0">
                <a:blip r:embed="rId3"/>
                <a:stretch>
                  <a:fillRect b="-3279"/>
                </a:stretch>
              </a:blipFill>
            </p:spPr>
            <p:txBody>
              <a:bodyPr/>
              <a:lstStyle/>
              <a:p>
                <a:r>
                  <a:rPr lang="en-US">
                    <a:noFill/>
                  </a:rPr>
                  <a:t> </a:t>
                </a:r>
              </a:p>
            </p:txBody>
          </p:sp>
        </mc:Fallback>
      </mc:AlternateContent>
      <p:sp>
        <p:nvSpPr>
          <p:cNvPr id="7" name="Rectangle 6"/>
          <p:cNvSpPr/>
          <p:nvPr/>
        </p:nvSpPr>
        <p:spPr>
          <a:xfrm>
            <a:off x="770464" y="4696258"/>
            <a:ext cx="9795933" cy="923330"/>
          </a:xfrm>
          <a:prstGeom prst="rect">
            <a:avLst/>
          </a:prstGeom>
        </p:spPr>
        <p:txBody>
          <a:bodyPr wrap="square">
            <a:spAutoFit/>
          </a:bodyPr>
          <a:lstStyle/>
          <a:p>
            <a:pPr algn="just">
              <a:lnSpc>
                <a:spcPct val="150000"/>
              </a:lnSpc>
            </a:pPr>
            <a:r>
              <a:rPr lang="es-ES" dirty="0">
                <a:ea typeface="Times New Roman" panose="02020603050405020304" pitchFamily="18" charset="0"/>
              </a:rPr>
              <a:t>Consiguientemente, la hipótesis alternativa supondría afirmar que existen diferencias significativas entre al menos dos de estas medias.</a:t>
            </a:r>
            <a:endParaRPr lang="en-US" dirty="0">
              <a:effectLst/>
            </a:endParaRPr>
          </a:p>
        </p:txBody>
      </p:sp>
      <mc:AlternateContent xmlns:mc="http://schemas.openxmlformats.org/markup-compatibility/2006" xmlns:a14="http://schemas.microsoft.com/office/drawing/2010/main">
        <mc:Choice Requires="a14">
          <p:sp>
            <p:nvSpPr>
              <p:cNvPr id="3" name="Rectangle 2"/>
              <p:cNvSpPr/>
              <p:nvPr/>
            </p:nvSpPr>
            <p:spPr>
              <a:xfrm>
                <a:off x="1989666" y="5670390"/>
                <a:ext cx="8348134" cy="507831"/>
              </a:xfrm>
              <a:prstGeom prst="rect">
                <a:avLst/>
              </a:prstGeom>
            </p:spPr>
            <p:txBody>
              <a:bodyPr wrap="square">
                <a:spAutoFit/>
              </a:bodyPr>
              <a:lstStyle/>
              <a:p>
                <a:pPr>
                  <a:lnSpc>
                    <a:spcPct val="150000"/>
                  </a:lnSpc>
                </a:pP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𝑯</m:t>
                        </m:r>
                      </m:e>
                      <m:sub>
                        <m:r>
                          <a:rPr lang="es-CR" b="1" i="1" smtClean="0">
                            <a:latin typeface="Cambria Math" panose="02040503050406030204" pitchFamily="18" charset="0"/>
                          </a:rPr>
                          <m:t>𝟏</m:t>
                        </m:r>
                      </m:sub>
                    </m:sSub>
                  </m:oMath>
                </a14:m>
                <a:r>
                  <a:rPr lang="es-CR" dirty="0"/>
                  <a:t>: Al menos uno de los tratamientos tiene una media distinta del resto de grupos.</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989666" y="5670390"/>
                <a:ext cx="8348134" cy="507831"/>
              </a:xfrm>
              <a:prstGeom prst="rect">
                <a:avLst/>
              </a:prstGeom>
              <a:blipFill rotWithShape="0">
                <a:blip r:embed="rId4"/>
                <a:stretch>
                  <a:fillRect b="-10843"/>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9599942" y="1170005"/>
            <a:ext cx="1932909" cy="1310728"/>
          </a:xfrm>
          <a:prstGeom prst="rect">
            <a:avLst/>
          </a:prstGeom>
        </p:spPr>
      </p:pic>
    </p:spTree>
    <p:extLst>
      <p:ext uri="{BB962C8B-B14F-4D97-AF65-F5344CB8AC3E}">
        <p14:creationId xmlns:p14="http://schemas.microsoft.com/office/powerpoint/2010/main" val="218389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4AC592-C015-46DC-BFC8-111950E1FBC2}"/>
              </a:ext>
            </a:extLst>
          </p:cNvPr>
          <p:cNvPicPr>
            <a:picLocks noChangeAspect="1"/>
          </p:cNvPicPr>
          <p:nvPr/>
        </p:nvPicPr>
        <p:blipFill>
          <a:blip r:embed="rId2"/>
          <a:stretch>
            <a:fillRect/>
          </a:stretch>
        </p:blipFill>
        <p:spPr>
          <a:xfrm>
            <a:off x="775889" y="618712"/>
            <a:ext cx="7483527" cy="2435786"/>
          </a:xfrm>
          <a:prstGeom prst="rect">
            <a:avLst/>
          </a:prstGeom>
        </p:spPr>
      </p:pic>
      <p:pic>
        <p:nvPicPr>
          <p:cNvPr id="5" name="Imagen 4">
            <a:extLst>
              <a:ext uri="{FF2B5EF4-FFF2-40B4-BE49-F238E27FC236}">
                <a16:creationId xmlns:a16="http://schemas.microsoft.com/office/drawing/2014/main" id="{0A9ACF9E-DBB8-4AC3-80CA-E402CEB14AE6}"/>
              </a:ext>
            </a:extLst>
          </p:cNvPr>
          <p:cNvPicPr>
            <a:picLocks noChangeAspect="1"/>
          </p:cNvPicPr>
          <p:nvPr/>
        </p:nvPicPr>
        <p:blipFill>
          <a:blip r:embed="rId3"/>
          <a:stretch>
            <a:fillRect/>
          </a:stretch>
        </p:blipFill>
        <p:spPr>
          <a:xfrm>
            <a:off x="9410080" y="618712"/>
            <a:ext cx="1860896" cy="1719562"/>
          </a:xfrm>
          <a:prstGeom prst="rect">
            <a:avLst/>
          </a:prstGeom>
        </p:spPr>
      </p:pic>
      <p:pic>
        <p:nvPicPr>
          <p:cNvPr id="7" name="Picture 6">
            <a:extLst>
              <a:ext uri="{FF2B5EF4-FFF2-40B4-BE49-F238E27FC236}">
                <a16:creationId xmlns:a16="http://schemas.microsoft.com/office/drawing/2014/main" id="{B77CE3E8-05CA-421B-8348-45AA946461CD}"/>
              </a:ext>
            </a:extLst>
          </p:cNvPr>
          <p:cNvPicPr>
            <a:picLocks noChangeAspect="1"/>
          </p:cNvPicPr>
          <p:nvPr/>
        </p:nvPicPr>
        <p:blipFill>
          <a:blip r:embed="rId4"/>
          <a:stretch>
            <a:fillRect/>
          </a:stretch>
        </p:blipFill>
        <p:spPr>
          <a:xfrm>
            <a:off x="2568133" y="3209206"/>
            <a:ext cx="4190476" cy="3389857"/>
          </a:xfrm>
          <a:prstGeom prst="rect">
            <a:avLst/>
          </a:prstGeom>
        </p:spPr>
      </p:pic>
    </p:spTree>
    <p:extLst>
      <p:ext uri="{BB962C8B-B14F-4D97-AF65-F5344CB8AC3E}">
        <p14:creationId xmlns:p14="http://schemas.microsoft.com/office/powerpoint/2010/main" val="348798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8933" y="584200"/>
            <a:ext cx="9135534" cy="400110"/>
          </a:xfrm>
          <a:prstGeom prst="rect">
            <a:avLst/>
          </a:prstGeom>
          <a:noFill/>
        </p:spPr>
        <p:txBody>
          <a:bodyPr wrap="square" rtlCol="0">
            <a:spAutoFit/>
          </a:bodyPr>
          <a:lstStyle/>
          <a:p>
            <a:pPr algn="ctr"/>
            <a:r>
              <a:rPr lang="es-CR" sz="2000" dirty="0">
                <a:solidFill>
                  <a:srgbClr val="0070C0"/>
                </a:solidFill>
                <a:effectLst>
                  <a:outerShdw blurRad="38100" dist="38100" dir="2700000" algn="tl">
                    <a:srgbClr val="000000">
                      <a:alpha val="43137"/>
                    </a:srgbClr>
                  </a:outerShdw>
                </a:effectLst>
              </a:rPr>
              <a:t>Experimentos de dos factores con replicación</a:t>
            </a:r>
            <a:endParaRPr lang="en-US" sz="2000" dirty="0">
              <a:solidFill>
                <a:srgbClr val="0070C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1591734" y="1262935"/>
            <a:ext cx="4080933" cy="2843521"/>
          </a:xfrm>
          <a:prstGeom prst="rect">
            <a:avLst/>
          </a:prstGeom>
        </p:spPr>
      </p:pic>
      <p:pic>
        <p:nvPicPr>
          <p:cNvPr id="8" name="Picture 7"/>
          <p:cNvPicPr>
            <a:picLocks noChangeAspect="1"/>
          </p:cNvPicPr>
          <p:nvPr/>
        </p:nvPicPr>
        <p:blipFill>
          <a:blip r:embed="rId3"/>
          <a:stretch>
            <a:fillRect/>
          </a:stretch>
        </p:blipFill>
        <p:spPr>
          <a:xfrm>
            <a:off x="6596063" y="1262935"/>
            <a:ext cx="3072869" cy="4957111"/>
          </a:xfrm>
          <a:prstGeom prst="rect">
            <a:avLst/>
          </a:prstGeom>
        </p:spPr>
      </p:pic>
      <p:pic>
        <p:nvPicPr>
          <p:cNvPr id="9" name="Picture 8"/>
          <p:cNvPicPr>
            <a:picLocks noChangeAspect="1"/>
          </p:cNvPicPr>
          <p:nvPr/>
        </p:nvPicPr>
        <p:blipFill>
          <a:blip r:embed="rId4"/>
          <a:stretch>
            <a:fillRect/>
          </a:stretch>
        </p:blipFill>
        <p:spPr>
          <a:xfrm>
            <a:off x="1591734" y="4415859"/>
            <a:ext cx="3372908" cy="2002244"/>
          </a:xfrm>
          <a:prstGeom prst="rect">
            <a:avLst/>
          </a:prstGeom>
        </p:spPr>
      </p:pic>
    </p:spTree>
    <p:extLst>
      <p:ext uri="{BB962C8B-B14F-4D97-AF65-F5344CB8AC3E}">
        <p14:creationId xmlns:p14="http://schemas.microsoft.com/office/powerpoint/2010/main" val="290080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69337" y="5266795"/>
            <a:ext cx="3133725" cy="1438275"/>
          </a:xfrm>
          <a:prstGeom prst="rect">
            <a:avLst/>
          </a:prstGeom>
        </p:spPr>
      </p:pic>
      <p:pic>
        <p:nvPicPr>
          <p:cNvPr id="4" name="Picture 3"/>
          <p:cNvPicPr>
            <a:picLocks noChangeAspect="1"/>
          </p:cNvPicPr>
          <p:nvPr/>
        </p:nvPicPr>
        <p:blipFill>
          <a:blip r:embed="rId3"/>
          <a:stretch>
            <a:fillRect/>
          </a:stretch>
        </p:blipFill>
        <p:spPr>
          <a:xfrm>
            <a:off x="1199620" y="820208"/>
            <a:ext cx="8505825" cy="4133850"/>
          </a:xfrm>
          <a:prstGeom prst="rect">
            <a:avLst/>
          </a:prstGeom>
        </p:spPr>
      </p:pic>
    </p:spTree>
    <p:extLst>
      <p:ext uri="{BB962C8B-B14F-4D97-AF65-F5344CB8AC3E}">
        <p14:creationId xmlns:p14="http://schemas.microsoft.com/office/powerpoint/2010/main" val="160237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2A6027-FA34-4AF6-8BD7-6860F9BB66F4}"/>
              </a:ext>
            </a:extLst>
          </p:cNvPr>
          <p:cNvPicPr>
            <a:picLocks noChangeAspect="1"/>
          </p:cNvPicPr>
          <p:nvPr/>
        </p:nvPicPr>
        <p:blipFill>
          <a:blip r:embed="rId2"/>
          <a:stretch>
            <a:fillRect/>
          </a:stretch>
        </p:blipFill>
        <p:spPr>
          <a:xfrm>
            <a:off x="652255" y="587237"/>
            <a:ext cx="4248150" cy="5067300"/>
          </a:xfrm>
          <a:prstGeom prst="rect">
            <a:avLst/>
          </a:prstGeom>
        </p:spPr>
      </p:pic>
      <p:pic>
        <p:nvPicPr>
          <p:cNvPr id="5" name="Picture 4">
            <a:extLst>
              <a:ext uri="{FF2B5EF4-FFF2-40B4-BE49-F238E27FC236}">
                <a16:creationId xmlns:a16="http://schemas.microsoft.com/office/drawing/2014/main" id="{A1AA52C6-5A72-490B-8A90-2E2D33B81C42}"/>
              </a:ext>
            </a:extLst>
          </p:cNvPr>
          <p:cNvPicPr>
            <a:picLocks noChangeAspect="1"/>
          </p:cNvPicPr>
          <p:nvPr/>
        </p:nvPicPr>
        <p:blipFill>
          <a:blip r:embed="rId3"/>
          <a:stretch>
            <a:fillRect/>
          </a:stretch>
        </p:blipFill>
        <p:spPr>
          <a:xfrm>
            <a:off x="5301076" y="671720"/>
            <a:ext cx="5724525" cy="2095500"/>
          </a:xfrm>
          <a:prstGeom prst="rect">
            <a:avLst/>
          </a:prstGeom>
        </p:spPr>
      </p:pic>
      <p:pic>
        <p:nvPicPr>
          <p:cNvPr id="3" name="Picture 2">
            <a:extLst>
              <a:ext uri="{FF2B5EF4-FFF2-40B4-BE49-F238E27FC236}">
                <a16:creationId xmlns:a16="http://schemas.microsoft.com/office/drawing/2014/main" id="{6984FCE6-4E0A-F172-63FE-9FD67057080B}"/>
              </a:ext>
            </a:extLst>
          </p:cNvPr>
          <p:cNvPicPr>
            <a:picLocks noChangeAspect="1"/>
          </p:cNvPicPr>
          <p:nvPr/>
        </p:nvPicPr>
        <p:blipFill>
          <a:blip r:embed="rId4"/>
          <a:stretch>
            <a:fillRect/>
          </a:stretch>
        </p:blipFill>
        <p:spPr>
          <a:xfrm>
            <a:off x="5694267" y="2928276"/>
            <a:ext cx="4938141" cy="2971890"/>
          </a:xfrm>
          <a:prstGeom prst="rect">
            <a:avLst/>
          </a:prstGeom>
        </p:spPr>
      </p:pic>
    </p:spTree>
    <p:extLst>
      <p:ext uri="{BB962C8B-B14F-4D97-AF65-F5344CB8AC3E}">
        <p14:creationId xmlns:p14="http://schemas.microsoft.com/office/powerpoint/2010/main" val="417271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9812" y="561975"/>
            <a:ext cx="6315145" cy="3466144"/>
          </a:xfrm>
          <a:prstGeom prst="rect">
            <a:avLst/>
          </a:prstGeom>
        </p:spPr>
      </p:pic>
      <p:pic>
        <p:nvPicPr>
          <p:cNvPr id="3" name="Picture 2">
            <a:extLst>
              <a:ext uri="{FF2B5EF4-FFF2-40B4-BE49-F238E27FC236}">
                <a16:creationId xmlns:a16="http://schemas.microsoft.com/office/drawing/2014/main" id="{566CF954-52D5-4B81-9469-34D3DFE504C7}"/>
              </a:ext>
            </a:extLst>
          </p:cNvPr>
          <p:cNvPicPr>
            <a:picLocks noChangeAspect="1"/>
          </p:cNvPicPr>
          <p:nvPr/>
        </p:nvPicPr>
        <p:blipFill>
          <a:blip r:embed="rId3"/>
          <a:stretch>
            <a:fillRect/>
          </a:stretch>
        </p:blipFill>
        <p:spPr>
          <a:xfrm>
            <a:off x="1333292" y="4084584"/>
            <a:ext cx="6315145" cy="2211441"/>
          </a:xfrm>
          <a:prstGeom prst="rect">
            <a:avLst/>
          </a:prstGeom>
        </p:spPr>
      </p:pic>
    </p:spTree>
    <p:extLst>
      <p:ext uri="{BB962C8B-B14F-4D97-AF65-F5344CB8AC3E}">
        <p14:creationId xmlns:p14="http://schemas.microsoft.com/office/powerpoint/2010/main" val="163715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895" y="518068"/>
            <a:ext cx="9609238" cy="369332"/>
          </a:xfrm>
          <a:prstGeom prst="rect">
            <a:avLst/>
          </a:prstGeom>
        </p:spPr>
        <p:txBody>
          <a:bodyPr wrap="square">
            <a:spAutoFit/>
          </a:bodyPr>
          <a:lstStyle/>
          <a:p>
            <a:pPr marL="0" lvl="1" algn="ctr">
              <a:spcAft>
                <a:spcPts val="0"/>
              </a:spcAft>
            </a:pPr>
            <a:r>
              <a:rPr lang="es-ES_tradnl" b="1" spc="-15" dirty="0">
                <a:ea typeface="Times New Roman" panose="02020603050405020304" pitchFamily="18" charset="0"/>
                <a:cs typeface="Times New Roman" panose="02020603050405020304" pitchFamily="18" charset="0"/>
              </a:rPr>
              <a:t>Conceptos básicos de análisis factorial</a:t>
            </a:r>
            <a:endParaRPr lang="en-US" b="1" dirty="0">
              <a:ea typeface="Times New Roman" panose="02020603050405020304" pitchFamily="18" charset="0"/>
              <a:cs typeface="Times New Roman" panose="02020603050405020304" pitchFamily="18" charset="0"/>
            </a:endParaRPr>
          </a:p>
        </p:txBody>
      </p:sp>
      <p:sp>
        <p:nvSpPr>
          <p:cNvPr id="3" name="Rectangle 2"/>
          <p:cNvSpPr/>
          <p:nvPr/>
        </p:nvSpPr>
        <p:spPr>
          <a:xfrm>
            <a:off x="770895" y="1275771"/>
            <a:ext cx="9990238" cy="1477328"/>
          </a:xfrm>
          <a:prstGeom prst="rect">
            <a:avLst/>
          </a:prstGeom>
        </p:spPr>
        <p:txBody>
          <a:bodyPr wrap="square">
            <a:spAutoFit/>
          </a:bodyPr>
          <a:lstStyle/>
          <a:p>
            <a:pPr algn="just"/>
            <a:r>
              <a:rPr lang="es-CR" dirty="0"/>
              <a:t>En estadística, un </a:t>
            </a:r>
            <a:r>
              <a:rPr lang="es-CR" b="1" dirty="0"/>
              <a:t>experimento factorial completo</a:t>
            </a:r>
            <a:r>
              <a:rPr lang="es-CR" dirty="0"/>
              <a:t> es un experimento cuyo diseño consta de dos o más factores, cada uno de los cuales con distintos valores o </a:t>
            </a:r>
            <a:r>
              <a:rPr lang="es-CR" i="1" dirty="0"/>
              <a:t>niveles</a:t>
            </a:r>
            <a:r>
              <a:rPr lang="es-CR" dirty="0"/>
              <a:t>, cuyas unidades experimentales cubren todas las posibles combinaciones de esos niveles en todo los factores. Este tipo de experimentos permiten el estudio del efecto de cada factor sobre la variable respuesta, así como el efecto de las interacciones entre factores sobre dicha variable.</a:t>
            </a:r>
            <a:endParaRPr lang="en-US" dirty="0"/>
          </a:p>
        </p:txBody>
      </p:sp>
      <p:sp>
        <p:nvSpPr>
          <p:cNvPr id="4" name="Rectangle 3"/>
          <p:cNvSpPr/>
          <p:nvPr/>
        </p:nvSpPr>
        <p:spPr>
          <a:xfrm>
            <a:off x="770895" y="3314469"/>
            <a:ext cx="7644972" cy="923330"/>
          </a:xfrm>
          <a:prstGeom prst="rect">
            <a:avLst/>
          </a:prstGeom>
        </p:spPr>
        <p:txBody>
          <a:bodyPr wrap="square">
            <a:spAutoFit/>
          </a:bodyPr>
          <a:lstStyle/>
          <a:p>
            <a:pPr algn="just"/>
            <a:r>
              <a:rPr lang="es-CR" dirty="0"/>
              <a:t>Por ejemplo, con dos factores y dos niveles en cada factor, un experimento factorial tendría en total cuatro combinaciones de tratamiento, y se le denominaría </a:t>
            </a:r>
            <a:r>
              <a:rPr lang="es-CR" i="1" dirty="0"/>
              <a:t>diseño factorial de 2×2</a:t>
            </a:r>
            <a:r>
              <a:rPr lang="es-CR" dirty="0"/>
              <a:t>.</a:t>
            </a:r>
            <a:endParaRPr lang="en-US" dirty="0"/>
          </a:p>
        </p:txBody>
      </p:sp>
      <p:sp>
        <p:nvSpPr>
          <p:cNvPr id="5" name="Rectangle 4"/>
          <p:cNvSpPr/>
          <p:nvPr/>
        </p:nvSpPr>
        <p:spPr>
          <a:xfrm>
            <a:off x="770895" y="4699969"/>
            <a:ext cx="9837838" cy="923330"/>
          </a:xfrm>
          <a:prstGeom prst="rect">
            <a:avLst/>
          </a:prstGeom>
        </p:spPr>
        <p:txBody>
          <a:bodyPr wrap="square">
            <a:spAutoFit/>
          </a:bodyPr>
          <a:lstStyle/>
          <a:p>
            <a:pPr algn="just"/>
            <a:r>
              <a:rPr lang="es-CR" dirty="0"/>
              <a:t>Si el número de combinaciones en un diseño factorial completo es demasiado alto para su procesamiento, puede optarse por un </a:t>
            </a:r>
            <a:r>
              <a:rPr lang="es-CR" b="1" dirty="0"/>
              <a:t>diseño factorial fraccional</a:t>
            </a:r>
            <a:r>
              <a:rPr lang="es-CR" dirty="0"/>
              <a:t>, en el que se omitan algunas de las combinaciones posibles</a:t>
            </a:r>
            <a:endParaRPr lang="en-US" dirty="0"/>
          </a:p>
        </p:txBody>
      </p:sp>
      <p:pic>
        <p:nvPicPr>
          <p:cNvPr id="6" name="Picture 5"/>
          <p:cNvPicPr>
            <a:picLocks noChangeAspect="1"/>
          </p:cNvPicPr>
          <p:nvPr/>
        </p:nvPicPr>
        <p:blipFill>
          <a:blip r:embed="rId2"/>
          <a:stretch>
            <a:fillRect/>
          </a:stretch>
        </p:blipFill>
        <p:spPr>
          <a:xfrm>
            <a:off x="8722783" y="2684992"/>
            <a:ext cx="2038350" cy="1657350"/>
          </a:xfrm>
          <a:prstGeom prst="rect">
            <a:avLst/>
          </a:prstGeom>
        </p:spPr>
      </p:pic>
    </p:spTree>
    <p:extLst>
      <p:ext uri="{BB962C8B-B14F-4D97-AF65-F5344CB8AC3E}">
        <p14:creationId xmlns:p14="http://schemas.microsoft.com/office/powerpoint/2010/main" val="3411589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5900" y="313736"/>
            <a:ext cx="9229725" cy="6100272"/>
          </a:xfrm>
          <a:prstGeom prst="rect">
            <a:avLst/>
          </a:prstGeom>
        </p:spPr>
      </p:pic>
    </p:spTree>
    <p:extLst>
      <p:ext uri="{BB962C8B-B14F-4D97-AF65-F5344CB8AC3E}">
        <p14:creationId xmlns:p14="http://schemas.microsoft.com/office/powerpoint/2010/main" val="69207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91617" y="1202267"/>
            <a:ext cx="8390545" cy="3888845"/>
          </a:xfrm>
          <a:prstGeom prst="rect">
            <a:avLst/>
          </a:prstGeom>
        </p:spPr>
      </p:pic>
    </p:spTree>
    <p:extLst>
      <p:ext uri="{BB962C8B-B14F-4D97-AF65-F5344CB8AC3E}">
        <p14:creationId xmlns:p14="http://schemas.microsoft.com/office/powerpoint/2010/main" val="303207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470883"/>
            <a:ext cx="8856133" cy="410882"/>
          </a:xfrm>
          <a:prstGeom prst="rect">
            <a:avLst/>
          </a:prstGeom>
        </p:spPr>
        <p:txBody>
          <a:bodyPr wrap="square">
            <a:spAutoFit/>
          </a:bodyPr>
          <a:lstStyle/>
          <a:p>
            <a:pPr algn="just">
              <a:lnSpc>
                <a:spcPct val="115000"/>
              </a:lnSpc>
            </a:pPr>
            <a:r>
              <a:rPr lang="es-ES" b="1" dirty="0">
                <a:latin typeface="Times New Roman" panose="02020603050405020304" pitchFamily="18" charset="0"/>
                <a:ea typeface="Times New Roman" panose="02020603050405020304" pitchFamily="18" charset="0"/>
              </a:rPr>
              <a:t>El análisis de la </a:t>
            </a:r>
            <a:r>
              <a:rPr lang="es-ES" b="1" dirty="0">
                <a:ea typeface="Times New Roman" panose="02020603050405020304" pitchFamily="18" charset="0"/>
              </a:rPr>
              <a:t>varianza</a:t>
            </a:r>
            <a:r>
              <a:rPr lang="es-ES" b="1" dirty="0">
                <a:latin typeface="Times New Roman" panose="02020603050405020304" pitchFamily="18" charset="0"/>
                <a:ea typeface="Times New Roman" panose="02020603050405020304" pitchFamily="18" charset="0"/>
              </a:rPr>
              <a:t> requiere un conjunto de supuestos teóricos </a:t>
            </a:r>
            <a:endParaRPr lang="en-US" sz="2800" b="1"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846666" y="1440145"/>
            <a:ext cx="10049933" cy="390684"/>
          </a:xfrm>
          <a:prstGeom prst="rect">
            <a:avLst/>
          </a:prstGeom>
        </p:spPr>
        <p:txBody>
          <a:bodyPr wrap="square">
            <a:spAutoFit/>
          </a:bodyPr>
          <a:lstStyle/>
          <a:p>
            <a:pPr marL="285750" indent="-285750" algn="just">
              <a:lnSpc>
                <a:spcPct val="115000"/>
              </a:lnSpc>
              <a:buFont typeface="Arial" panose="020B0604020202020204" pitchFamily="34" charset="0"/>
              <a:buChar char="•"/>
            </a:pPr>
            <a:r>
              <a:rPr lang="es-CR" dirty="0"/>
              <a:t>La variable dependiente debe medirse al menos a nivel de intervalo.</a:t>
            </a:r>
            <a:endParaRPr lang="en-US" sz="2800" b="1" dirty="0">
              <a:latin typeface="Times New Roman" panose="02020603050405020304" pitchFamily="18" charset="0"/>
              <a:ea typeface="Times New Roman" panose="02020603050405020304" pitchFamily="18" charset="0"/>
            </a:endParaRPr>
          </a:p>
        </p:txBody>
      </p:sp>
      <p:sp>
        <p:nvSpPr>
          <p:cNvPr id="7" name="Rectangle 6"/>
          <p:cNvSpPr/>
          <p:nvPr/>
        </p:nvSpPr>
        <p:spPr>
          <a:xfrm>
            <a:off x="846666" y="2485479"/>
            <a:ext cx="7665432" cy="369332"/>
          </a:xfrm>
          <a:prstGeom prst="rect">
            <a:avLst/>
          </a:prstGeom>
        </p:spPr>
        <p:txBody>
          <a:bodyPr wrap="none">
            <a:spAutoFit/>
          </a:bodyPr>
          <a:lstStyle/>
          <a:p>
            <a:pPr marL="285750" indent="-285750">
              <a:buFont typeface="Arial" panose="020B0604020202020204" pitchFamily="34" charset="0"/>
              <a:buChar char="•"/>
            </a:pPr>
            <a:r>
              <a:rPr lang="en-US" dirty="0"/>
              <a:t>Las </a:t>
            </a:r>
            <a:r>
              <a:rPr lang="en-US" b="1" dirty="0"/>
              <a:t>K</a:t>
            </a:r>
            <a:r>
              <a:rPr lang="en-US" dirty="0"/>
              <a:t> </a:t>
            </a:r>
            <a:r>
              <a:rPr lang="es-CR" dirty="0"/>
              <a:t>muestras</a:t>
            </a:r>
            <a:r>
              <a:rPr lang="en-US" dirty="0"/>
              <a:t> </a:t>
            </a:r>
            <a:r>
              <a:rPr lang="es-CR" dirty="0"/>
              <a:t>sobre</a:t>
            </a:r>
            <a:r>
              <a:rPr lang="en-US" dirty="0"/>
              <a:t> </a:t>
            </a:r>
            <a:r>
              <a:rPr lang="es-CR" dirty="0"/>
              <a:t>las</a:t>
            </a:r>
            <a:r>
              <a:rPr lang="en-US" dirty="0"/>
              <a:t> </a:t>
            </a:r>
            <a:r>
              <a:rPr lang="es-CR" dirty="0"/>
              <a:t>que</a:t>
            </a:r>
            <a:r>
              <a:rPr lang="en-US" dirty="0"/>
              <a:t> se </a:t>
            </a:r>
            <a:r>
              <a:rPr lang="es-CR" dirty="0"/>
              <a:t>aplican</a:t>
            </a:r>
            <a:r>
              <a:rPr lang="en-US" dirty="0"/>
              <a:t> los </a:t>
            </a:r>
            <a:r>
              <a:rPr lang="es-CR" noProof="1"/>
              <a:t>tratamientos</a:t>
            </a:r>
            <a:r>
              <a:rPr lang="en-US" dirty="0"/>
              <a:t> son </a:t>
            </a:r>
            <a:r>
              <a:rPr lang="es-CR" dirty="0"/>
              <a:t>independientes</a:t>
            </a:r>
            <a:r>
              <a:rPr lang="en-US" dirty="0"/>
              <a:t>.</a:t>
            </a:r>
          </a:p>
        </p:txBody>
      </p:sp>
      <p:sp>
        <p:nvSpPr>
          <p:cNvPr id="8" name="Rectangle 7"/>
          <p:cNvSpPr/>
          <p:nvPr/>
        </p:nvSpPr>
        <p:spPr>
          <a:xfrm>
            <a:off x="846666" y="5257537"/>
            <a:ext cx="5100307" cy="369332"/>
          </a:xfrm>
          <a:prstGeom prst="rect">
            <a:avLst/>
          </a:prstGeom>
        </p:spPr>
        <p:txBody>
          <a:bodyPr wrap="none">
            <a:spAutoFit/>
          </a:bodyPr>
          <a:lstStyle/>
          <a:p>
            <a:pPr marL="285750" indent="-285750">
              <a:buFont typeface="Arial" panose="020B0604020202020204" pitchFamily="34" charset="0"/>
              <a:buChar char="•"/>
            </a:pPr>
            <a:r>
              <a:rPr lang="es-CR" dirty="0"/>
              <a:t>La distribución de los residuales debe ser normal.</a:t>
            </a:r>
            <a:endParaRPr lang="en-US" dirty="0"/>
          </a:p>
        </p:txBody>
      </p:sp>
      <p:sp>
        <p:nvSpPr>
          <p:cNvPr id="9" name="Rectangle 8"/>
          <p:cNvSpPr/>
          <p:nvPr/>
        </p:nvSpPr>
        <p:spPr>
          <a:xfrm>
            <a:off x="846666" y="4448770"/>
            <a:ext cx="6568593" cy="369332"/>
          </a:xfrm>
          <a:prstGeom prst="rect">
            <a:avLst/>
          </a:prstGeom>
        </p:spPr>
        <p:txBody>
          <a:bodyPr wrap="none">
            <a:spAutoFit/>
          </a:bodyPr>
          <a:lstStyle/>
          <a:p>
            <a:pPr marL="285750" lvl="0" indent="-285750">
              <a:buFont typeface="Arial" panose="020B0604020202020204" pitchFamily="34" charset="0"/>
              <a:buChar char="•"/>
            </a:pPr>
            <a:r>
              <a:rPr lang="en-US" dirty="0"/>
              <a:t>Las </a:t>
            </a:r>
            <a:r>
              <a:rPr lang="es-CR" dirty="0"/>
              <a:t>poblaciones</a:t>
            </a:r>
            <a:r>
              <a:rPr lang="en-US" dirty="0"/>
              <a:t> </a:t>
            </a:r>
            <a:r>
              <a:rPr lang="es-CR" dirty="0"/>
              <a:t>tienen todas igual varianza (homoscedasticidad</a:t>
            </a:r>
            <a:r>
              <a:rPr lang="en-US" dirty="0"/>
              <a:t>).</a:t>
            </a:r>
          </a:p>
        </p:txBody>
      </p:sp>
      <p:sp>
        <p:nvSpPr>
          <p:cNvPr id="13" name="Rectangle 12"/>
          <p:cNvSpPr/>
          <p:nvPr/>
        </p:nvSpPr>
        <p:spPr>
          <a:xfrm>
            <a:off x="846666" y="3363004"/>
            <a:ext cx="9330267" cy="64633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dirty="0"/>
              <a:t>Las </a:t>
            </a:r>
            <a:r>
              <a:rPr lang="es-CR" dirty="0"/>
              <a:t>poblaciones</a:t>
            </a:r>
            <a:r>
              <a:rPr lang="en-US" dirty="0"/>
              <a:t> (</a:t>
            </a:r>
            <a:r>
              <a:rPr lang="es-CR" dirty="0"/>
              <a:t>distribuciones</a:t>
            </a:r>
            <a:r>
              <a:rPr lang="en-US" dirty="0"/>
              <a:t> de </a:t>
            </a:r>
            <a:r>
              <a:rPr lang="es-CR" dirty="0"/>
              <a:t>probabilidad</a:t>
            </a:r>
            <a:r>
              <a:rPr lang="en-US" dirty="0"/>
              <a:t> de la variable </a:t>
            </a:r>
            <a:r>
              <a:rPr lang="es-CR" dirty="0"/>
              <a:t>dependiente</a:t>
            </a:r>
            <a:r>
              <a:rPr lang="en-US" dirty="0"/>
              <a:t> </a:t>
            </a:r>
            <a:r>
              <a:rPr lang="es-CR" dirty="0"/>
              <a:t>correspondiente</a:t>
            </a:r>
            <a:r>
              <a:rPr lang="en-US" dirty="0"/>
              <a:t> a </a:t>
            </a:r>
            <a:r>
              <a:rPr lang="es-CR" dirty="0"/>
              <a:t>cada</a:t>
            </a:r>
            <a:r>
              <a:rPr lang="en-US" dirty="0"/>
              <a:t> factor) son </a:t>
            </a:r>
            <a:r>
              <a:rPr lang="es-CR" dirty="0"/>
              <a:t>normales</a:t>
            </a:r>
            <a:r>
              <a:rPr lang="en-US" dirty="0"/>
              <a:t>. </a:t>
            </a:r>
          </a:p>
        </p:txBody>
      </p:sp>
      <p:pic>
        <p:nvPicPr>
          <p:cNvPr id="4" name="Picture 3"/>
          <p:cNvPicPr>
            <a:picLocks noChangeAspect="1"/>
          </p:cNvPicPr>
          <p:nvPr/>
        </p:nvPicPr>
        <p:blipFill>
          <a:blip r:embed="rId2"/>
          <a:stretch>
            <a:fillRect/>
          </a:stretch>
        </p:blipFill>
        <p:spPr>
          <a:xfrm>
            <a:off x="8952971" y="807520"/>
            <a:ext cx="2801902" cy="1716087"/>
          </a:xfrm>
          <a:prstGeom prst="rect">
            <a:avLst/>
          </a:prstGeom>
        </p:spPr>
      </p:pic>
    </p:spTree>
    <p:extLst>
      <p:ext uri="{BB962C8B-B14F-4D97-AF65-F5344CB8AC3E}">
        <p14:creationId xmlns:p14="http://schemas.microsoft.com/office/powerpoint/2010/main" val="1583218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733" y="479905"/>
            <a:ext cx="6096000" cy="369332"/>
          </a:xfrm>
          <a:prstGeom prst="rect">
            <a:avLst/>
          </a:prstGeom>
        </p:spPr>
        <p:txBody>
          <a:bodyPr>
            <a:spAutoFit/>
          </a:bodyPr>
          <a:lstStyle/>
          <a:p>
            <a:pPr marL="0" lvl="1">
              <a:spcAft>
                <a:spcPts val="0"/>
              </a:spcAft>
            </a:pPr>
            <a:r>
              <a:rPr lang="es-ES_tradnl" b="1" spc="-15" dirty="0">
                <a:ea typeface="Times New Roman" panose="02020603050405020304" pitchFamily="18" charset="0"/>
                <a:cs typeface="Times New Roman" panose="02020603050405020304" pitchFamily="18" charset="0"/>
              </a:rPr>
              <a:t>Fundamentos del Andeva</a:t>
            </a:r>
            <a:endParaRPr lang="en-US" b="1" dirty="0">
              <a:ea typeface="Times New Roman" panose="02020603050405020304" pitchFamily="18" charset="0"/>
              <a:cs typeface="Times New Roman" panose="02020603050405020304" pitchFamily="18" charset="0"/>
            </a:endParaRPr>
          </a:p>
        </p:txBody>
      </p:sp>
      <p:sp>
        <p:nvSpPr>
          <p:cNvPr id="3" name="Rectangle 2"/>
          <p:cNvSpPr/>
          <p:nvPr/>
        </p:nvSpPr>
        <p:spPr>
          <a:xfrm>
            <a:off x="702733" y="1084173"/>
            <a:ext cx="8441267" cy="923330"/>
          </a:xfrm>
          <a:prstGeom prst="rect">
            <a:avLst/>
          </a:prstGeom>
        </p:spPr>
        <p:txBody>
          <a:bodyPr wrap="square">
            <a:spAutoFit/>
          </a:bodyPr>
          <a:lstStyle/>
          <a:p>
            <a:pPr algn="just">
              <a:lnSpc>
                <a:spcPct val="150000"/>
              </a:lnSpc>
            </a:pPr>
            <a:r>
              <a:rPr lang="es-ES" dirty="0">
                <a:latin typeface="Times New Roman" panose="02020603050405020304" pitchFamily="18" charset="0"/>
                <a:ea typeface="Times New Roman" panose="02020603050405020304" pitchFamily="18" charset="0"/>
              </a:rPr>
              <a:t>Para llevar a cabo el análisis de la varianza se parte de la descomposición de la </a:t>
            </a:r>
            <a:r>
              <a:rPr lang="es-ES" b="1" i="1" dirty="0">
                <a:latin typeface="Times New Roman" panose="02020603050405020304" pitchFamily="18" charset="0"/>
                <a:ea typeface="Times New Roman" panose="02020603050405020304" pitchFamily="18" charset="0"/>
              </a:rPr>
              <a:t>suma</a:t>
            </a:r>
            <a:r>
              <a:rPr lang="es-ES" b="1" dirty="0">
                <a:latin typeface="Times New Roman" panose="02020603050405020304" pitchFamily="18" charset="0"/>
                <a:ea typeface="Times New Roman" panose="02020603050405020304" pitchFamily="18" charset="0"/>
              </a:rPr>
              <a:t> de </a:t>
            </a:r>
            <a:r>
              <a:rPr lang="es-ES" b="1" i="1" dirty="0">
                <a:latin typeface="Times New Roman" panose="02020603050405020304" pitchFamily="18" charset="0"/>
                <a:ea typeface="Times New Roman" panose="02020603050405020304" pitchFamily="18" charset="0"/>
              </a:rPr>
              <a:t>cuadrados (SC)</a:t>
            </a:r>
            <a:r>
              <a:rPr lang="es-ES" b="1" dirty="0">
                <a:latin typeface="Times New Roman" panose="02020603050405020304" pitchFamily="18" charset="0"/>
                <a:ea typeface="Times New Roman" panose="02020603050405020304" pitchFamily="18" charset="0"/>
              </a:rPr>
              <a:t>. </a:t>
            </a:r>
            <a:endParaRPr lang="en-US" b="1"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702733" y="2453279"/>
            <a:ext cx="8373534" cy="1338828"/>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La suma de cuadrados es también una medida de variabilidad, pero que cuenta con la ventaja de ser aditiva, es decir, que el total puede descomponerse en la suma de las partes. </a:t>
            </a:r>
            <a:endParaRPr lang="en-US" dirty="0"/>
          </a:p>
        </p:txBody>
      </p:sp>
      <p:sp>
        <p:nvSpPr>
          <p:cNvPr id="5" name="Rectangle 4"/>
          <p:cNvSpPr/>
          <p:nvPr/>
        </p:nvSpPr>
        <p:spPr>
          <a:xfrm>
            <a:off x="635000" y="4280959"/>
            <a:ext cx="8288867" cy="1294393"/>
          </a:xfrm>
          <a:prstGeom prst="rect">
            <a:avLst/>
          </a:prstGeom>
        </p:spPr>
        <p:txBody>
          <a:bodyPr wrap="square">
            <a:spAutoFit/>
          </a:bodyPr>
          <a:lstStyle/>
          <a:p>
            <a:pPr>
              <a:lnSpc>
                <a:spcPct val="150000"/>
              </a:lnSpc>
            </a:pPr>
            <a:r>
              <a:rPr lang="es-ES" dirty="0">
                <a:latin typeface="Times New Roman" panose="02020603050405020304" pitchFamily="18" charset="0"/>
                <a:ea typeface="Times New Roman" panose="02020603050405020304" pitchFamily="18" charset="0"/>
              </a:rPr>
              <a:t>Por este motivo, la descomposición de la variabilidad se hace a partir de la suma de cuadrados, y sólo al final se transforma ésta en para llevar a cabo la prueba de decisión estadística.</a:t>
            </a:r>
            <a:endParaRPr lang="en-US" dirty="0"/>
          </a:p>
        </p:txBody>
      </p:sp>
      <p:pic>
        <p:nvPicPr>
          <p:cNvPr id="6" name="Picture 5"/>
          <p:cNvPicPr>
            <a:picLocks noChangeAspect="1"/>
          </p:cNvPicPr>
          <p:nvPr/>
        </p:nvPicPr>
        <p:blipFill>
          <a:blip r:embed="rId2"/>
          <a:stretch>
            <a:fillRect/>
          </a:stretch>
        </p:blipFill>
        <p:spPr>
          <a:xfrm>
            <a:off x="9355665" y="849237"/>
            <a:ext cx="2282825" cy="2282825"/>
          </a:xfrm>
          <a:prstGeom prst="rect">
            <a:avLst/>
          </a:prstGeom>
        </p:spPr>
      </p:pic>
      <p:pic>
        <p:nvPicPr>
          <p:cNvPr id="7" name="Picture 6"/>
          <p:cNvPicPr>
            <a:picLocks noChangeAspect="1"/>
          </p:cNvPicPr>
          <p:nvPr/>
        </p:nvPicPr>
        <p:blipFill>
          <a:blip r:embed="rId3"/>
          <a:stretch>
            <a:fillRect/>
          </a:stretch>
        </p:blipFill>
        <p:spPr>
          <a:xfrm>
            <a:off x="9262531" y="3792107"/>
            <a:ext cx="2647849" cy="1783245"/>
          </a:xfrm>
          <a:prstGeom prst="rect">
            <a:avLst/>
          </a:prstGeom>
        </p:spPr>
      </p:pic>
    </p:spTree>
    <p:extLst>
      <p:ext uri="{BB962C8B-B14F-4D97-AF65-F5344CB8AC3E}">
        <p14:creationId xmlns:p14="http://schemas.microsoft.com/office/powerpoint/2010/main" val="13102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258" y="518880"/>
            <a:ext cx="10769600" cy="461665"/>
          </a:xfrm>
          <a:prstGeom prst="rect">
            <a:avLst/>
          </a:prstGeom>
        </p:spPr>
        <p:txBody>
          <a:bodyPr wrap="square">
            <a:spAutoFit/>
          </a:bodyPr>
          <a:lstStyle/>
          <a:p>
            <a:pPr marL="0" lvl="1" algn="ctr">
              <a:spcAft>
                <a:spcPts val="0"/>
              </a:spcAft>
            </a:pPr>
            <a:r>
              <a:rPr lang="es-ES_tradnl" sz="2400" b="1" spc="-15" dirty="0">
                <a:ea typeface="Times New Roman" panose="02020603050405020304" pitchFamily="18" charset="0"/>
                <a:cs typeface="Times New Roman" panose="02020603050405020304" pitchFamily="18" charset="0"/>
              </a:rPr>
              <a:t>Suma de cuadrados</a:t>
            </a:r>
            <a:endParaRPr lang="en-US" sz="2400" b="1"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92199" y="1532994"/>
            <a:ext cx="3962400" cy="2657475"/>
          </a:xfrm>
          <a:prstGeom prst="rect">
            <a:avLst/>
          </a:prstGeom>
        </p:spPr>
      </p:pic>
      <p:pic>
        <p:nvPicPr>
          <p:cNvPr id="5" name="Picture 4"/>
          <p:cNvPicPr>
            <a:picLocks noChangeAspect="1"/>
          </p:cNvPicPr>
          <p:nvPr/>
        </p:nvPicPr>
        <p:blipFill>
          <a:blip r:embed="rId3"/>
          <a:stretch>
            <a:fillRect/>
          </a:stretch>
        </p:blipFill>
        <p:spPr>
          <a:xfrm>
            <a:off x="7024158" y="1532994"/>
            <a:ext cx="4086225" cy="1066800"/>
          </a:xfrm>
          <a:prstGeom prst="rect">
            <a:avLst/>
          </a:prstGeom>
        </p:spPr>
      </p:pic>
      <p:pic>
        <p:nvPicPr>
          <p:cNvPr id="6" name="Picture 5"/>
          <p:cNvPicPr>
            <a:picLocks noChangeAspect="1"/>
          </p:cNvPicPr>
          <p:nvPr/>
        </p:nvPicPr>
        <p:blipFill>
          <a:blip r:embed="rId4"/>
          <a:stretch>
            <a:fillRect/>
          </a:stretch>
        </p:blipFill>
        <p:spPr>
          <a:xfrm>
            <a:off x="7090833" y="3484033"/>
            <a:ext cx="2363758" cy="436033"/>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7" name="Picture 6"/>
          <p:cNvPicPr>
            <a:picLocks noChangeAspect="1"/>
          </p:cNvPicPr>
          <p:nvPr/>
        </p:nvPicPr>
        <p:blipFill>
          <a:blip r:embed="rId5"/>
          <a:stretch>
            <a:fillRect/>
          </a:stretch>
        </p:blipFill>
        <p:spPr>
          <a:xfrm>
            <a:off x="1092199" y="4781020"/>
            <a:ext cx="4260851" cy="14641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090833" y="4453225"/>
                <a:ext cx="2284280" cy="307777"/>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1" i="1" smtClean="0">
                          <a:latin typeface="Cambria Math" panose="02040503050406030204" pitchFamily="18" charset="0"/>
                        </a:rPr>
                        <m:t>𝑺𝑪𝑬</m:t>
                      </m:r>
                      <m:r>
                        <a:rPr lang="es-CR" sz="2000" b="1" i="1" smtClean="0">
                          <a:latin typeface="Cambria Math" panose="02040503050406030204" pitchFamily="18" charset="0"/>
                        </a:rPr>
                        <m:t>=</m:t>
                      </m:r>
                      <m:r>
                        <a:rPr lang="es-CR" sz="2000" b="1" i="1" smtClean="0">
                          <a:latin typeface="Cambria Math" panose="02040503050406030204" pitchFamily="18" charset="0"/>
                        </a:rPr>
                        <m:t>𝑺𝑪𝑻</m:t>
                      </m:r>
                      <m:r>
                        <a:rPr lang="es-CR" sz="2000" b="1" i="1" smtClean="0">
                          <a:latin typeface="Cambria Math" panose="02040503050406030204" pitchFamily="18" charset="0"/>
                        </a:rPr>
                        <m:t>−</m:t>
                      </m:r>
                      <m:r>
                        <a:rPr lang="es-CR" sz="2000" b="1" i="1" smtClean="0">
                          <a:latin typeface="Cambria Math" panose="02040503050406030204" pitchFamily="18" charset="0"/>
                        </a:rPr>
                        <m:t>𝑺𝑪𝑻𝑹</m:t>
                      </m:r>
                    </m:oMath>
                  </m:oMathPara>
                </a14:m>
                <a:endParaRPr lang="en-US" sz="20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7090833" y="4453225"/>
                <a:ext cx="2284280" cy="307777"/>
              </a:xfrm>
              <a:prstGeom prst="rect">
                <a:avLst/>
              </a:prstGeom>
              <a:blipFill rotWithShape="0">
                <a:blip r:embed="rId6"/>
                <a:stretch>
                  <a:fillRect l="-1857" r="-1857" b="-3846"/>
                </a:stretch>
              </a:blipFill>
            </p:spPr>
            <p:txBody>
              <a:bodyPr/>
              <a:lstStyle/>
              <a:p>
                <a:r>
                  <a:rPr lang="en-US">
                    <a:noFill/>
                  </a:rPr>
                  <a:t> </a:t>
                </a:r>
              </a:p>
            </p:txBody>
          </p:sp>
        </mc:Fallback>
      </mc:AlternateContent>
    </p:spTree>
    <p:extLst>
      <p:ext uri="{BB962C8B-B14F-4D97-AF65-F5344CB8AC3E}">
        <p14:creationId xmlns:p14="http://schemas.microsoft.com/office/powerpoint/2010/main" val="418922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409770"/>
            <a:ext cx="10547350" cy="461665"/>
          </a:xfrm>
          <a:prstGeom prst="rect">
            <a:avLst/>
          </a:prstGeom>
        </p:spPr>
        <p:txBody>
          <a:bodyPr wrap="square">
            <a:spAutoFit/>
          </a:bodyPr>
          <a:lstStyle/>
          <a:p>
            <a:pPr marL="0" lvl="1" algn="ctr">
              <a:spcAft>
                <a:spcPts val="0"/>
              </a:spcAft>
            </a:pPr>
            <a:r>
              <a:rPr lang="es-ES_tradnl" sz="2400" b="1" spc="-15" dirty="0">
                <a:ea typeface="Times New Roman" panose="02020603050405020304" pitchFamily="18" charset="0"/>
                <a:cs typeface="Times New Roman" panose="02020603050405020304" pitchFamily="18" charset="0"/>
              </a:rPr>
              <a:t>Cuadrados medios</a:t>
            </a:r>
            <a:endParaRPr lang="en-US" sz="2400" b="1" dirty="0">
              <a:ea typeface="Times New Roman" panose="02020603050405020304" pitchFamily="18" charset="0"/>
              <a:cs typeface="Times New Roman" panose="02020603050405020304" pitchFamily="18" charset="0"/>
            </a:endParaRPr>
          </a:p>
        </p:txBody>
      </p:sp>
      <p:sp>
        <p:nvSpPr>
          <p:cNvPr id="3" name="Rectangle 2"/>
          <p:cNvSpPr/>
          <p:nvPr/>
        </p:nvSpPr>
        <p:spPr>
          <a:xfrm>
            <a:off x="635000" y="1010903"/>
            <a:ext cx="10041467" cy="923330"/>
          </a:xfrm>
          <a:prstGeom prst="rect">
            <a:avLst/>
          </a:prstGeom>
        </p:spPr>
        <p:txBody>
          <a:bodyPr wrap="square">
            <a:spAutoFit/>
          </a:bodyPr>
          <a:lstStyle/>
          <a:p>
            <a:pPr algn="just">
              <a:lnSpc>
                <a:spcPct val="150000"/>
              </a:lnSpc>
            </a:pPr>
            <a:r>
              <a:rPr lang="es-ES" dirty="0">
                <a:latin typeface="Times New Roman" panose="02020603050405020304" pitchFamily="18" charset="0"/>
              </a:rPr>
              <a:t>Si dividimos las sumas de </a:t>
            </a:r>
            <a:r>
              <a:rPr lang="es-ES" dirty="0"/>
              <a:t>cuadrados</a:t>
            </a:r>
            <a:r>
              <a:rPr lang="es-ES" dirty="0">
                <a:latin typeface="Times New Roman" panose="02020603050405020304" pitchFamily="18" charset="0"/>
              </a:rPr>
              <a:t> por sus respectivos grados de libertad, obtenemos los estimadores insesgados de la varianza. </a:t>
            </a:r>
            <a:endParaRPr lang="en-US" dirty="0">
              <a:effectLst/>
            </a:endParaRPr>
          </a:p>
        </p:txBody>
      </p:sp>
      <p:pic>
        <p:nvPicPr>
          <p:cNvPr id="5" name="Picture 4"/>
          <p:cNvPicPr>
            <a:picLocks noChangeAspect="1"/>
          </p:cNvPicPr>
          <p:nvPr/>
        </p:nvPicPr>
        <p:blipFill>
          <a:blip r:embed="rId2"/>
          <a:stretch>
            <a:fillRect/>
          </a:stretch>
        </p:blipFill>
        <p:spPr>
          <a:xfrm>
            <a:off x="1130299" y="2312485"/>
            <a:ext cx="9050867" cy="2430804"/>
          </a:xfrm>
          <a:prstGeom prst="rect">
            <a:avLst/>
          </a:prstGeom>
        </p:spPr>
      </p:pic>
      <p:pic>
        <p:nvPicPr>
          <p:cNvPr id="7" name="Picture 6"/>
          <p:cNvPicPr>
            <a:picLocks noChangeAspect="1"/>
          </p:cNvPicPr>
          <p:nvPr/>
        </p:nvPicPr>
        <p:blipFill>
          <a:blip r:embed="rId3"/>
          <a:stretch>
            <a:fillRect/>
          </a:stretch>
        </p:blipFill>
        <p:spPr>
          <a:xfrm>
            <a:off x="1130299" y="5222111"/>
            <a:ext cx="3060701" cy="1054863"/>
          </a:xfrm>
          <a:prstGeom prst="rect">
            <a:avLst/>
          </a:prstGeom>
        </p:spPr>
      </p:pic>
    </p:spTree>
    <p:extLst>
      <p:ext uri="{BB962C8B-B14F-4D97-AF65-F5344CB8AC3E}">
        <p14:creationId xmlns:p14="http://schemas.microsoft.com/office/powerpoint/2010/main" val="148654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6451" y="484186"/>
            <a:ext cx="9105900" cy="3095625"/>
          </a:xfrm>
          <a:prstGeom prst="rect">
            <a:avLst/>
          </a:prstGeom>
        </p:spPr>
      </p:pic>
      <p:pic>
        <p:nvPicPr>
          <p:cNvPr id="3" name="Picture 2"/>
          <p:cNvPicPr>
            <a:picLocks noChangeAspect="1"/>
          </p:cNvPicPr>
          <p:nvPr/>
        </p:nvPicPr>
        <p:blipFill>
          <a:blip r:embed="rId3"/>
          <a:stretch>
            <a:fillRect/>
          </a:stretch>
        </p:blipFill>
        <p:spPr>
          <a:xfrm>
            <a:off x="948796" y="4250267"/>
            <a:ext cx="10066337" cy="1170504"/>
          </a:xfrm>
          <a:prstGeom prst="rect">
            <a:avLst/>
          </a:prstGeom>
        </p:spPr>
      </p:pic>
      <p:pic>
        <p:nvPicPr>
          <p:cNvPr id="6" name="Picture 5"/>
          <p:cNvPicPr>
            <a:picLocks noChangeAspect="1"/>
          </p:cNvPicPr>
          <p:nvPr/>
        </p:nvPicPr>
        <p:blipFill>
          <a:blip r:embed="rId4"/>
          <a:stretch>
            <a:fillRect/>
          </a:stretch>
        </p:blipFill>
        <p:spPr>
          <a:xfrm>
            <a:off x="8730721" y="1153053"/>
            <a:ext cx="2486025" cy="2181225"/>
          </a:xfrm>
          <a:prstGeom prst="rect">
            <a:avLst/>
          </a:prstGeom>
        </p:spPr>
      </p:pic>
    </p:spTree>
    <p:extLst>
      <p:ext uri="{BB962C8B-B14F-4D97-AF65-F5344CB8AC3E}">
        <p14:creationId xmlns:p14="http://schemas.microsoft.com/office/powerpoint/2010/main" val="88676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725F5E-1600-4AC5-99C8-837E680D4D42}"/>
              </a:ext>
            </a:extLst>
          </p:cNvPr>
          <p:cNvPicPr>
            <a:picLocks noChangeAspect="1"/>
          </p:cNvPicPr>
          <p:nvPr/>
        </p:nvPicPr>
        <p:blipFill>
          <a:blip r:embed="rId2"/>
          <a:stretch>
            <a:fillRect/>
          </a:stretch>
        </p:blipFill>
        <p:spPr>
          <a:xfrm>
            <a:off x="3300580" y="639825"/>
            <a:ext cx="4478265" cy="2082251"/>
          </a:xfrm>
          <a:prstGeom prst="rect">
            <a:avLst/>
          </a:prstGeom>
        </p:spPr>
      </p:pic>
      <p:pic>
        <p:nvPicPr>
          <p:cNvPr id="6" name="Picture 5">
            <a:extLst>
              <a:ext uri="{FF2B5EF4-FFF2-40B4-BE49-F238E27FC236}">
                <a16:creationId xmlns:a16="http://schemas.microsoft.com/office/drawing/2014/main" id="{E0DEABF8-1361-4697-931B-7EFF8DBB9CB0}"/>
              </a:ext>
            </a:extLst>
          </p:cNvPr>
          <p:cNvPicPr>
            <a:picLocks noChangeAspect="1"/>
          </p:cNvPicPr>
          <p:nvPr/>
        </p:nvPicPr>
        <p:blipFill>
          <a:blip r:embed="rId3"/>
          <a:stretch>
            <a:fillRect/>
          </a:stretch>
        </p:blipFill>
        <p:spPr>
          <a:xfrm>
            <a:off x="8049911" y="521801"/>
            <a:ext cx="3610345" cy="2330729"/>
          </a:xfrm>
          <a:prstGeom prst="rect">
            <a:avLst/>
          </a:prstGeom>
        </p:spPr>
      </p:pic>
      <p:pic>
        <p:nvPicPr>
          <p:cNvPr id="7" name="Picture 6">
            <a:extLst>
              <a:ext uri="{FF2B5EF4-FFF2-40B4-BE49-F238E27FC236}">
                <a16:creationId xmlns:a16="http://schemas.microsoft.com/office/drawing/2014/main" id="{8DDB1160-41E7-40D2-9637-C65D1FD8200B}"/>
              </a:ext>
            </a:extLst>
          </p:cNvPr>
          <p:cNvPicPr>
            <a:picLocks noChangeAspect="1"/>
          </p:cNvPicPr>
          <p:nvPr/>
        </p:nvPicPr>
        <p:blipFill>
          <a:blip r:embed="rId4"/>
          <a:stretch>
            <a:fillRect/>
          </a:stretch>
        </p:blipFill>
        <p:spPr>
          <a:xfrm>
            <a:off x="531743" y="699459"/>
            <a:ext cx="2379751" cy="1942482"/>
          </a:xfrm>
          <a:prstGeom prst="rect">
            <a:avLst/>
          </a:prstGeom>
        </p:spPr>
      </p:pic>
      <p:pic>
        <p:nvPicPr>
          <p:cNvPr id="8" name="Picture 7">
            <a:extLst>
              <a:ext uri="{FF2B5EF4-FFF2-40B4-BE49-F238E27FC236}">
                <a16:creationId xmlns:a16="http://schemas.microsoft.com/office/drawing/2014/main" id="{D5A45E3D-35FA-471C-8ACF-8E8404DAE1EE}"/>
              </a:ext>
            </a:extLst>
          </p:cNvPr>
          <p:cNvPicPr>
            <a:picLocks noChangeAspect="1"/>
          </p:cNvPicPr>
          <p:nvPr/>
        </p:nvPicPr>
        <p:blipFill>
          <a:blip r:embed="rId5"/>
          <a:stretch>
            <a:fillRect/>
          </a:stretch>
        </p:blipFill>
        <p:spPr>
          <a:xfrm>
            <a:off x="2571128" y="2933592"/>
            <a:ext cx="6797393" cy="3745503"/>
          </a:xfrm>
          <a:prstGeom prst="rect">
            <a:avLst/>
          </a:prstGeom>
        </p:spPr>
      </p:pic>
    </p:spTree>
    <p:extLst>
      <p:ext uri="{BB962C8B-B14F-4D97-AF65-F5344CB8AC3E}">
        <p14:creationId xmlns:p14="http://schemas.microsoft.com/office/powerpoint/2010/main" val="1789298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2700</TotalTime>
  <Words>673</Words>
  <Application>Microsoft Office PowerPoint</Application>
  <PresentationFormat>Widescreen</PresentationFormat>
  <Paragraphs>34</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Adobe Gothic Std B</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dc:creator>
  <cp:lastModifiedBy>Carlomagno Araya Alpízar</cp:lastModifiedBy>
  <cp:revision>143</cp:revision>
  <dcterms:created xsi:type="dcterms:W3CDTF">2016-07-26T04:00:17Z</dcterms:created>
  <dcterms:modified xsi:type="dcterms:W3CDTF">2022-10-24T00:16:59Z</dcterms:modified>
</cp:coreProperties>
</file>