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8"/>
  </p:notesMasterIdLst>
  <p:sldIdLst>
    <p:sldId id="262" r:id="rId3"/>
    <p:sldId id="263" r:id="rId4"/>
    <p:sldId id="264" r:id="rId5"/>
    <p:sldId id="302" r:id="rId6"/>
    <p:sldId id="303" r:id="rId7"/>
    <p:sldId id="325" r:id="rId8"/>
    <p:sldId id="305" r:id="rId9"/>
    <p:sldId id="332" r:id="rId10"/>
    <p:sldId id="313" r:id="rId11"/>
    <p:sldId id="306" r:id="rId12"/>
    <p:sldId id="315" r:id="rId13"/>
    <p:sldId id="334" r:id="rId14"/>
    <p:sldId id="337" r:id="rId15"/>
    <p:sldId id="307" r:id="rId16"/>
    <p:sldId id="323" r:id="rId17"/>
    <p:sldId id="266" r:id="rId18"/>
    <p:sldId id="324" r:id="rId19"/>
    <p:sldId id="326" r:id="rId20"/>
    <p:sldId id="316" r:id="rId21"/>
    <p:sldId id="317" r:id="rId22"/>
    <p:sldId id="282" r:id="rId23"/>
    <p:sldId id="283" r:id="rId24"/>
    <p:sldId id="327" r:id="rId25"/>
    <p:sldId id="274" r:id="rId26"/>
    <p:sldId id="309" r:id="rId27"/>
    <p:sldId id="308" r:id="rId28"/>
    <p:sldId id="286" r:id="rId29"/>
    <p:sldId id="328" r:id="rId30"/>
    <p:sldId id="288" r:id="rId31"/>
    <p:sldId id="291" r:id="rId32"/>
    <p:sldId id="314" r:id="rId33"/>
    <p:sldId id="312" r:id="rId34"/>
    <p:sldId id="311" r:id="rId35"/>
    <p:sldId id="293" r:id="rId36"/>
    <p:sldId id="310" r:id="rId37"/>
    <p:sldId id="295" r:id="rId38"/>
    <p:sldId id="289" r:id="rId39"/>
    <p:sldId id="275" r:id="rId40"/>
    <p:sldId id="290" r:id="rId41"/>
    <p:sldId id="277" r:id="rId42"/>
    <p:sldId id="278" r:id="rId43"/>
    <p:sldId id="279" r:id="rId44"/>
    <p:sldId id="329" r:id="rId45"/>
    <p:sldId id="331" r:id="rId46"/>
    <p:sldId id="333" r:id="rId47"/>
    <p:sldId id="268" r:id="rId48"/>
    <p:sldId id="322" r:id="rId49"/>
    <p:sldId id="335" r:id="rId50"/>
    <p:sldId id="321" r:id="rId51"/>
    <p:sldId id="296" r:id="rId52"/>
    <p:sldId id="297" r:id="rId53"/>
    <p:sldId id="318" r:id="rId54"/>
    <p:sldId id="330" r:id="rId55"/>
    <p:sldId id="336" r:id="rId56"/>
    <p:sldId id="29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580" autoAdjust="0"/>
  </p:normalViewPr>
  <p:slideViewPr>
    <p:cSldViewPr>
      <p:cViewPr>
        <p:scale>
          <a:sx n="80" d="100"/>
          <a:sy n="80" d="100"/>
        </p:scale>
        <p:origin x="884" y="-3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90804-88C5-4495-BED2-32B8D7E87BE5}" type="datetimeFigureOut">
              <a:rPr lang="es-ES" smtClean="0"/>
              <a:t>17/08/2020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CC1C1-42C1-45F1-A649-B397C91A67AD}" type="slidenum">
              <a:rPr lang="es-ES" smtClean="0"/>
              <a:t>‹#›</a:t>
            </a:fld>
            <a:endParaRPr lang="es-ES"/>
          </a:p>
        </p:txBody>
      </p:sp>
    </p:spTree>
    <p:extLst>
      <p:ext uri="{BB962C8B-B14F-4D97-AF65-F5344CB8AC3E}">
        <p14:creationId xmlns:p14="http://schemas.microsoft.com/office/powerpoint/2010/main" val="41495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C1C1-42C1-45F1-A649-B397C91A67AD}" type="slidenum">
              <a:rPr lang="es-ES" smtClean="0"/>
              <a:t>54</a:t>
            </a:fld>
            <a:endParaRPr lang="es-ES"/>
          </a:p>
        </p:txBody>
      </p:sp>
    </p:spTree>
    <p:extLst>
      <p:ext uri="{BB962C8B-B14F-4D97-AF65-F5344CB8AC3E}">
        <p14:creationId xmlns:p14="http://schemas.microsoft.com/office/powerpoint/2010/main" val="31723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17/08/2020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149889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17/08/2020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54579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3A0158-D4EA-4446-BFE4-AD00005263EA}" type="datetimeFigureOut">
              <a:rPr lang="es-ES" smtClean="0"/>
              <a:t>17/08/2020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921455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s-E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94632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906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s-E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37605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035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s-E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73339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Date Placeholder 2"/>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6705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52198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E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3678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17/08/2020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264635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E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42225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7760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227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3A0158-D4EA-4446-BFE4-AD00005263EA}" type="datetimeFigureOut">
              <a:rPr lang="es-ES" smtClean="0"/>
              <a:t>17/08/2020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3203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3A0158-D4EA-4446-BFE4-AD00005263EA}" type="datetimeFigureOut">
              <a:rPr lang="es-ES" smtClean="0"/>
              <a:t>17/08/2020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151869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3A0158-D4EA-4446-BFE4-AD00005263EA}" type="datetimeFigureOut">
              <a:rPr lang="es-ES" smtClean="0"/>
              <a:t>17/08/2020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ACB2D70-63D2-4B7D-90F3-4640711B9432}" type="slidenum">
              <a:rPr lang="es-ES" smtClean="0"/>
              <a:t>‹#›</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2032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3A0158-D4EA-4446-BFE4-AD00005263EA}" type="datetimeFigureOut">
              <a:rPr lang="es-ES" smtClean="0"/>
              <a:t>17/08/2020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ACB2D70-63D2-4B7D-90F3-4640711B9432}" type="slidenum">
              <a:rPr lang="es-ES" smtClean="0"/>
              <a:t>‹#›</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3725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0158-D4EA-4446-BFE4-AD00005263EA}" type="datetimeFigureOut">
              <a:rPr lang="es-ES" smtClean="0"/>
              <a:t>17/08/2020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381371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17/08/2020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85147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17/08/2020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a:t>
            </a:fld>
            <a:endParaRPr lang="es-ES"/>
          </a:p>
        </p:txBody>
      </p:sp>
    </p:spTree>
    <p:extLst>
      <p:ext uri="{BB962C8B-B14F-4D97-AF65-F5344CB8AC3E}">
        <p14:creationId xmlns:p14="http://schemas.microsoft.com/office/powerpoint/2010/main" val="80859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3A0158-D4EA-4446-BFE4-AD00005263EA}" type="datetimeFigureOut">
              <a:rPr lang="es-ES" smtClean="0"/>
              <a:t>17/08/2020</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ACB2D70-63D2-4B7D-90F3-4640711B9432}" type="slidenum">
              <a:rPr lang="es-ES" smtClean="0"/>
              <a:t>‹#›</a:t>
            </a:fld>
            <a:endParaRPr lang="es-ES"/>
          </a:p>
        </p:txBody>
      </p:sp>
    </p:spTree>
    <p:extLst>
      <p:ext uri="{BB962C8B-B14F-4D97-AF65-F5344CB8AC3E}">
        <p14:creationId xmlns:p14="http://schemas.microsoft.com/office/powerpoint/2010/main" val="1557534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F88176-FD59-445A-8A2A-66C8DA12FE90}" type="datetimeFigureOut">
              <a:rPr lang="es-ES" smtClean="0">
                <a:solidFill>
                  <a:prstClr val="black">
                    <a:tint val="75000"/>
                  </a:prstClr>
                </a:solidFill>
              </a:rPr>
              <a:pPr/>
              <a:t>17/08/2020</a:t>
            </a:fld>
            <a:endParaRPr lang="es-E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207676-F89E-4F63-AE95-27C0563773D4}"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8278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60648"/>
            <a:ext cx="1800200" cy="1924638"/>
          </a:xfrm>
          <a:prstGeom prst="rect">
            <a:avLst/>
          </a:prstGeom>
        </p:spPr>
      </p:pic>
      <p:sp>
        <p:nvSpPr>
          <p:cNvPr id="3" name="CuadroTexto 2"/>
          <p:cNvSpPr txBox="1"/>
          <p:nvPr/>
        </p:nvSpPr>
        <p:spPr>
          <a:xfrm>
            <a:off x="5796136" y="6093296"/>
            <a:ext cx="3024336" cy="523220"/>
          </a:xfrm>
          <a:prstGeom prst="rect">
            <a:avLst/>
          </a:prstGeom>
          <a:noFill/>
        </p:spPr>
        <p:txBody>
          <a:bodyPr wrap="square" rtlCol="0">
            <a:spAutoFit/>
          </a:bodyPr>
          <a:lstStyle/>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Dr. Carlomagno Araya Alpízar</a:t>
            </a:r>
          </a:p>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Catedrático en Estadística</a:t>
            </a:r>
          </a:p>
        </p:txBody>
      </p:sp>
      <p:sp>
        <p:nvSpPr>
          <p:cNvPr id="8" name="CuadroTexto 7"/>
          <p:cNvSpPr txBox="1"/>
          <p:nvPr/>
        </p:nvSpPr>
        <p:spPr>
          <a:xfrm>
            <a:off x="2627784" y="2313229"/>
            <a:ext cx="3626675" cy="369332"/>
          </a:xfrm>
          <a:prstGeom prst="rect">
            <a:avLst/>
          </a:prstGeom>
          <a:noFill/>
        </p:spPr>
        <p:txBody>
          <a:bodyPr wrap="square" rtlCol="0">
            <a:spAutoFit/>
          </a:bodyPr>
          <a:lstStyle/>
          <a:p>
            <a:r>
              <a:rPr lang="es-CR" dirty="0"/>
              <a:t>Tema1 . Conceptos Estadísticos</a:t>
            </a:r>
          </a:p>
        </p:txBody>
      </p:sp>
      <p:pic>
        <p:nvPicPr>
          <p:cNvPr id="9" name="Imagen 8"/>
          <p:cNvPicPr>
            <a:picLocks noChangeAspect="1"/>
          </p:cNvPicPr>
          <p:nvPr/>
        </p:nvPicPr>
        <p:blipFill>
          <a:blip r:embed="rId3"/>
          <a:stretch>
            <a:fillRect/>
          </a:stretch>
        </p:blipFill>
        <p:spPr>
          <a:xfrm>
            <a:off x="971600" y="2810504"/>
            <a:ext cx="6788211" cy="2871335"/>
          </a:xfrm>
          <a:prstGeom prst="rect">
            <a:avLst/>
          </a:prstGeom>
        </p:spPr>
      </p:pic>
    </p:spTree>
    <p:extLst>
      <p:ext uri="{BB962C8B-B14F-4D97-AF65-F5344CB8AC3E}">
        <p14:creationId xmlns:p14="http://schemas.microsoft.com/office/powerpoint/2010/main" val="260250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492896"/>
            <a:ext cx="7200800" cy="687881"/>
          </a:xfrm>
          <a:prstGeom prst="rect">
            <a:avLst/>
          </a:prstGeom>
        </p:spPr>
        <p:txBody>
          <a:bodyPr wrap="square">
            <a:spAutoFit/>
          </a:bodyPr>
          <a:lstStyle/>
          <a:p>
            <a:pPr>
              <a:spcBef>
                <a:spcPct val="15000"/>
              </a:spcBef>
              <a:buClr>
                <a:schemeClr val="accent1"/>
              </a:buClr>
            </a:pPr>
            <a:r>
              <a:rPr lang="es-ES" altLang="es-CR" b="1" dirty="0"/>
              <a:t>Nominal</a:t>
            </a:r>
            <a:r>
              <a:rPr lang="es-ES" altLang="es-CR" dirty="0"/>
              <a:t>: asignación de un número a cada categoría</a:t>
            </a:r>
          </a:p>
          <a:p>
            <a:pPr>
              <a:spcBef>
                <a:spcPct val="15000"/>
              </a:spcBef>
              <a:buClr>
                <a:schemeClr val="accent1"/>
              </a:buClr>
              <a:buFontTx/>
              <a:buNone/>
            </a:pPr>
            <a:r>
              <a:rPr lang="es-ES" altLang="es-CR" dirty="0"/>
              <a:t>	Sexo: Hombre (1), Mujer (2)</a:t>
            </a:r>
          </a:p>
        </p:txBody>
      </p:sp>
      <p:sp>
        <p:nvSpPr>
          <p:cNvPr id="3" name="Rectangle 2"/>
          <p:cNvSpPr/>
          <p:nvPr/>
        </p:nvSpPr>
        <p:spPr>
          <a:xfrm>
            <a:off x="971600" y="3645024"/>
            <a:ext cx="7128792" cy="687881"/>
          </a:xfrm>
          <a:prstGeom prst="rect">
            <a:avLst/>
          </a:prstGeom>
        </p:spPr>
        <p:txBody>
          <a:bodyPr wrap="square">
            <a:spAutoFit/>
          </a:bodyPr>
          <a:lstStyle/>
          <a:p>
            <a:pPr>
              <a:spcBef>
                <a:spcPct val="15000"/>
              </a:spcBef>
              <a:buClr>
                <a:schemeClr val="accent1"/>
              </a:buClr>
            </a:pPr>
            <a:r>
              <a:rPr lang="es-ES" altLang="es-CR" b="1" dirty="0"/>
              <a:t>Ordinal</a:t>
            </a:r>
            <a:r>
              <a:rPr lang="es-ES" altLang="es-CR" dirty="0"/>
              <a:t>: existe un orden entre categorías</a:t>
            </a:r>
          </a:p>
          <a:p>
            <a:pPr>
              <a:spcBef>
                <a:spcPct val="15000"/>
              </a:spcBef>
              <a:buClr>
                <a:schemeClr val="accent1"/>
              </a:buClr>
              <a:buFontTx/>
              <a:buNone/>
            </a:pPr>
            <a:r>
              <a:rPr lang="es-ES" altLang="es-CR" dirty="0"/>
              <a:t>	Estudios: Primaria (1), Secundaria (2), Universitaria (3)</a:t>
            </a:r>
          </a:p>
        </p:txBody>
      </p:sp>
      <p:pic>
        <p:nvPicPr>
          <p:cNvPr id="4" name="Picture 3"/>
          <p:cNvPicPr>
            <a:picLocks noChangeAspect="1"/>
          </p:cNvPicPr>
          <p:nvPr/>
        </p:nvPicPr>
        <p:blipFill>
          <a:blip r:embed="rId2"/>
          <a:stretch>
            <a:fillRect/>
          </a:stretch>
        </p:blipFill>
        <p:spPr>
          <a:xfrm>
            <a:off x="1619672" y="260648"/>
            <a:ext cx="5112568" cy="1910032"/>
          </a:xfrm>
          <a:prstGeom prst="rect">
            <a:avLst/>
          </a:prstGeom>
        </p:spPr>
      </p:pic>
      <p:pic>
        <p:nvPicPr>
          <p:cNvPr id="5" name="Picture 4"/>
          <p:cNvPicPr>
            <a:picLocks noChangeAspect="1"/>
          </p:cNvPicPr>
          <p:nvPr/>
        </p:nvPicPr>
        <p:blipFill>
          <a:blip r:embed="rId3"/>
          <a:stretch>
            <a:fillRect/>
          </a:stretch>
        </p:blipFill>
        <p:spPr>
          <a:xfrm>
            <a:off x="3203848" y="4509120"/>
            <a:ext cx="2409825" cy="1905000"/>
          </a:xfrm>
          <a:prstGeom prst="rect">
            <a:avLst/>
          </a:prstGeom>
        </p:spPr>
      </p:pic>
      <p:pic>
        <p:nvPicPr>
          <p:cNvPr id="6" name="Picture 5"/>
          <p:cNvPicPr>
            <a:picLocks noChangeAspect="1"/>
          </p:cNvPicPr>
          <p:nvPr/>
        </p:nvPicPr>
        <p:blipFill>
          <a:blip r:embed="rId4"/>
          <a:stretch>
            <a:fillRect/>
          </a:stretch>
        </p:blipFill>
        <p:spPr>
          <a:xfrm flipH="1">
            <a:off x="6759933" y="2242819"/>
            <a:ext cx="2002919" cy="1464965"/>
          </a:xfrm>
          <a:prstGeom prst="rect">
            <a:avLst/>
          </a:prstGeom>
        </p:spPr>
      </p:pic>
    </p:spTree>
    <p:extLst>
      <p:ext uri="{BB962C8B-B14F-4D97-AF65-F5344CB8AC3E}">
        <p14:creationId xmlns:p14="http://schemas.microsoft.com/office/powerpoint/2010/main" val="119110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013892" y="3793004"/>
            <a:ext cx="5070276" cy="1148164"/>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spcBef>
                <a:spcPct val="15000"/>
              </a:spcBef>
              <a:buClr>
                <a:schemeClr val="accent1"/>
              </a:buClr>
              <a:buNone/>
            </a:pPr>
            <a:r>
              <a:rPr lang="es-ES" altLang="es-CR" sz="1800" b="1" dirty="0"/>
              <a:t>Intervalo: </a:t>
            </a:r>
            <a:r>
              <a:rPr lang="es-ES" altLang="es-CR" sz="1800" dirty="0"/>
              <a:t>existe un orden y la misma distancia entre categorías, el punto cero existe. Grados de temperatura, valoración del servicio en un hotel (-2, -1, 0, +1, +2).</a:t>
            </a:r>
          </a:p>
        </p:txBody>
      </p:sp>
      <p:sp>
        <p:nvSpPr>
          <p:cNvPr id="2" name="Rectangle 1"/>
          <p:cNvSpPr/>
          <p:nvPr/>
        </p:nvSpPr>
        <p:spPr>
          <a:xfrm>
            <a:off x="1043608" y="2852936"/>
            <a:ext cx="7272808" cy="646331"/>
          </a:xfrm>
          <a:prstGeom prst="rect">
            <a:avLst/>
          </a:prstGeom>
        </p:spPr>
        <p:txBody>
          <a:bodyPr wrap="square">
            <a:spAutoFit/>
          </a:bodyPr>
          <a:lstStyle/>
          <a:p>
            <a:pPr algn="just">
              <a:spcBef>
                <a:spcPct val="15000"/>
              </a:spcBef>
              <a:buClr>
                <a:schemeClr val="accent1"/>
              </a:buClr>
            </a:pPr>
            <a:r>
              <a:rPr lang="es-ES" altLang="es-CR" b="1" dirty="0"/>
              <a:t>Razón</a:t>
            </a:r>
            <a:r>
              <a:rPr lang="es-ES" altLang="es-CR" dirty="0"/>
              <a:t>: similar al intervalo pero el punto cero o de origen indica ausencia. Edad en años, número anual de kilómetros recorridos, etc.</a:t>
            </a:r>
          </a:p>
        </p:txBody>
      </p:sp>
      <p:pic>
        <p:nvPicPr>
          <p:cNvPr id="6" name="Picture 5"/>
          <p:cNvPicPr>
            <a:picLocks noChangeAspect="1"/>
          </p:cNvPicPr>
          <p:nvPr/>
        </p:nvPicPr>
        <p:blipFill>
          <a:blip r:embed="rId2"/>
          <a:stretch>
            <a:fillRect/>
          </a:stretch>
        </p:blipFill>
        <p:spPr>
          <a:xfrm>
            <a:off x="1115616" y="404664"/>
            <a:ext cx="7518482" cy="2160240"/>
          </a:xfrm>
          <a:prstGeom prst="rect">
            <a:avLst/>
          </a:prstGeom>
        </p:spPr>
      </p:pic>
      <p:pic>
        <p:nvPicPr>
          <p:cNvPr id="4" name="Picture 3"/>
          <p:cNvPicPr>
            <a:picLocks noChangeAspect="1"/>
          </p:cNvPicPr>
          <p:nvPr/>
        </p:nvPicPr>
        <p:blipFill>
          <a:blip r:embed="rId3"/>
          <a:stretch>
            <a:fillRect/>
          </a:stretch>
        </p:blipFill>
        <p:spPr>
          <a:xfrm>
            <a:off x="6300192" y="3806339"/>
            <a:ext cx="1902397" cy="2129606"/>
          </a:xfrm>
          <a:prstGeom prst="rect">
            <a:avLst/>
          </a:prstGeom>
        </p:spPr>
      </p:pic>
    </p:spTree>
    <p:extLst>
      <p:ext uri="{BB962C8B-B14F-4D97-AF65-F5344CB8AC3E}">
        <p14:creationId xmlns:p14="http://schemas.microsoft.com/office/powerpoint/2010/main" val="17319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68785-9C54-4699-A89E-7ADA60804214}"/>
              </a:ext>
            </a:extLst>
          </p:cNvPr>
          <p:cNvPicPr>
            <a:picLocks noChangeAspect="1"/>
          </p:cNvPicPr>
          <p:nvPr/>
        </p:nvPicPr>
        <p:blipFill>
          <a:blip r:embed="rId2"/>
          <a:stretch>
            <a:fillRect/>
          </a:stretch>
        </p:blipFill>
        <p:spPr>
          <a:xfrm>
            <a:off x="395536" y="764704"/>
            <a:ext cx="8084838" cy="3811728"/>
          </a:xfrm>
          <a:prstGeom prst="rect">
            <a:avLst/>
          </a:prstGeom>
        </p:spPr>
      </p:pic>
      <p:pic>
        <p:nvPicPr>
          <p:cNvPr id="4" name="Picture 3">
            <a:extLst>
              <a:ext uri="{FF2B5EF4-FFF2-40B4-BE49-F238E27FC236}">
                <a16:creationId xmlns:a16="http://schemas.microsoft.com/office/drawing/2014/main" id="{D7D8D4F3-F2E8-4DE1-BC64-8B7F5D15F68C}"/>
              </a:ext>
            </a:extLst>
          </p:cNvPr>
          <p:cNvPicPr>
            <a:picLocks noChangeAspect="1"/>
          </p:cNvPicPr>
          <p:nvPr/>
        </p:nvPicPr>
        <p:blipFill>
          <a:blip r:embed="rId3"/>
          <a:stretch>
            <a:fillRect/>
          </a:stretch>
        </p:blipFill>
        <p:spPr>
          <a:xfrm>
            <a:off x="365178" y="764704"/>
            <a:ext cx="8305458" cy="3888431"/>
          </a:xfrm>
          <a:prstGeom prst="rect">
            <a:avLst/>
          </a:prstGeom>
        </p:spPr>
      </p:pic>
    </p:spTree>
    <p:extLst>
      <p:ext uri="{BB962C8B-B14F-4D97-AF65-F5344CB8AC3E}">
        <p14:creationId xmlns:p14="http://schemas.microsoft.com/office/powerpoint/2010/main" val="1081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574B5-98B6-4741-A943-4E50A22D8B32}"/>
              </a:ext>
            </a:extLst>
          </p:cNvPr>
          <p:cNvPicPr>
            <a:picLocks noChangeAspect="1"/>
          </p:cNvPicPr>
          <p:nvPr/>
        </p:nvPicPr>
        <p:blipFill>
          <a:blip r:embed="rId2"/>
          <a:stretch>
            <a:fillRect/>
          </a:stretch>
        </p:blipFill>
        <p:spPr>
          <a:xfrm>
            <a:off x="439896" y="1340768"/>
            <a:ext cx="8264207" cy="3868185"/>
          </a:xfrm>
          <a:prstGeom prst="rect">
            <a:avLst/>
          </a:prstGeom>
        </p:spPr>
      </p:pic>
      <p:pic>
        <p:nvPicPr>
          <p:cNvPr id="3" name="Picture 2">
            <a:extLst>
              <a:ext uri="{FF2B5EF4-FFF2-40B4-BE49-F238E27FC236}">
                <a16:creationId xmlns:a16="http://schemas.microsoft.com/office/drawing/2014/main" id="{BFAC5F04-00B2-4951-BF89-EF1A01B0D03E}"/>
              </a:ext>
            </a:extLst>
          </p:cNvPr>
          <p:cNvPicPr>
            <a:picLocks noChangeAspect="1"/>
          </p:cNvPicPr>
          <p:nvPr/>
        </p:nvPicPr>
        <p:blipFill>
          <a:blip r:embed="rId3"/>
          <a:stretch>
            <a:fillRect/>
          </a:stretch>
        </p:blipFill>
        <p:spPr>
          <a:xfrm>
            <a:off x="0" y="1289007"/>
            <a:ext cx="8725733" cy="4084209"/>
          </a:xfrm>
          <a:prstGeom prst="rect">
            <a:avLst/>
          </a:prstGeom>
        </p:spPr>
      </p:pic>
    </p:spTree>
    <p:extLst>
      <p:ext uri="{BB962C8B-B14F-4D97-AF65-F5344CB8AC3E}">
        <p14:creationId xmlns:p14="http://schemas.microsoft.com/office/powerpoint/2010/main" val="41551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548680"/>
            <a:ext cx="5178536" cy="3816424"/>
          </a:xfrm>
          <a:prstGeom prst="rect">
            <a:avLst/>
          </a:prstGeom>
        </p:spPr>
      </p:pic>
      <p:pic>
        <p:nvPicPr>
          <p:cNvPr id="3" name="Picture 2"/>
          <p:cNvPicPr>
            <a:picLocks noChangeAspect="1"/>
          </p:cNvPicPr>
          <p:nvPr/>
        </p:nvPicPr>
        <p:blipFill>
          <a:blip r:embed="rId3"/>
          <a:stretch>
            <a:fillRect/>
          </a:stretch>
        </p:blipFill>
        <p:spPr>
          <a:xfrm>
            <a:off x="1704904" y="4506429"/>
            <a:ext cx="2839338" cy="2053989"/>
          </a:xfrm>
          <a:prstGeom prst="rect">
            <a:avLst/>
          </a:prstGeom>
        </p:spPr>
      </p:pic>
      <p:pic>
        <p:nvPicPr>
          <p:cNvPr id="4" name="Picture 3"/>
          <p:cNvPicPr>
            <a:picLocks noChangeAspect="1"/>
          </p:cNvPicPr>
          <p:nvPr/>
        </p:nvPicPr>
        <p:blipFill>
          <a:blip r:embed="rId4"/>
          <a:stretch>
            <a:fillRect/>
          </a:stretch>
        </p:blipFill>
        <p:spPr>
          <a:xfrm>
            <a:off x="5076056" y="4590733"/>
            <a:ext cx="2637696" cy="1885379"/>
          </a:xfrm>
          <a:prstGeom prst="rect">
            <a:avLst/>
          </a:prstGeom>
        </p:spPr>
      </p:pic>
    </p:spTree>
    <p:extLst>
      <p:ext uri="{BB962C8B-B14F-4D97-AF65-F5344CB8AC3E}">
        <p14:creationId xmlns:p14="http://schemas.microsoft.com/office/powerpoint/2010/main" val="250271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20688"/>
            <a:ext cx="8208912" cy="2585323"/>
          </a:xfrm>
          <a:prstGeom prst="rect">
            <a:avLst/>
          </a:prstGeom>
        </p:spPr>
        <p:txBody>
          <a:bodyPr wrap="square">
            <a:spAutoFit/>
          </a:bodyPr>
          <a:lstStyle/>
          <a:p>
            <a:pPr algn="just">
              <a:lnSpc>
                <a:spcPct val="150000"/>
              </a:lnSpc>
            </a:pPr>
            <a:r>
              <a:rPr lang="es-CR" b="1" dirty="0"/>
              <a:t>Estadística descriptiva</a:t>
            </a:r>
            <a:r>
              <a:rPr lang="es-CR" dirty="0"/>
              <a:t> </a:t>
            </a:r>
          </a:p>
          <a:p>
            <a:pPr algn="just">
              <a:lnSpc>
                <a:spcPct val="150000"/>
              </a:lnSpc>
            </a:pPr>
            <a:r>
              <a:rPr lang="es-CR" dirty="0"/>
              <a:t>Se dedica a la descripción, visualización y resumen de datos originados a partir de los fenómenos de estudio. Los datos pueden ser resumidos numérica o gráficamente. Su objetivo es organizar y describir las características sobre un conjunto de datos con el propósito de facilitar su aplicación, generalmente con el apoyo de gráficas, tablas o medidas numéricas. </a:t>
            </a:r>
          </a:p>
        </p:txBody>
      </p:sp>
      <p:sp>
        <p:nvSpPr>
          <p:cNvPr id="3" name="Rectangle 2"/>
          <p:cNvSpPr/>
          <p:nvPr/>
        </p:nvSpPr>
        <p:spPr>
          <a:xfrm>
            <a:off x="467544" y="3707447"/>
            <a:ext cx="8208912" cy="2169825"/>
          </a:xfrm>
          <a:prstGeom prst="rect">
            <a:avLst/>
          </a:prstGeom>
        </p:spPr>
        <p:txBody>
          <a:bodyPr wrap="square">
            <a:spAutoFit/>
          </a:bodyPr>
          <a:lstStyle/>
          <a:p>
            <a:pPr algn="just">
              <a:lnSpc>
                <a:spcPct val="150000"/>
              </a:lnSpc>
            </a:pPr>
            <a:r>
              <a:rPr lang="es-CR" b="1" dirty="0"/>
              <a:t>Estadística inferencial</a:t>
            </a:r>
            <a:endParaRPr lang="es-CR" dirty="0"/>
          </a:p>
          <a:p>
            <a:pPr algn="just">
              <a:lnSpc>
                <a:spcPct val="150000"/>
              </a:lnSpc>
            </a:pPr>
            <a:r>
              <a:rPr lang="es-CR" dirty="0"/>
              <a:t>Se usa para modelar patrones en los datos y extraer inferencias acerca de la población bajo estudio. Estas inferencias pueden tomar la forma de prueba de hipótesis, estimaciones, pronósticos de futuras observaciones, análisis de correlación o modelamiento de relaciones entre variables (análisis de regresión). </a:t>
            </a:r>
            <a:endParaRPr lang="en-US" dirty="0"/>
          </a:p>
        </p:txBody>
      </p:sp>
    </p:spTree>
    <p:extLst>
      <p:ext uri="{BB962C8B-B14F-4D97-AF65-F5344CB8AC3E}">
        <p14:creationId xmlns:p14="http://schemas.microsoft.com/office/powerpoint/2010/main" val="3462871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692696"/>
            <a:ext cx="4571188"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Enumeración total y estudio por muestreo</a:t>
            </a:r>
            <a:endParaRPr lang="es-CR" b="1" dirty="0"/>
          </a:p>
        </p:txBody>
      </p:sp>
      <p:pic>
        <p:nvPicPr>
          <p:cNvPr id="3" name="Picture 2"/>
          <p:cNvPicPr>
            <a:picLocks noChangeAspect="1"/>
          </p:cNvPicPr>
          <p:nvPr/>
        </p:nvPicPr>
        <p:blipFill>
          <a:blip r:embed="rId2"/>
          <a:stretch>
            <a:fillRect/>
          </a:stretch>
        </p:blipFill>
        <p:spPr>
          <a:xfrm>
            <a:off x="1115616" y="1412776"/>
            <a:ext cx="2880855" cy="2376264"/>
          </a:xfrm>
          <a:prstGeom prst="rect">
            <a:avLst/>
          </a:prstGeom>
        </p:spPr>
      </p:pic>
      <p:pic>
        <p:nvPicPr>
          <p:cNvPr id="4" name="Imagen 3"/>
          <p:cNvPicPr>
            <a:picLocks noChangeAspect="1"/>
          </p:cNvPicPr>
          <p:nvPr/>
        </p:nvPicPr>
        <p:blipFill>
          <a:blip r:embed="rId3"/>
          <a:stretch>
            <a:fillRect/>
          </a:stretch>
        </p:blipFill>
        <p:spPr>
          <a:xfrm>
            <a:off x="4212087" y="1268760"/>
            <a:ext cx="4824974" cy="3888432"/>
          </a:xfrm>
          <a:prstGeom prst="rect">
            <a:avLst/>
          </a:prstGeom>
        </p:spPr>
      </p:pic>
      <p:sp>
        <p:nvSpPr>
          <p:cNvPr id="5" name="Rectángulo 4"/>
          <p:cNvSpPr/>
          <p:nvPr/>
        </p:nvSpPr>
        <p:spPr>
          <a:xfrm>
            <a:off x="827584" y="4139788"/>
            <a:ext cx="3368427" cy="1077218"/>
          </a:xfrm>
          <a:prstGeom prst="rect">
            <a:avLst/>
          </a:prstGeom>
        </p:spPr>
        <p:txBody>
          <a:bodyPr wrap="square">
            <a:spAutoFit/>
          </a:bodyPr>
          <a:lstStyle/>
          <a:p>
            <a:pPr algn="just"/>
            <a:r>
              <a:rPr lang="es-CR" sz="1600" dirty="0"/>
              <a:t>Se entiende por censo aquella numeración que se efectúa a todos y cada uno de los caracteres componentes de una población.</a:t>
            </a:r>
          </a:p>
        </p:txBody>
      </p:sp>
    </p:spTree>
    <p:extLst>
      <p:ext uri="{BB962C8B-B14F-4D97-AF65-F5344CB8AC3E}">
        <p14:creationId xmlns:p14="http://schemas.microsoft.com/office/powerpoint/2010/main" val="281667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80728"/>
            <a:ext cx="7655154" cy="3014265"/>
          </a:xfrm>
          <a:prstGeom prst="rect">
            <a:avLst/>
          </a:prstGeom>
        </p:spPr>
      </p:pic>
      <p:sp>
        <p:nvSpPr>
          <p:cNvPr id="3" name="TextBox 2"/>
          <p:cNvSpPr txBox="1"/>
          <p:nvPr/>
        </p:nvSpPr>
        <p:spPr>
          <a:xfrm>
            <a:off x="683568" y="332656"/>
            <a:ext cx="7416824" cy="369332"/>
          </a:xfrm>
          <a:prstGeom prst="rect">
            <a:avLst/>
          </a:prstGeom>
          <a:noFill/>
        </p:spPr>
        <p:txBody>
          <a:bodyPr wrap="square" rtlCol="0">
            <a:spAutoFit/>
          </a:bodyPr>
          <a:lstStyle/>
          <a:p>
            <a:pPr algn="ctr"/>
            <a:r>
              <a:rPr lang="es-CR" dirty="0">
                <a:effectLst>
                  <a:outerShdw blurRad="38100" dist="38100" dir="2700000" algn="tl">
                    <a:srgbClr val="000000">
                      <a:alpha val="43137"/>
                    </a:srgbClr>
                  </a:outerShdw>
                </a:effectLst>
              </a:rPr>
              <a:t>Práctica</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683568" y="4581128"/>
            <a:ext cx="7395331" cy="1008112"/>
          </a:xfrm>
          <a:prstGeom prst="rect">
            <a:avLst/>
          </a:prstGeom>
        </p:spPr>
      </p:pic>
    </p:spTree>
    <p:extLst>
      <p:ext uri="{BB962C8B-B14F-4D97-AF65-F5344CB8AC3E}">
        <p14:creationId xmlns:p14="http://schemas.microsoft.com/office/powerpoint/2010/main" val="349311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548680"/>
            <a:ext cx="8142684" cy="1431590"/>
          </a:xfrm>
          <a:prstGeom prst="rect">
            <a:avLst/>
          </a:prstGeom>
        </p:spPr>
      </p:pic>
    </p:spTree>
    <p:extLst>
      <p:ext uri="{BB962C8B-B14F-4D97-AF65-F5344CB8AC3E}">
        <p14:creationId xmlns:p14="http://schemas.microsoft.com/office/powerpoint/2010/main" val="29211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620688"/>
            <a:ext cx="5472608" cy="400110"/>
          </a:xfrm>
          <a:prstGeom prst="rect">
            <a:avLst/>
          </a:prstGeom>
        </p:spPr>
        <p:txBody>
          <a:bodyPr wrap="square">
            <a:spAutoFit/>
          </a:bodyPr>
          <a:lstStyle/>
          <a:p>
            <a:pPr algn="ctr"/>
            <a:r>
              <a:rPr lang="es-ES_tradnl" sz="2000" b="1" spc="-15" dirty="0">
                <a:latin typeface="Cambria" panose="02040503050406030204" pitchFamily="18" charset="0"/>
                <a:ea typeface="Times New Roman" panose="02020603050405020304" pitchFamily="18" charset="0"/>
              </a:rPr>
              <a:t>Fuentes de información</a:t>
            </a:r>
            <a:endParaRPr lang="es-CR" sz="2000" b="1" dirty="0"/>
          </a:p>
        </p:txBody>
      </p:sp>
      <p:pic>
        <p:nvPicPr>
          <p:cNvPr id="2" name="Picture 1"/>
          <p:cNvPicPr>
            <a:picLocks noChangeAspect="1"/>
          </p:cNvPicPr>
          <p:nvPr/>
        </p:nvPicPr>
        <p:blipFill>
          <a:blip r:embed="rId2"/>
          <a:stretch>
            <a:fillRect/>
          </a:stretch>
        </p:blipFill>
        <p:spPr>
          <a:xfrm>
            <a:off x="6516216" y="332656"/>
            <a:ext cx="2395736" cy="1781445"/>
          </a:xfrm>
          <a:prstGeom prst="rect">
            <a:avLst/>
          </a:prstGeom>
        </p:spPr>
      </p:pic>
      <p:pic>
        <p:nvPicPr>
          <p:cNvPr id="4" name="Picture 3"/>
          <p:cNvPicPr>
            <a:picLocks noChangeAspect="1"/>
          </p:cNvPicPr>
          <p:nvPr/>
        </p:nvPicPr>
        <p:blipFill>
          <a:blip r:embed="rId3"/>
          <a:stretch>
            <a:fillRect/>
          </a:stretch>
        </p:blipFill>
        <p:spPr>
          <a:xfrm>
            <a:off x="1115616" y="1700808"/>
            <a:ext cx="5196877" cy="3744416"/>
          </a:xfrm>
          <a:prstGeom prst="rect">
            <a:avLst/>
          </a:prstGeom>
        </p:spPr>
      </p:pic>
    </p:spTree>
    <p:extLst>
      <p:ext uri="{BB962C8B-B14F-4D97-AF65-F5344CB8AC3E}">
        <p14:creationId xmlns:p14="http://schemas.microsoft.com/office/powerpoint/2010/main" val="97147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71600" y="764704"/>
            <a:ext cx="3240360" cy="369332"/>
          </a:xfrm>
          <a:prstGeom prst="rect">
            <a:avLst/>
          </a:prstGeom>
          <a:noFill/>
        </p:spPr>
        <p:txBody>
          <a:bodyPr wrap="square" rtlCol="0">
            <a:spAutoFit/>
          </a:bodyPr>
          <a:lstStyle/>
          <a:p>
            <a:r>
              <a:rPr lang="es-CR" b="1" dirty="0"/>
              <a:t>Introducción</a:t>
            </a:r>
          </a:p>
        </p:txBody>
      </p:sp>
      <p:sp>
        <p:nvSpPr>
          <p:cNvPr id="4" name="2 Marcador de contenido"/>
          <p:cNvSpPr txBox="1">
            <a:spLocks/>
          </p:cNvSpPr>
          <p:nvPr/>
        </p:nvSpPr>
        <p:spPr>
          <a:xfrm>
            <a:off x="683568" y="1772816"/>
            <a:ext cx="4968552" cy="36004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sz="1800" dirty="0"/>
              <a:t>Es una disciplina científica que se dedica a:</a:t>
            </a:r>
          </a:p>
        </p:txBody>
      </p:sp>
      <p:pic>
        <p:nvPicPr>
          <p:cNvPr id="2" name="Picture 1"/>
          <p:cNvPicPr>
            <a:picLocks noChangeAspect="1"/>
          </p:cNvPicPr>
          <p:nvPr/>
        </p:nvPicPr>
        <p:blipFill>
          <a:blip r:embed="rId2"/>
          <a:stretch>
            <a:fillRect/>
          </a:stretch>
        </p:blipFill>
        <p:spPr>
          <a:xfrm>
            <a:off x="5796136" y="404664"/>
            <a:ext cx="2761384" cy="1872208"/>
          </a:xfrm>
          <a:prstGeom prst="rect">
            <a:avLst/>
          </a:prstGeom>
        </p:spPr>
      </p:pic>
      <p:sp>
        <p:nvSpPr>
          <p:cNvPr id="5" name="Rectangle 4"/>
          <p:cNvSpPr/>
          <p:nvPr/>
        </p:nvSpPr>
        <p:spPr>
          <a:xfrm>
            <a:off x="683568" y="4005064"/>
            <a:ext cx="7632848" cy="923330"/>
          </a:xfrm>
          <a:prstGeom prst="rect">
            <a:avLst/>
          </a:prstGeom>
        </p:spPr>
        <p:txBody>
          <a:bodyPr wrap="square">
            <a:spAutoFit/>
          </a:bodyPr>
          <a:lstStyle/>
          <a:p>
            <a:pPr marL="285750" indent="-285750">
              <a:buFont typeface="Arial" panose="020B0604020202020204" pitchFamily="34" charset="0"/>
              <a:buChar char="•"/>
            </a:pPr>
            <a:r>
              <a:rPr lang="es-CR" dirty="0"/>
              <a:t>Como ciencia, la estadística se concibe como:</a:t>
            </a:r>
          </a:p>
          <a:p>
            <a:pPr marL="742950" lvl="1" indent="-285750">
              <a:buFont typeface="Arial" panose="020B0604020202020204" pitchFamily="34" charset="0"/>
              <a:buChar char="•"/>
            </a:pPr>
            <a:r>
              <a:rPr lang="es-CR" dirty="0"/>
              <a:t>Una rama de las matemáticas aplicadas.</a:t>
            </a:r>
          </a:p>
          <a:p>
            <a:pPr marL="742950" lvl="1" indent="-285750">
              <a:buFont typeface="Arial" panose="020B0604020202020204" pitchFamily="34" charset="0"/>
              <a:buChar char="•"/>
            </a:pPr>
            <a:r>
              <a:rPr lang="es-CR" dirty="0"/>
              <a:t>Pero también incluye elementos teóricos y técnicas propias.</a:t>
            </a:r>
          </a:p>
        </p:txBody>
      </p:sp>
      <p:sp>
        <p:nvSpPr>
          <p:cNvPr id="6" name="Rectangle 5"/>
          <p:cNvSpPr/>
          <p:nvPr/>
        </p:nvSpPr>
        <p:spPr>
          <a:xfrm>
            <a:off x="683568" y="1268760"/>
            <a:ext cx="4696670" cy="369332"/>
          </a:xfrm>
          <a:prstGeom prst="rect">
            <a:avLst/>
          </a:prstGeom>
        </p:spPr>
        <p:txBody>
          <a:bodyPr wrap="none">
            <a:spAutoFit/>
          </a:bodyPr>
          <a:lstStyle/>
          <a:p>
            <a:pPr marL="285750" indent="-285750">
              <a:buFont typeface="Arial" panose="020B0604020202020204" pitchFamily="34" charset="0"/>
              <a:buChar char="•"/>
            </a:pPr>
            <a:r>
              <a:rPr lang="es-CR" dirty="0"/>
              <a:t>La estadística es un campo del conocimiento.</a:t>
            </a:r>
          </a:p>
        </p:txBody>
      </p:sp>
      <p:sp>
        <p:nvSpPr>
          <p:cNvPr id="7" name="Rectangle 6"/>
          <p:cNvSpPr/>
          <p:nvPr/>
        </p:nvSpPr>
        <p:spPr>
          <a:xfrm>
            <a:off x="539552" y="2780928"/>
            <a:ext cx="7704856" cy="923330"/>
          </a:xfrm>
          <a:prstGeom prst="rect">
            <a:avLst/>
          </a:prstGeom>
        </p:spPr>
        <p:txBody>
          <a:bodyPr wrap="square">
            <a:spAutoFit/>
          </a:bodyPr>
          <a:lstStyle/>
          <a:p>
            <a:pPr marL="742950" lvl="1" indent="-285750">
              <a:buFont typeface="Arial" panose="020B0604020202020204" pitchFamily="34" charset="0"/>
              <a:buChar char="•"/>
            </a:pPr>
            <a:r>
              <a:rPr lang="es-CR" dirty="0"/>
              <a:t>Técnicas  apropiadas para recolectar, clasificar, presentar, analizar e interpretar información cuantitativa.</a:t>
            </a:r>
          </a:p>
          <a:p>
            <a:pPr marL="742950" lvl="1" indent="-285750">
              <a:buFont typeface="Arial" panose="020B0604020202020204" pitchFamily="34" charset="0"/>
              <a:buChar char="•"/>
            </a:pPr>
            <a:r>
              <a:rPr lang="es-CR" dirty="0"/>
              <a:t>Obtenidas por observación o experimentación.</a:t>
            </a:r>
          </a:p>
        </p:txBody>
      </p:sp>
      <p:sp>
        <p:nvSpPr>
          <p:cNvPr id="8" name="Rectangle 7"/>
          <p:cNvSpPr/>
          <p:nvPr/>
        </p:nvSpPr>
        <p:spPr>
          <a:xfrm>
            <a:off x="539552" y="2276872"/>
            <a:ext cx="5544616" cy="369332"/>
          </a:xfrm>
          <a:prstGeom prst="rect">
            <a:avLst/>
          </a:prstGeom>
        </p:spPr>
        <p:txBody>
          <a:bodyPr wrap="square">
            <a:spAutoFit/>
          </a:bodyPr>
          <a:lstStyle/>
          <a:p>
            <a:pPr marL="742950" lvl="1" indent="-285750">
              <a:buFont typeface="Arial" panose="020B0604020202020204" pitchFamily="34" charset="0"/>
              <a:buChar char="•"/>
            </a:pPr>
            <a:r>
              <a:rPr lang="es-CR" dirty="0"/>
              <a:t>Desarrollo de la teoría y aplicación de técnicas.</a:t>
            </a:r>
          </a:p>
        </p:txBody>
      </p:sp>
      <p:sp>
        <p:nvSpPr>
          <p:cNvPr id="9" name="Rectangle 8"/>
          <p:cNvSpPr/>
          <p:nvPr/>
        </p:nvSpPr>
        <p:spPr>
          <a:xfrm>
            <a:off x="1115616" y="4941168"/>
            <a:ext cx="6768752" cy="646331"/>
          </a:xfrm>
          <a:prstGeom prst="rect">
            <a:avLst/>
          </a:prstGeom>
        </p:spPr>
        <p:txBody>
          <a:bodyPr wrap="square">
            <a:spAutoFit/>
          </a:bodyPr>
          <a:lstStyle/>
          <a:p>
            <a:pPr marL="285750" indent="-285750">
              <a:buFont typeface="Arial" panose="020B0604020202020204" pitchFamily="34" charset="0"/>
              <a:buChar char="•"/>
            </a:pPr>
            <a:r>
              <a:rPr lang="es-CR" dirty="0"/>
              <a:t>Es una herramienta esencial de la investigación en casi todos los campos de la actividad humana.</a:t>
            </a:r>
          </a:p>
        </p:txBody>
      </p:sp>
    </p:spTree>
    <p:extLst>
      <p:ext uri="{BB962C8B-B14F-4D97-AF65-F5344CB8AC3E}">
        <p14:creationId xmlns:p14="http://schemas.microsoft.com/office/powerpoint/2010/main" val="194078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27584" y="692696"/>
            <a:ext cx="7495406"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Fuentes primarias y secundarias de información</a:t>
            </a:r>
          </a:p>
        </p:txBody>
      </p:sp>
      <p:sp>
        <p:nvSpPr>
          <p:cNvPr id="5" name="2 Marcador de contenido"/>
          <p:cNvSpPr txBox="1">
            <a:spLocks/>
          </p:cNvSpPr>
          <p:nvPr/>
        </p:nvSpPr>
        <p:spPr>
          <a:xfrm>
            <a:off x="611559" y="1628800"/>
            <a:ext cx="6058589" cy="4032448"/>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sz="1800" b="1" dirty="0"/>
              <a:t>Fuente de información. </a:t>
            </a:r>
            <a:r>
              <a:rPr lang="es-CR" sz="1800" dirty="0"/>
              <a:t>Origen de la información utilizada en un estudio.</a:t>
            </a:r>
          </a:p>
          <a:p>
            <a:pPr marL="0" indent="0">
              <a:buNone/>
            </a:pPr>
            <a:endParaRPr lang="es-CR" sz="1800" dirty="0"/>
          </a:p>
          <a:p>
            <a:r>
              <a:rPr lang="es-CR" sz="1800" b="1" dirty="0"/>
              <a:t>Fuente primaria: </a:t>
            </a:r>
            <a:r>
              <a:rPr lang="es-CR" sz="1800" dirty="0"/>
              <a:t>se refiere a la institución (pública o privada o sin fines de lucro), o si es del caso la persona, que recogió primero los datos y produjo la estadística.  </a:t>
            </a:r>
          </a:p>
          <a:p>
            <a:endParaRPr lang="es-CR" sz="1800" dirty="0"/>
          </a:p>
          <a:p>
            <a:pPr lvl="1"/>
            <a:r>
              <a:rPr lang="es-CR" dirty="0"/>
              <a:t>INEC (Censos de población y vivienda, estadísticas vitales, Encuesta de Hogares, Índice de precios, permisos de construcción).</a:t>
            </a:r>
          </a:p>
          <a:p>
            <a:pPr lvl="1"/>
            <a:r>
              <a:rPr lang="es-CR" dirty="0"/>
              <a:t>Banco Central (PIB, tipo de cambio).</a:t>
            </a:r>
          </a:p>
          <a:p>
            <a:pPr lvl="1"/>
            <a:r>
              <a:rPr lang="es-CR" dirty="0"/>
              <a:t>ICT (Instituto Costarricense de Turismo). </a:t>
            </a:r>
          </a:p>
          <a:p>
            <a:pPr lvl="1"/>
            <a:r>
              <a:rPr lang="es-CR" dirty="0"/>
              <a:t>Dirección de Migración y Extranjería de Costa Rica.</a:t>
            </a:r>
          </a:p>
        </p:txBody>
      </p:sp>
      <p:pic>
        <p:nvPicPr>
          <p:cNvPr id="3" name="Picture 2"/>
          <p:cNvPicPr>
            <a:picLocks noChangeAspect="1"/>
          </p:cNvPicPr>
          <p:nvPr/>
        </p:nvPicPr>
        <p:blipFill>
          <a:blip r:embed="rId2"/>
          <a:stretch>
            <a:fillRect/>
          </a:stretch>
        </p:blipFill>
        <p:spPr>
          <a:xfrm>
            <a:off x="6926682" y="4077072"/>
            <a:ext cx="1922145" cy="2205409"/>
          </a:xfrm>
          <a:prstGeom prst="rect">
            <a:avLst/>
          </a:prstGeom>
        </p:spPr>
      </p:pic>
      <p:pic>
        <p:nvPicPr>
          <p:cNvPr id="7" name="Picture 6"/>
          <p:cNvPicPr>
            <a:picLocks noChangeAspect="1"/>
          </p:cNvPicPr>
          <p:nvPr/>
        </p:nvPicPr>
        <p:blipFill>
          <a:blip r:embed="rId3"/>
          <a:stretch>
            <a:fillRect/>
          </a:stretch>
        </p:blipFill>
        <p:spPr>
          <a:xfrm>
            <a:off x="6940510" y="1772816"/>
            <a:ext cx="1402768" cy="2097717"/>
          </a:xfrm>
          <a:prstGeom prst="rect">
            <a:avLst/>
          </a:prstGeom>
        </p:spPr>
      </p:pic>
    </p:spTree>
    <p:extLst>
      <p:ext uri="{BB962C8B-B14F-4D97-AF65-F5344CB8AC3E}">
        <p14:creationId xmlns:p14="http://schemas.microsoft.com/office/powerpoint/2010/main" val="24623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67544" y="332656"/>
            <a:ext cx="8136904" cy="1008112"/>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just">
              <a:buNone/>
            </a:pPr>
            <a:r>
              <a:rPr lang="es-CR" sz="1800" b="1" dirty="0"/>
              <a:t>Fuente secundaria </a:t>
            </a:r>
          </a:p>
          <a:p>
            <a:pPr marL="0" indent="0" algn="just">
              <a:lnSpc>
                <a:spcPct val="160000"/>
              </a:lnSpc>
              <a:buNone/>
            </a:pPr>
            <a:r>
              <a:rPr lang="es-CR" sz="1800" dirty="0"/>
              <a:t>Quien utiliza la información, en un estudio o análisis, no recolectó los datos estadísticos, sino que provienen de una fuente primaria.</a:t>
            </a:r>
          </a:p>
        </p:txBody>
      </p:sp>
      <p:sp>
        <p:nvSpPr>
          <p:cNvPr id="4" name="Rectangle 3"/>
          <p:cNvSpPr/>
          <p:nvPr/>
        </p:nvSpPr>
        <p:spPr>
          <a:xfrm>
            <a:off x="539552" y="1748715"/>
            <a:ext cx="6768752" cy="1295868"/>
          </a:xfrm>
          <a:prstGeom prst="rect">
            <a:avLst/>
          </a:prstGeom>
        </p:spPr>
        <p:txBody>
          <a:bodyPr wrap="square">
            <a:spAutoFit/>
          </a:bodyPr>
          <a:lstStyle/>
          <a:p>
            <a:pPr marL="742950" lvl="1" indent="-285750">
              <a:lnSpc>
                <a:spcPct val="150000"/>
              </a:lnSpc>
              <a:buFont typeface="Wingdings" panose="05000000000000000000" pitchFamily="2" charset="2"/>
              <a:buChar char="§"/>
            </a:pPr>
            <a:r>
              <a:rPr lang="es-CR" dirty="0"/>
              <a:t>Medios de comunicación: televisión, radio, prensa.</a:t>
            </a:r>
          </a:p>
          <a:p>
            <a:pPr marL="742950" lvl="1" indent="-285750" algn="just">
              <a:lnSpc>
                <a:spcPct val="150000"/>
              </a:lnSpc>
              <a:buFont typeface="Wingdings" panose="05000000000000000000" pitchFamily="2" charset="2"/>
              <a:buChar char="§"/>
            </a:pPr>
            <a:r>
              <a:rPr lang="es-CR" dirty="0"/>
              <a:t>Proyecto Estado de la Nación.</a:t>
            </a:r>
          </a:p>
          <a:p>
            <a:pPr marL="742950" lvl="1" indent="-285750" algn="just">
              <a:lnSpc>
                <a:spcPct val="150000"/>
              </a:lnSpc>
              <a:buFont typeface="Wingdings" panose="05000000000000000000" pitchFamily="2" charset="2"/>
              <a:buChar char="§"/>
            </a:pPr>
            <a:r>
              <a:rPr lang="es-CR" dirty="0"/>
              <a:t>Revistas de Turismo.</a:t>
            </a:r>
          </a:p>
        </p:txBody>
      </p:sp>
      <p:pic>
        <p:nvPicPr>
          <p:cNvPr id="5" name="Picture 4"/>
          <p:cNvPicPr>
            <a:picLocks noChangeAspect="1"/>
          </p:cNvPicPr>
          <p:nvPr/>
        </p:nvPicPr>
        <p:blipFill>
          <a:blip r:embed="rId2"/>
          <a:stretch>
            <a:fillRect/>
          </a:stretch>
        </p:blipFill>
        <p:spPr>
          <a:xfrm>
            <a:off x="2267744" y="3348978"/>
            <a:ext cx="4842595" cy="3320382"/>
          </a:xfrm>
          <a:prstGeom prst="rect">
            <a:avLst/>
          </a:prstGeom>
        </p:spPr>
      </p:pic>
    </p:spTree>
    <p:extLst>
      <p:ext uri="{BB962C8B-B14F-4D97-AF65-F5344CB8AC3E}">
        <p14:creationId xmlns:p14="http://schemas.microsoft.com/office/powerpoint/2010/main" val="364294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539552" y="548680"/>
            <a:ext cx="7467600"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000" b="1" dirty="0">
                <a:latin typeface="+mn-lt"/>
              </a:rPr>
              <a:t>La necesidad de evaluar las fuentes de información</a:t>
            </a:r>
          </a:p>
        </p:txBody>
      </p:sp>
      <p:sp>
        <p:nvSpPr>
          <p:cNvPr id="3" name="2 Marcador de contenido"/>
          <p:cNvSpPr txBox="1">
            <a:spLocks/>
          </p:cNvSpPr>
          <p:nvPr/>
        </p:nvSpPr>
        <p:spPr>
          <a:xfrm>
            <a:off x="567617" y="1268760"/>
            <a:ext cx="7931224" cy="792088"/>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dirty="0"/>
              <a:t>El usuario debe asegurarse del grado de confianza que merecen los datos.</a:t>
            </a:r>
          </a:p>
          <a:p>
            <a:pPr lvl="1"/>
            <a:endParaRPr lang="es-CR" dirty="0"/>
          </a:p>
        </p:txBody>
      </p:sp>
      <p:sp>
        <p:nvSpPr>
          <p:cNvPr id="4" name="Rectangle 3"/>
          <p:cNvSpPr/>
          <p:nvPr/>
        </p:nvSpPr>
        <p:spPr>
          <a:xfrm>
            <a:off x="567616" y="3356992"/>
            <a:ext cx="7892815" cy="2957861"/>
          </a:xfrm>
          <a:prstGeom prst="rect">
            <a:avLst/>
          </a:prstGeom>
        </p:spPr>
        <p:txBody>
          <a:bodyPr wrap="square">
            <a:spAutoFit/>
          </a:bodyPr>
          <a:lstStyle/>
          <a:p>
            <a:pPr>
              <a:lnSpc>
                <a:spcPct val="150000"/>
              </a:lnSpc>
            </a:pPr>
            <a:r>
              <a:rPr lang="es-CR" dirty="0"/>
              <a:t>Los datos de fuentes primarias, son en general, más confiables:</a:t>
            </a:r>
          </a:p>
          <a:p>
            <a:pPr lvl="1">
              <a:lnSpc>
                <a:spcPct val="150000"/>
              </a:lnSpc>
            </a:pPr>
            <a:r>
              <a:rPr lang="es-CR" dirty="0"/>
              <a:t>La fuente secundaria puede contener errores de transcripción.</a:t>
            </a:r>
          </a:p>
          <a:p>
            <a:pPr lvl="1">
              <a:lnSpc>
                <a:spcPct val="150000"/>
              </a:lnSpc>
            </a:pPr>
            <a:r>
              <a:rPr lang="es-CR" dirty="0"/>
              <a:t>La fuente primaria incluye a menudo, definiciones.</a:t>
            </a:r>
          </a:p>
          <a:p>
            <a:pPr lvl="1">
              <a:lnSpc>
                <a:spcPct val="150000"/>
              </a:lnSpc>
            </a:pPr>
            <a:r>
              <a:rPr lang="es-CR" dirty="0"/>
              <a:t>La fuente primaria incluye a menudo el cuestionario y procedimientos.</a:t>
            </a:r>
          </a:p>
          <a:p>
            <a:pPr lvl="1">
              <a:lnSpc>
                <a:spcPct val="150000"/>
              </a:lnSpc>
            </a:pPr>
            <a:r>
              <a:rPr lang="es-CR" dirty="0"/>
              <a:t>La fuente primaria suele proporcionar más detalle.</a:t>
            </a:r>
          </a:p>
          <a:p>
            <a:pPr lvl="1">
              <a:lnSpc>
                <a:spcPct val="150000"/>
              </a:lnSpc>
            </a:pPr>
            <a:r>
              <a:rPr lang="es-CR" dirty="0"/>
              <a:t>Una fuente secundaria con frecuencia omite parte de la información, o combina categorías.</a:t>
            </a:r>
          </a:p>
        </p:txBody>
      </p:sp>
      <p:sp>
        <p:nvSpPr>
          <p:cNvPr id="5" name="Rectangle 4"/>
          <p:cNvSpPr/>
          <p:nvPr/>
        </p:nvSpPr>
        <p:spPr>
          <a:xfrm>
            <a:off x="567616" y="1686956"/>
            <a:ext cx="7228955" cy="1295868"/>
          </a:xfrm>
          <a:prstGeom prst="rect">
            <a:avLst/>
          </a:prstGeom>
        </p:spPr>
        <p:txBody>
          <a:bodyPr wrap="square">
            <a:spAutoFit/>
          </a:bodyPr>
          <a:lstStyle/>
          <a:p>
            <a:pPr>
              <a:lnSpc>
                <a:spcPct val="150000"/>
              </a:lnSpc>
            </a:pPr>
            <a:r>
              <a:rPr lang="es-CR" dirty="0"/>
              <a:t>Toda fuente debe evaluarse:</a:t>
            </a:r>
          </a:p>
          <a:p>
            <a:pPr lvl="1">
              <a:lnSpc>
                <a:spcPct val="150000"/>
              </a:lnSpc>
            </a:pPr>
            <a:r>
              <a:rPr lang="es-CR" dirty="0"/>
              <a:t>Cobertura e integridad del estudio.</a:t>
            </a:r>
          </a:p>
          <a:p>
            <a:pPr lvl="1">
              <a:lnSpc>
                <a:spcPct val="150000"/>
              </a:lnSpc>
            </a:pPr>
            <a:r>
              <a:rPr lang="es-CR" dirty="0"/>
              <a:t>Calidad, confiabilidad, comparabilidad y pertinencia de los datos.</a:t>
            </a:r>
          </a:p>
        </p:txBody>
      </p:sp>
    </p:spTree>
    <p:extLst>
      <p:ext uri="{BB962C8B-B14F-4D97-AF65-F5344CB8AC3E}">
        <p14:creationId xmlns:p14="http://schemas.microsoft.com/office/powerpoint/2010/main" val="324129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980728"/>
            <a:ext cx="6459684" cy="1728192"/>
          </a:xfrm>
          <a:prstGeom prst="rect">
            <a:avLst/>
          </a:prstGeom>
        </p:spPr>
      </p:pic>
      <p:pic>
        <p:nvPicPr>
          <p:cNvPr id="4" name="Imagen 3">
            <a:extLst>
              <a:ext uri="{FF2B5EF4-FFF2-40B4-BE49-F238E27FC236}">
                <a16:creationId xmlns:a16="http://schemas.microsoft.com/office/drawing/2014/main" id="{9FF45C33-7675-4DCB-8A63-DDDD9C729F0A}"/>
              </a:ext>
            </a:extLst>
          </p:cNvPr>
          <p:cNvPicPr>
            <a:picLocks noChangeAspect="1"/>
          </p:cNvPicPr>
          <p:nvPr/>
        </p:nvPicPr>
        <p:blipFill>
          <a:blip r:embed="rId3"/>
          <a:stretch>
            <a:fillRect/>
          </a:stretch>
        </p:blipFill>
        <p:spPr>
          <a:xfrm>
            <a:off x="6952080" y="1124744"/>
            <a:ext cx="1796383" cy="1368152"/>
          </a:xfrm>
          <a:prstGeom prst="rect">
            <a:avLst/>
          </a:prstGeom>
        </p:spPr>
      </p:pic>
    </p:spTree>
    <p:extLst>
      <p:ext uri="{BB962C8B-B14F-4D97-AF65-F5344CB8AC3E}">
        <p14:creationId xmlns:p14="http://schemas.microsoft.com/office/powerpoint/2010/main" val="262989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7543" y="692696"/>
            <a:ext cx="7848871"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Técnicas para la recolección de datos no existentes</a:t>
            </a:r>
          </a:p>
        </p:txBody>
      </p:sp>
      <p:sp>
        <p:nvSpPr>
          <p:cNvPr id="4" name="2 Marcador de contenido"/>
          <p:cNvSpPr txBox="1">
            <a:spLocks/>
          </p:cNvSpPr>
          <p:nvPr/>
        </p:nvSpPr>
        <p:spPr>
          <a:xfrm>
            <a:off x="755576" y="1412776"/>
            <a:ext cx="5184576" cy="144016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Entrevista cara a cara. </a:t>
            </a:r>
            <a:r>
              <a:rPr lang="es-CR" sz="1800" dirty="0"/>
              <a:t>Visita del enumerador al informante (censos, encuestas)</a:t>
            </a:r>
          </a:p>
          <a:p>
            <a:pPr lvl="1"/>
            <a:r>
              <a:rPr lang="es-CR" dirty="0"/>
              <a:t>Ventaja: el entrevistador está en control de la entrevista.</a:t>
            </a:r>
          </a:p>
          <a:p>
            <a:pPr lvl="1"/>
            <a:r>
              <a:rPr lang="es-CR" dirty="0"/>
              <a:t>Desventaja: costo elevado.</a:t>
            </a:r>
          </a:p>
          <a:p>
            <a:endParaRPr lang="es-CR" sz="1800" dirty="0"/>
          </a:p>
        </p:txBody>
      </p:sp>
      <p:sp>
        <p:nvSpPr>
          <p:cNvPr id="5" name="Rectángulo 4"/>
          <p:cNvSpPr/>
          <p:nvPr/>
        </p:nvSpPr>
        <p:spPr>
          <a:xfrm>
            <a:off x="755576" y="3573016"/>
            <a:ext cx="5400600" cy="1754326"/>
          </a:xfrm>
          <a:prstGeom prst="rect">
            <a:avLst/>
          </a:prstGeom>
        </p:spPr>
        <p:txBody>
          <a:bodyPr wrap="square">
            <a:spAutoFit/>
          </a:bodyPr>
          <a:lstStyle/>
          <a:p>
            <a:r>
              <a:rPr lang="es-CR" b="1" dirty="0"/>
              <a:t>Entrevista telefónica. </a:t>
            </a:r>
            <a:r>
              <a:rPr lang="es-CR" dirty="0"/>
              <a:t>Especialmente en opinión pública, política y mercado</a:t>
            </a:r>
          </a:p>
          <a:p>
            <a:pPr marL="742950" lvl="1" indent="-285750">
              <a:buFont typeface="Arial" panose="020B0604020202020204" pitchFamily="34" charset="0"/>
              <a:buChar char="•"/>
            </a:pPr>
            <a:r>
              <a:rPr lang="es-CR" dirty="0"/>
              <a:t>Ventajas: reduce costos y acorta el tiempo.</a:t>
            </a:r>
          </a:p>
          <a:p>
            <a:pPr marL="742950" lvl="1" indent="-285750">
              <a:buFont typeface="Arial" panose="020B0604020202020204" pitchFamily="34" charset="0"/>
              <a:buChar char="•"/>
            </a:pPr>
            <a:r>
              <a:rPr lang="es-CR" dirty="0"/>
              <a:t>Desventajas: se debe tener teléfono, no se puede usar material visual, y los cuestionarios no deben ser largos.</a:t>
            </a:r>
          </a:p>
        </p:txBody>
      </p:sp>
      <p:pic>
        <p:nvPicPr>
          <p:cNvPr id="6" name="Imagen 5"/>
          <p:cNvPicPr>
            <a:picLocks noChangeAspect="1"/>
          </p:cNvPicPr>
          <p:nvPr/>
        </p:nvPicPr>
        <p:blipFill>
          <a:blip r:embed="rId2"/>
          <a:stretch>
            <a:fillRect/>
          </a:stretch>
        </p:blipFill>
        <p:spPr>
          <a:xfrm>
            <a:off x="6516216" y="1412776"/>
            <a:ext cx="2214761" cy="1753667"/>
          </a:xfrm>
          <a:prstGeom prst="rect">
            <a:avLst/>
          </a:prstGeom>
        </p:spPr>
      </p:pic>
      <p:pic>
        <p:nvPicPr>
          <p:cNvPr id="7" name="Imagen 6"/>
          <p:cNvPicPr>
            <a:picLocks noChangeAspect="1"/>
          </p:cNvPicPr>
          <p:nvPr/>
        </p:nvPicPr>
        <p:blipFill>
          <a:blip r:embed="rId3"/>
          <a:stretch>
            <a:fillRect/>
          </a:stretch>
        </p:blipFill>
        <p:spPr>
          <a:xfrm>
            <a:off x="6285634" y="3861048"/>
            <a:ext cx="2445343" cy="1743293"/>
          </a:xfrm>
          <a:prstGeom prst="rect">
            <a:avLst/>
          </a:prstGeom>
        </p:spPr>
      </p:pic>
    </p:spTree>
    <p:extLst>
      <p:ext uri="{BB962C8B-B14F-4D97-AF65-F5344CB8AC3E}">
        <p14:creationId xmlns:p14="http://schemas.microsoft.com/office/powerpoint/2010/main" val="181298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4826" y="548681"/>
            <a:ext cx="4847254" cy="2093364"/>
          </a:xfrm>
          <a:prstGeom prst="rect">
            <a:avLst/>
          </a:prstGeom>
        </p:spPr>
      </p:pic>
      <p:pic>
        <p:nvPicPr>
          <p:cNvPr id="6" name="Imagen 5"/>
          <p:cNvPicPr>
            <a:picLocks noChangeAspect="1"/>
          </p:cNvPicPr>
          <p:nvPr/>
        </p:nvPicPr>
        <p:blipFill>
          <a:blip r:embed="rId3"/>
          <a:stretch>
            <a:fillRect/>
          </a:stretch>
        </p:blipFill>
        <p:spPr>
          <a:xfrm>
            <a:off x="5652120" y="613817"/>
            <a:ext cx="2905125" cy="1895475"/>
          </a:xfrm>
          <a:prstGeom prst="rect">
            <a:avLst/>
          </a:prstGeom>
        </p:spPr>
      </p:pic>
      <p:pic>
        <p:nvPicPr>
          <p:cNvPr id="7" name="Imagen 6"/>
          <p:cNvPicPr>
            <a:picLocks noChangeAspect="1"/>
          </p:cNvPicPr>
          <p:nvPr/>
        </p:nvPicPr>
        <p:blipFill>
          <a:blip r:embed="rId4"/>
          <a:stretch>
            <a:fillRect/>
          </a:stretch>
        </p:blipFill>
        <p:spPr>
          <a:xfrm>
            <a:off x="5652120" y="3356992"/>
            <a:ext cx="2476500" cy="2019300"/>
          </a:xfrm>
          <a:prstGeom prst="rect">
            <a:avLst/>
          </a:prstGeom>
        </p:spPr>
      </p:pic>
      <p:sp>
        <p:nvSpPr>
          <p:cNvPr id="8" name="Rectángulo 7"/>
          <p:cNvSpPr/>
          <p:nvPr/>
        </p:nvSpPr>
        <p:spPr>
          <a:xfrm>
            <a:off x="611560" y="3413618"/>
            <a:ext cx="4824534" cy="1815882"/>
          </a:xfrm>
          <a:prstGeom prst="rect">
            <a:avLst/>
          </a:prstGeom>
        </p:spPr>
        <p:txBody>
          <a:bodyPr wrap="square">
            <a:spAutoFit/>
          </a:bodyPr>
          <a:lstStyle/>
          <a:p>
            <a:pPr algn="just"/>
            <a:r>
              <a:rPr lang="es-CR" sz="1600" b="1" dirty="0"/>
              <a:t>Encuesta por correo</a:t>
            </a:r>
          </a:p>
          <a:p>
            <a:pPr algn="just"/>
            <a:r>
              <a:rPr lang="es-CR" sz="1600" dirty="0"/>
              <a:t>Consiste en enviar por correo el cuestionario acompañado por el instructivo necesario, dando en este no solo las instrucciones pertinentes para cada una de las preguntas, sino también una breve explicación del objeto de la encuesta con el fin de evitar interpretaciones erróneas.</a:t>
            </a:r>
          </a:p>
        </p:txBody>
      </p:sp>
    </p:spTree>
    <p:extLst>
      <p:ext uri="{BB962C8B-B14F-4D97-AF65-F5344CB8AC3E}">
        <p14:creationId xmlns:p14="http://schemas.microsoft.com/office/powerpoint/2010/main" val="952194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3212976"/>
            <a:ext cx="5544616" cy="3000821"/>
          </a:xfrm>
          <a:prstGeom prst="rect">
            <a:avLst/>
          </a:prstGeom>
        </p:spPr>
        <p:txBody>
          <a:bodyPr wrap="square">
            <a:spAutoFit/>
          </a:bodyPr>
          <a:lstStyle/>
          <a:p>
            <a:pPr>
              <a:lnSpc>
                <a:spcPct val="150000"/>
              </a:lnSpc>
            </a:pPr>
            <a:r>
              <a:rPr lang="es-CR" b="1" dirty="0"/>
              <a:t>Observación.</a:t>
            </a:r>
            <a:r>
              <a:rPr lang="es-CR" dirty="0"/>
              <a:t> El investigador observa lo que le interesa y registra sus observaciones (hoja de trabajo, contador, grabadora).  Ejemplos</a:t>
            </a:r>
          </a:p>
          <a:p>
            <a:pPr marL="742950" lvl="1" indent="-285750">
              <a:lnSpc>
                <a:spcPct val="150000"/>
              </a:lnSpc>
              <a:buFont typeface="Arial" panose="020B0604020202020204" pitchFamily="34" charset="0"/>
              <a:buChar char="•"/>
            </a:pPr>
            <a:r>
              <a:rPr lang="es-CR" dirty="0"/>
              <a:t>Ciencias físicas y naturales.</a:t>
            </a:r>
          </a:p>
          <a:p>
            <a:pPr marL="742950" lvl="1" indent="-285750">
              <a:lnSpc>
                <a:spcPct val="150000"/>
              </a:lnSpc>
              <a:buFont typeface="Arial" panose="020B0604020202020204" pitchFamily="34" charset="0"/>
              <a:buChar char="•"/>
            </a:pPr>
            <a:r>
              <a:rPr lang="es-CR" dirty="0"/>
              <a:t>Observación mecánica.</a:t>
            </a:r>
          </a:p>
          <a:p>
            <a:pPr marL="742950" lvl="1" indent="-285750">
              <a:lnSpc>
                <a:spcPct val="150000"/>
              </a:lnSpc>
              <a:buFont typeface="Arial" panose="020B0604020202020204" pitchFamily="34" charset="0"/>
              <a:buChar char="•"/>
            </a:pPr>
            <a:r>
              <a:rPr lang="es-CR" dirty="0"/>
              <a:t>Ciencias sociales (observación participante y no participante).</a:t>
            </a:r>
          </a:p>
        </p:txBody>
      </p:sp>
      <p:sp>
        <p:nvSpPr>
          <p:cNvPr id="3" name="Rectángulo 2"/>
          <p:cNvSpPr/>
          <p:nvPr/>
        </p:nvSpPr>
        <p:spPr>
          <a:xfrm>
            <a:off x="467544" y="908720"/>
            <a:ext cx="5544616" cy="1338828"/>
          </a:xfrm>
          <a:prstGeom prst="rect">
            <a:avLst/>
          </a:prstGeom>
        </p:spPr>
        <p:txBody>
          <a:bodyPr wrap="square">
            <a:spAutoFit/>
          </a:bodyPr>
          <a:lstStyle/>
          <a:p>
            <a:pPr>
              <a:lnSpc>
                <a:spcPct val="150000"/>
              </a:lnSpc>
            </a:pPr>
            <a:r>
              <a:rPr lang="es-CR" b="1" dirty="0"/>
              <a:t>Experimento. </a:t>
            </a:r>
            <a:r>
              <a:rPr lang="es-CR" dirty="0"/>
              <a:t>Procedimiento que somete a prueba una o varias hipótesis, mediante el manejo controlado de variables.</a:t>
            </a:r>
          </a:p>
        </p:txBody>
      </p:sp>
      <p:pic>
        <p:nvPicPr>
          <p:cNvPr id="4" name="Imagen 3"/>
          <p:cNvPicPr>
            <a:picLocks noChangeAspect="1"/>
          </p:cNvPicPr>
          <p:nvPr/>
        </p:nvPicPr>
        <p:blipFill>
          <a:blip r:embed="rId2"/>
          <a:stretch>
            <a:fillRect/>
          </a:stretch>
        </p:blipFill>
        <p:spPr>
          <a:xfrm>
            <a:off x="6228184" y="658045"/>
            <a:ext cx="2238768" cy="2049042"/>
          </a:xfrm>
          <a:prstGeom prst="rect">
            <a:avLst/>
          </a:prstGeom>
        </p:spPr>
      </p:pic>
      <p:pic>
        <p:nvPicPr>
          <p:cNvPr id="6" name="Picture 5"/>
          <p:cNvPicPr>
            <a:picLocks noChangeAspect="1"/>
          </p:cNvPicPr>
          <p:nvPr/>
        </p:nvPicPr>
        <p:blipFill>
          <a:blip r:embed="rId3"/>
          <a:stretch>
            <a:fillRect/>
          </a:stretch>
        </p:blipFill>
        <p:spPr>
          <a:xfrm>
            <a:off x="6228184" y="3717032"/>
            <a:ext cx="2382286" cy="1991097"/>
          </a:xfrm>
          <a:prstGeom prst="rect">
            <a:avLst/>
          </a:prstGeom>
        </p:spPr>
      </p:pic>
    </p:spTree>
    <p:extLst>
      <p:ext uri="{BB962C8B-B14F-4D97-AF65-F5344CB8AC3E}">
        <p14:creationId xmlns:p14="http://schemas.microsoft.com/office/powerpoint/2010/main" val="3641651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020785003"/>
              </p:ext>
            </p:extLst>
          </p:nvPr>
        </p:nvGraphicFramePr>
        <p:xfrm>
          <a:off x="323530" y="548685"/>
          <a:ext cx="8424935" cy="5760636"/>
        </p:xfrm>
        <a:graphic>
          <a:graphicData uri="http://schemas.openxmlformats.org/drawingml/2006/table">
            <a:tbl>
              <a:tblPr>
                <a:tableStyleId>{5C22544A-7EE6-4342-B048-85BDC9FD1C3A}</a:tableStyleId>
              </a:tblPr>
              <a:tblGrid>
                <a:gridCol w="1684987">
                  <a:extLst>
                    <a:ext uri="{9D8B030D-6E8A-4147-A177-3AD203B41FA5}">
                      <a16:colId xmlns:a16="http://schemas.microsoft.com/office/drawing/2014/main" val="1190504284"/>
                    </a:ext>
                  </a:extLst>
                </a:gridCol>
                <a:gridCol w="1684987">
                  <a:extLst>
                    <a:ext uri="{9D8B030D-6E8A-4147-A177-3AD203B41FA5}">
                      <a16:colId xmlns:a16="http://schemas.microsoft.com/office/drawing/2014/main" val="3620393167"/>
                    </a:ext>
                  </a:extLst>
                </a:gridCol>
                <a:gridCol w="1684987">
                  <a:extLst>
                    <a:ext uri="{9D8B030D-6E8A-4147-A177-3AD203B41FA5}">
                      <a16:colId xmlns:a16="http://schemas.microsoft.com/office/drawing/2014/main" val="343217611"/>
                    </a:ext>
                  </a:extLst>
                </a:gridCol>
                <a:gridCol w="1684987">
                  <a:extLst>
                    <a:ext uri="{9D8B030D-6E8A-4147-A177-3AD203B41FA5}">
                      <a16:colId xmlns:a16="http://schemas.microsoft.com/office/drawing/2014/main" val="405390120"/>
                    </a:ext>
                  </a:extLst>
                </a:gridCol>
                <a:gridCol w="1684987">
                  <a:extLst>
                    <a:ext uri="{9D8B030D-6E8A-4147-A177-3AD203B41FA5}">
                      <a16:colId xmlns:a16="http://schemas.microsoft.com/office/drawing/2014/main" val="3711186266"/>
                    </a:ext>
                  </a:extLst>
                </a:gridCol>
              </a:tblGrid>
              <a:tr h="592279">
                <a:tc>
                  <a:txBody>
                    <a:bodyPr/>
                    <a:lstStyle/>
                    <a:p>
                      <a:pPr marL="347345" indent="-347345" algn="l" eaLnBrk="0" fontAlgn="base" hangingPunct="0">
                        <a:lnSpc>
                          <a:spcPct val="107000"/>
                        </a:lnSpc>
                        <a:spcAft>
                          <a:spcPts val="0"/>
                        </a:spcAft>
                      </a:pPr>
                      <a:r>
                        <a:rPr lang="es-CR" sz="1200" b="1" dirty="0">
                          <a:effectLst/>
                          <a:latin typeface="+mn-lt"/>
                          <a:ea typeface="Calibri" panose="020F0502020204030204" pitchFamily="34" charset="0"/>
                          <a:cs typeface="Times New Roman" panose="02020603050405020304" pitchFamily="18" charset="0"/>
                        </a:rPr>
                        <a:t>CARACTERÍSTICAS</a:t>
                      </a:r>
                    </a:p>
                  </a:txBody>
                  <a:tcPr anchor="ctr">
                    <a:solidFill>
                      <a:schemeClr val="accent6">
                        <a:lumMod val="40000"/>
                        <a:lumOff val="60000"/>
                      </a:schemeClr>
                    </a:solidFill>
                  </a:tcPr>
                </a:tc>
                <a:tc>
                  <a:txBody>
                    <a:bodyPr/>
                    <a:lstStyle/>
                    <a:p>
                      <a:pPr marL="347345" indent="-347345" eaLnBrk="0" fontAlgn="base" hangingPunct="0">
                        <a:lnSpc>
                          <a:spcPct val="107000"/>
                        </a:lnSpc>
                        <a:spcAft>
                          <a:spcPts val="0"/>
                        </a:spcAft>
                      </a:pPr>
                      <a:r>
                        <a:rPr lang="es-ES" sz="1200" b="1" kern="1200" dirty="0">
                          <a:effectLst/>
                          <a:latin typeface="+mn-lt"/>
                        </a:rPr>
                        <a:t>CORREO</a:t>
                      </a:r>
                      <a:endParaRPr lang="es-CR" sz="1200" b="1" dirty="0">
                        <a:effectLst/>
                        <a:latin typeface="+mn-lt"/>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marL="347345" indent="-347345" eaLnBrk="0" fontAlgn="base" hangingPunct="0">
                        <a:lnSpc>
                          <a:spcPct val="107000"/>
                        </a:lnSpc>
                        <a:spcAft>
                          <a:spcPts val="0"/>
                        </a:spcAft>
                      </a:pPr>
                      <a:r>
                        <a:rPr lang="es-ES" sz="1200" b="1" kern="1200">
                          <a:effectLst/>
                          <a:latin typeface="+mn-lt"/>
                        </a:rPr>
                        <a:t>TELEFÓNICA</a:t>
                      </a:r>
                      <a:endParaRPr lang="es-CR" sz="1200" b="1">
                        <a:effectLst/>
                        <a:latin typeface="+mn-lt"/>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marL="347345" indent="-347345" eaLnBrk="0" fontAlgn="base" hangingPunct="0">
                        <a:lnSpc>
                          <a:spcPct val="107000"/>
                        </a:lnSpc>
                        <a:spcAft>
                          <a:spcPts val="0"/>
                        </a:spcAft>
                      </a:pPr>
                      <a:r>
                        <a:rPr lang="es-ES" sz="1200" b="1" kern="1200">
                          <a:effectLst/>
                          <a:latin typeface="+mn-lt"/>
                        </a:rPr>
                        <a:t>PERSONAL</a:t>
                      </a:r>
                      <a:endParaRPr lang="es-CR" sz="1200" b="1">
                        <a:effectLst/>
                        <a:latin typeface="+mn-lt"/>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marL="347345" indent="-347345" eaLnBrk="0" fontAlgn="base" hangingPunct="0">
                        <a:lnSpc>
                          <a:spcPct val="107000"/>
                        </a:lnSpc>
                        <a:spcAft>
                          <a:spcPts val="0"/>
                        </a:spcAft>
                      </a:pPr>
                      <a:r>
                        <a:rPr lang="es-ES" sz="1200" b="1" kern="1200" dirty="0">
                          <a:effectLst/>
                          <a:latin typeface="+mn-lt"/>
                        </a:rPr>
                        <a:t>INTERNET</a:t>
                      </a:r>
                      <a:endParaRPr lang="es-CR" sz="1200" b="1" dirty="0">
                        <a:effectLst/>
                        <a:latin typeface="+mn-lt"/>
                        <a:ea typeface="Calibri" panose="020F0502020204030204" pitchFamily="34"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564273557"/>
                  </a:ext>
                </a:extLst>
              </a:tr>
              <a:tr h="592279">
                <a:tc>
                  <a:txBody>
                    <a:bodyPr/>
                    <a:lstStyle/>
                    <a:p>
                      <a:pPr marL="347345" indent="-347345" algn="l" eaLnBrk="0" fontAlgn="base" hangingPunct="0">
                        <a:lnSpc>
                          <a:spcPct val="107000"/>
                        </a:lnSpc>
                        <a:spcAft>
                          <a:spcPts val="0"/>
                        </a:spcAft>
                      </a:pPr>
                      <a:r>
                        <a:rPr lang="es-ES" sz="1200" b="1" kern="1200">
                          <a:effectLst/>
                          <a:latin typeface="+mn-lt"/>
                        </a:rPr>
                        <a:t>COSTE</a:t>
                      </a:r>
                      <a:endParaRPr lang="es-CR" sz="1200" b="1">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dirty="0">
                          <a:effectLst/>
                          <a:latin typeface="+mn-lt"/>
                        </a:rPr>
                        <a:t>Reducido</a:t>
                      </a:r>
                      <a:endParaRPr lang="es-CR" sz="1200" dirty="0">
                        <a:effectLst/>
                        <a:latin typeface="+mn-lt"/>
                        <a:ea typeface="Calibri" panose="020F0502020204030204" pitchFamily="34" charset="0"/>
                        <a:cs typeface="Times New Roman" panose="02020603050405020304" pitchFamily="18" charset="0"/>
                      </a:endParaRPr>
                    </a:p>
                  </a:txBody>
                  <a:tcPr anchor="ctr">
                    <a:solidFill>
                      <a:srgbClr val="FFFF00"/>
                    </a:solidFill>
                  </a:tcPr>
                </a:tc>
                <a:tc>
                  <a:txBody>
                    <a:bodyPr/>
                    <a:lstStyle/>
                    <a:p>
                      <a:pPr marL="347345" indent="-347345" algn="ctr" eaLnBrk="0" fontAlgn="base" hangingPunct="0">
                        <a:lnSpc>
                          <a:spcPct val="107000"/>
                        </a:lnSpc>
                        <a:spcAft>
                          <a:spcPts val="0"/>
                        </a:spcAft>
                      </a:pPr>
                      <a:r>
                        <a:rPr lang="es-ES" sz="1200" kern="1200">
                          <a:effectLst/>
                          <a:latin typeface="+mn-lt"/>
                        </a:rPr>
                        <a:t>Intermedio</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Elevado</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dirty="0">
                          <a:effectLst/>
                          <a:latin typeface="+mn-lt"/>
                        </a:rPr>
                        <a:t>Reducido</a:t>
                      </a:r>
                      <a:endParaRPr lang="es-CR" sz="1200" dirty="0">
                        <a:effectLst/>
                        <a:latin typeface="+mn-lt"/>
                        <a:ea typeface="Calibri" panose="020F0502020204030204" pitchFamily="34"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1656083467"/>
                  </a:ext>
                </a:extLst>
              </a:tr>
              <a:tr h="592279">
                <a:tc>
                  <a:txBody>
                    <a:bodyPr/>
                    <a:lstStyle/>
                    <a:p>
                      <a:pPr marL="347345" indent="-347345" algn="l" eaLnBrk="0" fontAlgn="base" hangingPunct="0">
                        <a:lnSpc>
                          <a:spcPct val="107000"/>
                        </a:lnSpc>
                        <a:spcAft>
                          <a:spcPts val="0"/>
                        </a:spcAft>
                      </a:pPr>
                      <a:r>
                        <a:rPr lang="es-ES" sz="1200" b="1" kern="1200">
                          <a:effectLst/>
                          <a:latin typeface="+mn-lt"/>
                        </a:rPr>
                        <a:t>FLEXIBILIDAD</a:t>
                      </a:r>
                      <a:endParaRPr lang="es-CR" sz="1200" b="1">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dirty="0">
                          <a:effectLst/>
                          <a:latin typeface="+mn-lt"/>
                        </a:rPr>
                        <a:t>Flexible</a:t>
                      </a:r>
                      <a:endParaRPr lang="es-CR" sz="1200" dirty="0">
                        <a:effectLst/>
                        <a:latin typeface="+mn-lt"/>
                        <a:ea typeface="Calibri" panose="020F0502020204030204" pitchFamily="34" charset="0"/>
                        <a:cs typeface="Times New Roman" panose="02020603050405020304" pitchFamily="18" charset="0"/>
                      </a:endParaRPr>
                    </a:p>
                  </a:txBody>
                  <a:tcPr anchor="ctr">
                    <a:solidFill>
                      <a:srgbClr val="FFFF00"/>
                    </a:solidFill>
                  </a:tcP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3087073998"/>
                  </a:ext>
                </a:extLst>
              </a:tr>
              <a:tr h="592279">
                <a:tc>
                  <a:txBody>
                    <a:bodyPr/>
                    <a:lstStyle/>
                    <a:p>
                      <a:pPr marL="347345" indent="-347345" algn="l" eaLnBrk="0" fontAlgn="base" hangingPunct="0">
                        <a:lnSpc>
                          <a:spcPct val="107000"/>
                        </a:lnSpc>
                        <a:spcAft>
                          <a:spcPts val="0"/>
                        </a:spcAft>
                      </a:pPr>
                      <a:r>
                        <a:rPr lang="es-ES" sz="1200" b="1" kern="1200" dirty="0">
                          <a:effectLst/>
                          <a:latin typeface="+mn-lt"/>
                        </a:rPr>
                        <a:t>CUESTIONARIO</a:t>
                      </a:r>
                      <a:endParaRPr lang="es-CR" sz="1200" b="1" dirty="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dirty="0">
                          <a:effectLst/>
                          <a:latin typeface="+mn-lt"/>
                        </a:rPr>
                        <a:t>Breve</a:t>
                      </a:r>
                      <a:endParaRPr lang="es-CR" sz="1200" dirty="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Amplio</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2076873041"/>
                  </a:ext>
                </a:extLst>
              </a:tr>
              <a:tr h="592279">
                <a:tc>
                  <a:txBody>
                    <a:bodyPr/>
                    <a:lstStyle/>
                    <a:p>
                      <a:pPr marL="347345" indent="-347345" algn="l" eaLnBrk="0" fontAlgn="base" hangingPunct="0">
                        <a:lnSpc>
                          <a:spcPct val="107000"/>
                        </a:lnSpc>
                        <a:spcAft>
                          <a:spcPts val="0"/>
                        </a:spcAft>
                      </a:pPr>
                      <a:r>
                        <a:rPr lang="es-ES" sz="1200" b="1" kern="1200">
                          <a:effectLst/>
                          <a:latin typeface="+mn-lt"/>
                        </a:rPr>
                        <a:t>EJECUCIÓN</a:t>
                      </a:r>
                      <a:endParaRPr lang="es-CR" sz="1200" b="1">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dirty="0">
                          <a:effectLst/>
                          <a:latin typeface="+mn-lt"/>
                        </a:rPr>
                        <a:t>Rápida</a:t>
                      </a:r>
                      <a:endParaRPr lang="es-CR" sz="1200" dirty="0">
                        <a:effectLst/>
                        <a:latin typeface="+mn-lt"/>
                        <a:ea typeface="Calibri" panose="020F0502020204030204" pitchFamily="34" charset="0"/>
                        <a:cs typeface="Times New Roman" panose="02020603050405020304" pitchFamily="18" charset="0"/>
                      </a:endParaRPr>
                    </a:p>
                  </a:txBody>
                  <a:tcPr anchor="ctr">
                    <a:solidFill>
                      <a:srgbClr val="FFFF00"/>
                    </a:solidFill>
                  </a:tcP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1641026561"/>
                  </a:ext>
                </a:extLst>
              </a:tr>
              <a:tr h="995949">
                <a:tc>
                  <a:txBody>
                    <a:bodyPr/>
                    <a:lstStyle/>
                    <a:p>
                      <a:pPr algn="l" eaLnBrk="0" fontAlgn="base" hangingPunct="0">
                        <a:lnSpc>
                          <a:spcPct val="107000"/>
                        </a:lnSpc>
                        <a:spcAft>
                          <a:spcPts val="0"/>
                        </a:spcAft>
                      </a:pPr>
                      <a:r>
                        <a:rPr lang="es-ES" sz="1200" b="1" kern="1200">
                          <a:effectLst/>
                          <a:latin typeface="+mn-lt"/>
                        </a:rPr>
                        <a:t>INFLUENCIA</a:t>
                      </a:r>
                      <a:endParaRPr lang="es-CR" sz="1200" b="1">
                        <a:effectLst/>
                        <a:latin typeface="+mn-lt"/>
                      </a:endParaRPr>
                    </a:p>
                    <a:p>
                      <a:pPr algn="l" eaLnBrk="0" fontAlgn="base" hangingPunct="0">
                        <a:lnSpc>
                          <a:spcPct val="107000"/>
                        </a:lnSpc>
                        <a:spcAft>
                          <a:spcPts val="0"/>
                        </a:spcAft>
                      </a:pPr>
                      <a:r>
                        <a:rPr lang="es-ES" sz="1200" b="1" kern="1200">
                          <a:effectLst/>
                          <a:latin typeface="+mn-lt"/>
                        </a:rPr>
                        <a:t>DEL ENCUESTADOR</a:t>
                      </a:r>
                      <a:endParaRPr lang="es-CR" sz="1200" b="1">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2977319911"/>
                  </a:ext>
                </a:extLst>
              </a:tr>
              <a:tr h="1803292">
                <a:tc>
                  <a:txBody>
                    <a:bodyPr/>
                    <a:lstStyle/>
                    <a:p>
                      <a:pPr algn="l" eaLnBrk="0" fontAlgn="base" hangingPunct="0">
                        <a:lnSpc>
                          <a:spcPct val="107000"/>
                        </a:lnSpc>
                        <a:spcAft>
                          <a:spcPts val="0"/>
                        </a:spcAft>
                      </a:pPr>
                      <a:r>
                        <a:rPr lang="es-ES" sz="1200" b="1" kern="1200" dirty="0">
                          <a:effectLst/>
                          <a:latin typeface="+mn-lt"/>
                        </a:rPr>
                        <a:t>PROBLEMAS DE MUESTREO</a:t>
                      </a:r>
                      <a:endParaRPr lang="es-CR" sz="1200" b="1" dirty="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algn="ctr" eaLnBrk="0" fontAlgn="base" hangingPunct="0">
                        <a:lnSpc>
                          <a:spcPct val="107000"/>
                        </a:lnSpc>
                        <a:spcAft>
                          <a:spcPts val="0"/>
                        </a:spcAft>
                        <a:tabLst>
                          <a:tab pos="2806700" algn="ctr"/>
                          <a:tab pos="5612130" algn="r"/>
                        </a:tabLst>
                      </a:pPr>
                      <a:r>
                        <a:rPr lang="es-ES" sz="1200" kern="1200" dirty="0">
                          <a:effectLst/>
                          <a:latin typeface="+mn-lt"/>
                        </a:rPr>
                        <a:t>Difícil obtener una lista completa de la población objetivo</a:t>
                      </a:r>
                      <a:endParaRPr lang="es-CR" sz="1200" dirty="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algn="ctr" eaLnBrk="0" fontAlgn="base" hangingPunct="0">
                        <a:lnSpc>
                          <a:spcPct val="107000"/>
                        </a:lnSpc>
                        <a:spcAft>
                          <a:spcPts val="0"/>
                        </a:spcAft>
                      </a:pPr>
                      <a:r>
                        <a:rPr lang="es-ES" sz="1200" kern="1200">
                          <a:effectLst/>
                          <a:latin typeface="+mn-lt"/>
                        </a:rPr>
                        <a:t>Muestra limitada a usuarios con teléfono y negativa a colaborar</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algn="ctr" eaLnBrk="0" fontAlgn="base" hangingPunct="0">
                        <a:lnSpc>
                          <a:spcPct val="107000"/>
                        </a:lnSpc>
                        <a:spcAft>
                          <a:spcPts val="0"/>
                        </a:spcAft>
                      </a:pPr>
                      <a:r>
                        <a:rPr lang="es-ES" sz="1200" kern="1200">
                          <a:effectLst/>
                          <a:latin typeface="+mn-lt"/>
                        </a:rPr>
                        <a:t>Selección de los encuestados por conveniencia y negativa a colaborar</a:t>
                      </a:r>
                      <a:endParaRPr lang="es-CR" sz="120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tc>
                  <a:txBody>
                    <a:bodyPr/>
                    <a:lstStyle/>
                    <a:p>
                      <a:pPr algn="ctr" eaLnBrk="0" fontAlgn="base" hangingPunct="0">
                        <a:lnSpc>
                          <a:spcPct val="107000"/>
                        </a:lnSpc>
                        <a:spcAft>
                          <a:spcPts val="0"/>
                        </a:spcAft>
                      </a:pPr>
                      <a:r>
                        <a:rPr lang="es-ES" sz="1200" kern="1200" dirty="0">
                          <a:effectLst/>
                          <a:latin typeface="+mn-lt"/>
                        </a:rPr>
                        <a:t>Muestras poco representativas de la población estudiada</a:t>
                      </a:r>
                      <a:endParaRPr lang="es-CR" sz="1200" dirty="0">
                        <a:effectLst/>
                        <a:latin typeface="+mn-lt"/>
                        <a:ea typeface="Calibri" panose="020F050202020403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1996401805"/>
                  </a:ext>
                </a:extLst>
              </a:tr>
            </a:tbl>
          </a:graphicData>
        </a:graphic>
      </p:graphicFrame>
    </p:spTree>
    <p:extLst>
      <p:ext uri="{BB962C8B-B14F-4D97-AF65-F5344CB8AC3E}">
        <p14:creationId xmlns:p14="http://schemas.microsoft.com/office/powerpoint/2010/main" val="20790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36712"/>
            <a:ext cx="8578924" cy="1269681"/>
          </a:xfrm>
          <a:prstGeom prst="rect">
            <a:avLst/>
          </a:prstGeom>
        </p:spPr>
      </p:pic>
      <p:pic>
        <p:nvPicPr>
          <p:cNvPr id="4" name="Imagen 3">
            <a:extLst>
              <a:ext uri="{FF2B5EF4-FFF2-40B4-BE49-F238E27FC236}">
                <a16:creationId xmlns:a16="http://schemas.microsoft.com/office/drawing/2014/main" id="{38529F60-440B-4FBF-96CA-AA8703334430}"/>
              </a:ext>
            </a:extLst>
          </p:cNvPr>
          <p:cNvPicPr>
            <a:picLocks noChangeAspect="1"/>
          </p:cNvPicPr>
          <p:nvPr/>
        </p:nvPicPr>
        <p:blipFill>
          <a:blip r:embed="rId3"/>
          <a:stretch>
            <a:fillRect/>
          </a:stretch>
        </p:blipFill>
        <p:spPr>
          <a:xfrm>
            <a:off x="6876256" y="4941168"/>
            <a:ext cx="1883732" cy="1435224"/>
          </a:xfrm>
          <a:prstGeom prst="rect">
            <a:avLst/>
          </a:prstGeom>
        </p:spPr>
      </p:pic>
    </p:spTree>
    <p:extLst>
      <p:ext uri="{BB962C8B-B14F-4D97-AF65-F5344CB8AC3E}">
        <p14:creationId xmlns:p14="http://schemas.microsoft.com/office/powerpoint/2010/main" val="1610049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611560" y="836712"/>
            <a:ext cx="8280920" cy="432048"/>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pPr>
            <a:r>
              <a:rPr lang="es-CR" sz="2400" b="1" dirty="0"/>
              <a:t>El cuestionario</a:t>
            </a:r>
          </a:p>
        </p:txBody>
      </p:sp>
      <p:pic>
        <p:nvPicPr>
          <p:cNvPr id="1026" name="Picture 2" descr="https://30dediferencia.files.wordpress.com/2015/05/cuestiona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332656"/>
            <a:ext cx="1944216"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539552" y="1700808"/>
            <a:ext cx="8062300" cy="4680520"/>
          </a:xfrm>
          <a:prstGeom prst="rect">
            <a:avLst/>
          </a:prstGeom>
        </p:spPr>
      </p:pic>
    </p:spTree>
    <p:extLst>
      <p:ext uri="{BB962C8B-B14F-4D97-AF65-F5344CB8AC3E}">
        <p14:creationId xmlns:p14="http://schemas.microsoft.com/office/powerpoint/2010/main" val="224822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548680"/>
            <a:ext cx="7704856" cy="369332"/>
          </a:xfrm>
          <a:prstGeom prst="rect">
            <a:avLst/>
          </a:prstGeom>
        </p:spPr>
        <p:txBody>
          <a:bodyPr wrap="square">
            <a:spAutoFit/>
          </a:bodyPr>
          <a:lstStyle/>
          <a:p>
            <a:pPr algn="ctr"/>
            <a:r>
              <a:rPr lang="es-ES_tradnl" b="1" spc="-15" dirty="0">
                <a:latin typeface="Cambria" panose="02040503050406030204" pitchFamily="18" charset="0"/>
                <a:ea typeface="Times New Roman" panose="02020603050405020304" pitchFamily="18" charset="0"/>
              </a:rPr>
              <a:t>Algunos conceptos básicos</a:t>
            </a:r>
            <a:endParaRPr lang="es-CR" b="1" dirty="0"/>
          </a:p>
        </p:txBody>
      </p:sp>
      <p:sp>
        <p:nvSpPr>
          <p:cNvPr id="4" name="2 Marcador de contenido"/>
          <p:cNvSpPr txBox="1">
            <a:spLocks/>
          </p:cNvSpPr>
          <p:nvPr/>
        </p:nvSpPr>
        <p:spPr>
          <a:xfrm>
            <a:off x="755576" y="1124744"/>
            <a:ext cx="7632848" cy="144016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Unidad estadística.</a:t>
            </a:r>
          </a:p>
          <a:p>
            <a:pPr marL="0" indent="0">
              <a:buNone/>
            </a:pPr>
            <a:r>
              <a:rPr lang="es-ES" sz="1800" dirty="0"/>
              <a:t>Es la unidad de la cual se necesita información, es el individuo o conjunto de individuos de donde se obtiene el dato; la unidad de estudio corresponde a la entidad que va a ser objeto de medición y se refiere al qué o quién es sujeto de interés en una investigación.</a:t>
            </a:r>
            <a:endParaRPr lang="es-CR" sz="1800" dirty="0"/>
          </a:p>
        </p:txBody>
      </p:sp>
      <p:pic>
        <p:nvPicPr>
          <p:cNvPr id="6" name="Picture 5"/>
          <p:cNvPicPr>
            <a:picLocks noChangeAspect="1"/>
          </p:cNvPicPr>
          <p:nvPr/>
        </p:nvPicPr>
        <p:blipFill>
          <a:blip r:embed="rId2"/>
          <a:stretch>
            <a:fillRect/>
          </a:stretch>
        </p:blipFill>
        <p:spPr>
          <a:xfrm>
            <a:off x="1115616" y="2780928"/>
            <a:ext cx="1314450" cy="1638300"/>
          </a:xfrm>
          <a:prstGeom prst="rect">
            <a:avLst/>
          </a:prstGeom>
        </p:spPr>
      </p:pic>
      <p:pic>
        <p:nvPicPr>
          <p:cNvPr id="8" name="Picture 7"/>
          <p:cNvPicPr>
            <a:picLocks noChangeAspect="1"/>
          </p:cNvPicPr>
          <p:nvPr/>
        </p:nvPicPr>
        <p:blipFill>
          <a:blip r:embed="rId3"/>
          <a:stretch>
            <a:fillRect/>
          </a:stretch>
        </p:blipFill>
        <p:spPr>
          <a:xfrm>
            <a:off x="5220073" y="2780928"/>
            <a:ext cx="2376264" cy="1581150"/>
          </a:xfrm>
          <a:prstGeom prst="rect">
            <a:avLst/>
          </a:prstGeom>
        </p:spPr>
      </p:pic>
      <p:pic>
        <p:nvPicPr>
          <p:cNvPr id="5" name="Picture 4"/>
          <p:cNvPicPr>
            <a:picLocks noChangeAspect="1"/>
          </p:cNvPicPr>
          <p:nvPr/>
        </p:nvPicPr>
        <p:blipFill>
          <a:blip r:embed="rId4"/>
          <a:stretch>
            <a:fillRect/>
          </a:stretch>
        </p:blipFill>
        <p:spPr>
          <a:xfrm>
            <a:off x="2851009" y="4725144"/>
            <a:ext cx="2225047" cy="1584176"/>
          </a:xfrm>
          <a:prstGeom prst="rect">
            <a:avLst/>
          </a:prstGeom>
        </p:spPr>
      </p:pic>
      <p:pic>
        <p:nvPicPr>
          <p:cNvPr id="9" name="Picture 8"/>
          <p:cNvPicPr>
            <a:picLocks noChangeAspect="1"/>
          </p:cNvPicPr>
          <p:nvPr/>
        </p:nvPicPr>
        <p:blipFill>
          <a:blip r:embed="rId5"/>
          <a:stretch>
            <a:fillRect/>
          </a:stretch>
        </p:blipFill>
        <p:spPr>
          <a:xfrm>
            <a:off x="5220072" y="4653136"/>
            <a:ext cx="2376264" cy="1514475"/>
          </a:xfrm>
          <a:prstGeom prst="rect">
            <a:avLst/>
          </a:prstGeom>
        </p:spPr>
      </p:pic>
      <p:pic>
        <p:nvPicPr>
          <p:cNvPr id="10" name="Picture 9"/>
          <p:cNvPicPr>
            <a:picLocks noChangeAspect="1"/>
          </p:cNvPicPr>
          <p:nvPr/>
        </p:nvPicPr>
        <p:blipFill>
          <a:blip r:embed="rId6"/>
          <a:stretch>
            <a:fillRect/>
          </a:stretch>
        </p:blipFill>
        <p:spPr>
          <a:xfrm>
            <a:off x="3275856" y="2780928"/>
            <a:ext cx="1086701" cy="1700403"/>
          </a:xfrm>
          <a:prstGeom prst="rect">
            <a:avLst/>
          </a:prstGeom>
        </p:spPr>
      </p:pic>
      <p:pic>
        <p:nvPicPr>
          <p:cNvPr id="11" name="Picture 10"/>
          <p:cNvPicPr>
            <a:picLocks noChangeAspect="1"/>
          </p:cNvPicPr>
          <p:nvPr/>
        </p:nvPicPr>
        <p:blipFill>
          <a:blip r:embed="rId7"/>
          <a:stretch>
            <a:fillRect/>
          </a:stretch>
        </p:blipFill>
        <p:spPr>
          <a:xfrm>
            <a:off x="1096199" y="4869161"/>
            <a:ext cx="1545443" cy="1440160"/>
          </a:xfrm>
          <a:prstGeom prst="rect">
            <a:avLst/>
          </a:prstGeom>
        </p:spPr>
      </p:pic>
    </p:spTree>
    <p:extLst>
      <p:ext uri="{BB962C8B-B14F-4D97-AF65-F5344CB8AC3E}">
        <p14:creationId xmlns:p14="http://schemas.microsoft.com/office/powerpoint/2010/main" val="3595531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7544" y="620688"/>
            <a:ext cx="8003232"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1800" b="1" dirty="0">
                <a:effectLst>
                  <a:outerShdw blurRad="38100" dist="38100" dir="2700000" algn="tl">
                    <a:srgbClr val="000000">
                      <a:alpha val="43137"/>
                    </a:srgbClr>
                  </a:outerShdw>
                </a:effectLst>
                <a:latin typeface="+mn-lt"/>
              </a:rPr>
              <a:t>Detalles acerca de la construcción de cuestionarios</a:t>
            </a:r>
          </a:p>
        </p:txBody>
      </p:sp>
      <p:sp>
        <p:nvSpPr>
          <p:cNvPr id="3" name="2 Marcador de contenido"/>
          <p:cNvSpPr txBox="1">
            <a:spLocks/>
          </p:cNvSpPr>
          <p:nvPr/>
        </p:nvSpPr>
        <p:spPr>
          <a:xfrm>
            <a:off x="827584" y="1340768"/>
            <a:ext cx="7859216" cy="309634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70000"/>
              </a:lnSpc>
            </a:pPr>
            <a:r>
              <a:rPr lang="es-CR" sz="1800" dirty="0"/>
              <a:t>El orden de las preguntas</a:t>
            </a:r>
          </a:p>
          <a:p>
            <a:pPr marL="342900" lvl="1" indent="0">
              <a:lnSpc>
                <a:spcPct val="170000"/>
              </a:lnSpc>
              <a:buNone/>
            </a:pPr>
            <a:r>
              <a:rPr lang="es-CR" dirty="0"/>
              <a:t>Evitar contaminación, preguntas de calentamiento, efecto embudo, preguntas amenazantes.</a:t>
            </a:r>
          </a:p>
          <a:p>
            <a:pPr lvl="1">
              <a:lnSpc>
                <a:spcPct val="170000"/>
              </a:lnSpc>
            </a:pPr>
            <a:endParaRPr lang="es-CR" dirty="0"/>
          </a:p>
          <a:p>
            <a:pPr>
              <a:lnSpc>
                <a:spcPct val="170000"/>
              </a:lnSpc>
            </a:pPr>
            <a:r>
              <a:rPr lang="es-CR" sz="1800" dirty="0"/>
              <a:t>El número de preguntas y la duración del cuestionario.</a:t>
            </a:r>
          </a:p>
          <a:p>
            <a:pPr marL="342900" lvl="1" indent="0">
              <a:lnSpc>
                <a:spcPct val="170000"/>
              </a:lnSpc>
              <a:buNone/>
            </a:pPr>
            <a:r>
              <a:rPr lang="es-CR" dirty="0"/>
              <a:t>Restringir las preguntas difíciles, realizar un número razonable de preguntas. </a:t>
            </a:r>
          </a:p>
          <a:p>
            <a:pPr lvl="1">
              <a:lnSpc>
                <a:spcPct val="170000"/>
              </a:lnSpc>
            </a:pPr>
            <a:endParaRPr lang="es-CR" dirty="0"/>
          </a:p>
          <a:p>
            <a:pPr>
              <a:lnSpc>
                <a:spcPct val="170000"/>
              </a:lnSpc>
            </a:pPr>
            <a:r>
              <a:rPr lang="es-CR" sz="1800" dirty="0"/>
              <a:t>La modulación de los cuestionarios</a:t>
            </a:r>
          </a:p>
          <a:p>
            <a:pPr marL="342900" lvl="1" indent="0">
              <a:lnSpc>
                <a:spcPct val="170000"/>
              </a:lnSpc>
              <a:buNone/>
            </a:pPr>
            <a:r>
              <a:rPr lang="es-CR" dirty="0"/>
              <a:t>Módulo básico y módulo específico, aplicados en dos grupos.</a:t>
            </a:r>
          </a:p>
        </p:txBody>
      </p:sp>
    </p:spTree>
    <p:extLst>
      <p:ext uri="{BB962C8B-B14F-4D97-AF65-F5344CB8AC3E}">
        <p14:creationId xmlns:p14="http://schemas.microsoft.com/office/powerpoint/2010/main" val="176628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1585528"/>
            <a:ext cx="7059688" cy="1198164"/>
          </a:xfrm>
          <a:prstGeom prst="rect">
            <a:avLst/>
          </a:prstGeom>
        </p:spPr>
      </p:pic>
      <p:pic>
        <p:nvPicPr>
          <p:cNvPr id="5" name="Picture 4"/>
          <p:cNvPicPr>
            <a:picLocks noChangeAspect="1"/>
          </p:cNvPicPr>
          <p:nvPr/>
        </p:nvPicPr>
        <p:blipFill>
          <a:blip r:embed="rId3"/>
          <a:stretch>
            <a:fillRect/>
          </a:stretch>
        </p:blipFill>
        <p:spPr>
          <a:xfrm>
            <a:off x="927505" y="5013176"/>
            <a:ext cx="3384376" cy="1307270"/>
          </a:xfrm>
          <a:prstGeom prst="rect">
            <a:avLst/>
          </a:prstGeom>
        </p:spPr>
      </p:pic>
      <p:pic>
        <p:nvPicPr>
          <p:cNvPr id="6" name="Picture 5"/>
          <p:cNvPicPr>
            <a:picLocks noChangeAspect="1"/>
          </p:cNvPicPr>
          <p:nvPr/>
        </p:nvPicPr>
        <p:blipFill>
          <a:blip r:embed="rId4"/>
          <a:stretch>
            <a:fillRect/>
          </a:stretch>
        </p:blipFill>
        <p:spPr>
          <a:xfrm>
            <a:off x="876455" y="2924944"/>
            <a:ext cx="5904656" cy="1805727"/>
          </a:xfrm>
          <a:prstGeom prst="rect">
            <a:avLst/>
          </a:prstGeom>
        </p:spPr>
      </p:pic>
      <p:pic>
        <p:nvPicPr>
          <p:cNvPr id="2" name="Picture 1">
            <a:extLst>
              <a:ext uri="{FF2B5EF4-FFF2-40B4-BE49-F238E27FC236}">
                <a16:creationId xmlns:a16="http://schemas.microsoft.com/office/drawing/2014/main" id="{3D805980-F571-46CD-957F-049F91014209}"/>
              </a:ext>
            </a:extLst>
          </p:cNvPr>
          <p:cNvPicPr>
            <a:picLocks noChangeAspect="1"/>
          </p:cNvPicPr>
          <p:nvPr/>
        </p:nvPicPr>
        <p:blipFill>
          <a:blip r:embed="rId5"/>
          <a:stretch>
            <a:fillRect/>
          </a:stretch>
        </p:blipFill>
        <p:spPr>
          <a:xfrm>
            <a:off x="865946" y="571769"/>
            <a:ext cx="6435939" cy="675850"/>
          </a:xfrm>
          <a:prstGeom prst="rect">
            <a:avLst/>
          </a:prstGeom>
        </p:spPr>
      </p:pic>
    </p:spTree>
    <p:extLst>
      <p:ext uri="{BB962C8B-B14F-4D97-AF65-F5344CB8AC3E}">
        <p14:creationId xmlns:p14="http://schemas.microsoft.com/office/powerpoint/2010/main" val="3984063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2492896"/>
            <a:ext cx="5127278" cy="3917471"/>
          </a:xfrm>
          <a:prstGeom prst="rect">
            <a:avLst/>
          </a:prstGeom>
        </p:spPr>
      </p:pic>
      <p:sp>
        <p:nvSpPr>
          <p:cNvPr id="3" name="TextBox 2"/>
          <p:cNvSpPr txBox="1"/>
          <p:nvPr/>
        </p:nvSpPr>
        <p:spPr>
          <a:xfrm>
            <a:off x="683568" y="404664"/>
            <a:ext cx="6192688" cy="369332"/>
          </a:xfrm>
          <a:prstGeom prst="rect">
            <a:avLst/>
          </a:prstGeom>
          <a:noFill/>
        </p:spPr>
        <p:txBody>
          <a:bodyPr wrap="square" rtlCol="0">
            <a:spAutoFit/>
          </a:bodyPr>
          <a:lstStyle/>
          <a:p>
            <a:r>
              <a:rPr lang="es-CR" b="1" dirty="0"/>
              <a:t>Codificación de las posibles respuestas</a:t>
            </a:r>
          </a:p>
        </p:txBody>
      </p:sp>
      <p:pic>
        <p:nvPicPr>
          <p:cNvPr id="4" name="Picture 3"/>
          <p:cNvPicPr>
            <a:picLocks noChangeAspect="1"/>
          </p:cNvPicPr>
          <p:nvPr/>
        </p:nvPicPr>
        <p:blipFill>
          <a:blip r:embed="rId3"/>
          <a:stretch>
            <a:fillRect/>
          </a:stretch>
        </p:blipFill>
        <p:spPr>
          <a:xfrm>
            <a:off x="683568" y="1015382"/>
            <a:ext cx="5904656" cy="1333989"/>
          </a:xfrm>
          <a:prstGeom prst="rect">
            <a:avLst/>
          </a:prstGeom>
        </p:spPr>
      </p:pic>
    </p:spTree>
    <p:extLst>
      <p:ext uri="{BB962C8B-B14F-4D97-AF65-F5344CB8AC3E}">
        <p14:creationId xmlns:p14="http://schemas.microsoft.com/office/powerpoint/2010/main" val="255064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548680"/>
            <a:ext cx="8305800" cy="432048"/>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Clr>
                <a:schemeClr val="accent1"/>
              </a:buClr>
              <a:buNone/>
            </a:pPr>
            <a:r>
              <a:rPr lang="es-ES_tradnl" altLang="es-CR" sz="1800" b="1" dirty="0"/>
              <a:t>Utilizar un lenguaje sencillo y popular.</a:t>
            </a:r>
            <a:endParaRPr lang="es-ES_tradnl" altLang="es-CR" sz="1800" b="1" dirty="0">
              <a:solidFill>
                <a:srgbClr val="006666"/>
              </a:solidFill>
            </a:endParaRPr>
          </a:p>
        </p:txBody>
      </p:sp>
      <p:sp>
        <p:nvSpPr>
          <p:cNvPr id="3" name="Rectangle 2"/>
          <p:cNvSpPr/>
          <p:nvPr/>
        </p:nvSpPr>
        <p:spPr>
          <a:xfrm>
            <a:off x="683568" y="4005064"/>
            <a:ext cx="4752528" cy="369332"/>
          </a:xfrm>
          <a:prstGeom prst="rect">
            <a:avLst/>
          </a:prstGeom>
        </p:spPr>
        <p:txBody>
          <a:bodyPr wrap="square">
            <a:spAutoFit/>
          </a:bodyPr>
          <a:lstStyle/>
          <a:p>
            <a:pPr>
              <a:buClr>
                <a:schemeClr val="accent1"/>
              </a:buClr>
            </a:pPr>
            <a:r>
              <a:rPr lang="es-ES_tradnl" altLang="es-CR" b="1" dirty="0"/>
              <a:t>Emplear palabras claras, no ambiguas. </a:t>
            </a:r>
            <a:r>
              <a:rPr lang="es-ES_tradnl" altLang="es-CR" b="1" dirty="0">
                <a:solidFill>
                  <a:schemeClr val="accent1"/>
                </a:solidFill>
              </a:rPr>
              <a:t> </a:t>
            </a:r>
            <a:endParaRPr lang="es-ES_tradnl" altLang="es-CR" b="1" dirty="0">
              <a:solidFill>
                <a:srgbClr val="006666"/>
              </a:solidFill>
            </a:endParaRPr>
          </a:p>
        </p:txBody>
      </p:sp>
      <p:sp>
        <p:nvSpPr>
          <p:cNvPr id="4" name="Rectangle 3"/>
          <p:cNvSpPr/>
          <p:nvPr/>
        </p:nvSpPr>
        <p:spPr>
          <a:xfrm>
            <a:off x="683568" y="4509120"/>
            <a:ext cx="5904656" cy="880369"/>
          </a:xfrm>
          <a:prstGeom prst="rect">
            <a:avLst/>
          </a:prstGeom>
        </p:spPr>
        <p:txBody>
          <a:bodyPr wrap="square">
            <a:spAutoFit/>
          </a:bodyPr>
          <a:lstStyle/>
          <a:p>
            <a:pPr>
              <a:lnSpc>
                <a:spcPct val="150000"/>
              </a:lnSpc>
              <a:buClr>
                <a:schemeClr val="accent1"/>
              </a:buClr>
            </a:pPr>
            <a:r>
              <a:rPr lang="es-ES_tradnl" altLang="es-CR" dirty="0"/>
              <a:t>¿Compra habitualmente boleto de avión?</a:t>
            </a:r>
          </a:p>
          <a:p>
            <a:pPr>
              <a:lnSpc>
                <a:spcPct val="150000"/>
              </a:lnSpc>
              <a:buClr>
                <a:schemeClr val="accent1"/>
              </a:buClr>
            </a:pPr>
            <a:r>
              <a:rPr lang="es-ES_tradnl" altLang="es-CR" dirty="0"/>
              <a:t>1. Si         2. No</a:t>
            </a:r>
          </a:p>
        </p:txBody>
      </p:sp>
      <p:pic>
        <p:nvPicPr>
          <p:cNvPr id="5" name="Picture 4"/>
          <p:cNvPicPr>
            <a:picLocks noChangeAspect="1"/>
          </p:cNvPicPr>
          <p:nvPr/>
        </p:nvPicPr>
        <p:blipFill>
          <a:blip r:embed="rId2"/>
          <a:stretch>
            <a:fillRect/>
          </a:stretch>
        </p:blipFill>
        <p:spPr>
          <a:xfrm>
            <a:off x="6084168" y="3789040"/>
            <a:ext cx="2242195" cy="1672634"/>
          </a:xfrm>
          <a:prstGeom prst="rect">
            <a:avLst/>
          </a:prstGeom>
        </p:spPr>
      </p:pic>
      <p:pic>
        <p:nvPicPr>
          <p:cNvPr id="10" name="Picture 9"/>
          <p:cNvPicPr>
            <a:picLocks noChangeAspect="1"/>
          </p:cNvPicPr>
          <p:nvPr/>
        </p:nvPicPr>
        <p:blipFill>
          <a:blip r:embed="rId3"/>
          <a:stretch>
            <a:fillRect/>
          </a:stretch>
        </p:blipFill>
        <p:spPr>
          <a:xfrm>
            <a:off x="664071" y="1115452"/>
            <a:ext cx="4772025" cy="342900"/>
          </a:xfrm>
          <a:prstGeom prst="rect">
            <a:avLst/>
          </a:prstGeom>
        </p:spPr>
      </p:pic>
      <p:pic>
        <p:nvPicPr>
          <p:cNvPr id="11" name="Picture 10"/>
          <p:cNvPicPr>
            <a:picLocks noChangeAspect="1"/>
          </p:cNvPicPr>
          <p:nvPr/>
        </p:nvPicPr>
        <p:blipFill>
          <a:blip r:embed="rId4"/>
          <a:stretch>
            <a:fillRect/>
          </a:stretch>
        </p:blipFill>
        <p:spPr>
          <a:xfrm>
            <a:off x="6588224" y="692696"/>
            <a:ext cx="1314450" cy="1933575"/>
          </a:xfrm>
          <a:prstGeom prst="rect">
            <a:avLst/>
          </a:prstGeom>
        </p:spPr>
      </p:pic>
      <p:pic>
        <p:nvPicPr>
          <p:cNvPr id="13" name="Picture 12"/>
          <p:cNvPicPr>
            <a:picLocks noChangeAspect="1"/>
          </p:cNvPicPr>
          <p:nvPr/>
        </p:nvPicPr>
        <p:blipFill>
          <a:blip r:embed="rId5"/>
          <a:stretch>
            <a:fillRect/>
          </a:stretch>
        </p:blipFill>
        <p:spPr>
          <a:xfrm>
            <a:off x="616012" y="1793232"/>
            <a:ext cx="5895752" cy="398901"/>
          </a:xfrm>
          <a:prstGeom prst="rect">
            <a:avLst/>
          </a:prstGeom>
        </p:spPr>
      </p:pic>
      <p:pic>
        <p:nvPicPr>
          <p:cNvPr id="14" name="Picture 13"/>
          <p:cNvPicPr>
            <a:picLocks noChangeAspect="1"/>
          </p:cNvPicPr>
          <p:nvPr/>
        </p:nvPicPr>
        <p:blipFill>
          <a:blip r:embed="rId6"/>
          <a:stretch>
            <a:fillRect/>
          </a:stretch>
        </p:blipFill>
        <p:spPr>
          <a:xfrm>
            <a:off x="588276" y="2389548"/>
            <a:ext cx="5783924" cy="551671"/>
          </a:xfrm>
          <a:prstGeom prst="rect">
            <a:avLst/>
          </a:prstGeom>
        </p:spPr>
      </p:pic>
    </p:spTree>
    <p:extLst>
      <p:ext uri="{BB962C8B-B14F-4D97-AF65-F5344CB8AC3E}">
        <p14:creationId xmlns:p14="http://schemas.microsoft.com/office/powerpoint/2010/main" val="311610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4131241"/>
            <a:ext cx="6120680" cy="646331"/>
          </a:xfrm>
          <a:prstGeom prst="rect">
            <a:avLst/>
          </a:prstGeom>
        </p:spPr>
        <p:txBody>
          <a:bodyPr wrap="square">
            <a:spAutoFit/>
          </a:bodyPr>
          <a:lstStyle/>
          <a:p>
            <a:pPr>
              <a:buClr>
                <a:schemeClr val="accent1"/>
              </a:buClr>
            </a:pPr>
            <a:r>
              <a:rPr lang="es-ES_tradnl" altLang="es-CR" b="1" dirty="0"/>
              <a:t>Utilizar preguntas neutras o imparciales, evitando las tendenciosas.</a:t>
            </a:r>
          </a:p>
        </p:txBody>
      </p:sp>
      <p:sp>
        <p:nvSpPr>
          <p:cNvPr id="4" name="Rectangle 3"/>
          <p:cNvSpPr/>
          <p:nvPr/>
        </p:nvSpPr>
        <p:spPr>
          <a:xfrm>
            <a:off x="755576" y="4814827"/>
            <a:ext cx="6624736" cy="646331"/>
          </a:xfrm>
          <a:prstGeom prst="rect">
            <a:avLst/>
          </a:prstGeom>
        </p:spPr>
        <p:txBody>
          <a:bodyPr wrap="square">
            <a:spAutoFit/>
          </a:bodyPr>
          <a:lstStyle/>
          <a:p>
            <a:pPr>
              <a:buClr>
                <a:schemeClr val="accent1"/>
              </a:buClr>
            </a:pPr>
            <a:r>
              <a:rPr lang="es-ES" altLang="es-CR" dirty="0"/>
              <a:t>¿Estás de acuerdo con el buen servicio del hotel?</a:t>
            </a:r>
          </a:p>
          <a:p>
            <a:pPr>
              <a:buClr>
                <a:schemeClr val="accent1"/>
              </a:buClr>
            </a:pPr>
            <a:r>
              <a:rPr lang="es-ES" altLang="es-CR" dirty="0"/>
              <a:t>1. Si          2. No</a:t>
            </a:r>
          </a:p>
        </p:txBody>
      </p:sp>
      <p:sp>
        <p:nvSpPr>
          <p:cNvPr id="5" name="Rectangle 4"/>
          <p:cNvSpPr/>
          <p:nvPr/>
        </p:nvSpPr>
        <p:spPr>
          <a:xfrm>
            <a:off x="763694" y="2371074"/>
            <a:ext cx="4572000" cy="369332"/>
          </a:xfrm>
          <a:prstGeom prst="rect">
            <a:avLst/>
          </a:prstGeom>
        </p:spPr>
        <p:txBody>
          <a:bodyPr>
            <a:spAutoFit/>
          </a:bodyPr>
          <a:lstStyle/>
          <a:p>
            <a:pPr>
              <a:buClr>
                <a:schemeClr val="accent1"/>
              </a:buClr>
            </a:pPr>
            <a:r>
              <a:rPr lang="es-ES_tradnl" altLang="es-CR" b="1" dirty="0"/>
              <a:t>Evitar preguntas que impliquen respuesta.</a:t>
            </a:r>
            <a:endParaRPr lang="es-ES_tradnl" altLang="es-CR" b="1" dirty="0">
              <a:solidFill>
                <a:srgbClr val="006666"/>
              </a:solidFill>
            </a:endParaRPr>
          </a:p>
        </p:txBody>
      </p:sp>
      <p:sp>
        <p:nvSpPr>
          <p:cNvPr id="6" name="Rectangle 5"/>
          <p:cNvSpPr/>
          <p:nvPr/>
        </p:nvSpPr>
        <p:spPr>
          <a:xfrm>
            <a:off x="823483" y="2889266"/>
            <a:ext cx="6624736" cy="369332"/>
          </a:xfrm>
          <a:prstGeom prst="rect">
            <a:avLst/>
          </a:prstGeom>
        </p:spPr>
        <p:txBody>
          <a:bodyPr wrap="square">
            <a:spAutoFit/>
          </a:bodyPr>
          <a:lstStyle/>
          <a:p>
            <a:r>
              <a:rPr lang="es-ES_tradnl" altLang="es-CR" dirty="0"/>
              <a:t>¿Usted considera que el tour es barato?</a:t>
            </a:r>
            <a:endParaRPr lang="es-CR" dirty="0"/>
          </a:p>
        </p:txBody>
      </p:sp>
      <p:sp>
        <p:nvSpPr>
          <p:cNvPr id="7" name="Rectangle 6"/>
          <p:cNvSpPr/>
          <p:nvPr/>
        </p:nvSpPr>
        <p:spPr>
          <a:xfrm>
            <a:off x="845453" y="692696"/>
            <a:ext cx="7344816" cy="369332"/>
          </a:xfrm>
          <a:prstGeom prst="rect">
            <a:avLst/>
          </a:prstGeom>
        </p:spPr>
        <p:txBody>
          <a:bodyPr wrap="square">
            <a:spAutoFit/>
          </a:bodyPr>
          <a:lstStyle/>
          <a:p>
            <a:pPr>
              <a:buClr>
                <a:schemeClr val="accent1"/>
              </a:buClr>
            </a:pPr>
            <a:r>
              <a:rPr lang="es-ES_tradnl" altLang="es-CR" b="1" dirty="0"/>
              <a:t>Expresar la unidad de medida.</a:t>
            </a:r>
            <a:endParaRPr lang="es-ES_tradnl" altLang="es-CR" b="1" dirty="0">
              <a:solidFill>
                <a:srgbClr val="006666"/>
              </a:solidFill>
            </a:endParaRPr>
          </a:p>
        </p:txBody>
      </p:sp>
      <p:sp>
        <p:nvSpPr>
          <p:cNvPr id="8" name="Rectangle 7"/>
          <p:cNvSpPr/>
          <p:nvPr/>
        </p:nvSpPr>
        <p:spPr>
          <a:xfrm>
            <a:off x="823483" y="1173650"/>
            <a:ext cx="3712235" cy="369332"/>
          </a:xfrm>
          <a:prstGeom prst="rect">
            <a:avLst/>
          </a:prstGeom>
        </p:spPr>
        <p:txBody>
          <a:bodyPr wrap="none">
            <a:spAutoFit/>
          </a:bodyPr>
          <a:lstStyle/>
          <a:p>
            <a:pPr>
              <a:buClr>
                <a:schemeClr val="accent1"/>
              </a:buClr>
            </a:pPr>
            <a:r>
              <a:rPr lang="es-ES_tradnl" altLang="es-CR" dirty="0"/>
              <a:t>¿Cuánto gasto en el pago de la cena?</a:t>
            </a:r>
          </a:p>
        </p:txBody>
      </p:sp>
      <p:pic>
        <p:nvPicPr>
          <p:cNvPr id="9" name="Picture 8"/>
          <p:cNvPicPr>
            <a:picLocks noChangeAspect="1"/>
          </p:cNvPicPr>
          <p:nvPr/>
        </p:nvPicPr>
        <p:blipFill>
          <a:blip r:embed="rId2"/>
          <a:stretch>
            <a:fillRect/>
          </a:stretch>
        </p:blipFill>
        <p:spPr>
          <a:xfrm>
            <a:off x="6444208" y="681068"/>
            <a:ext cx="1541270" cy="1153140"/>
          </a:xfrm>
          <a:prstGeom prst="rect">
            <a:avLst/>
          </a:prstGeom>
        </p:spPr>
      </p:pic>
      <p:pic>
        <p:nvPicPr>
          <p:cNvPr id="10" name="Picture 9"/>
          <p:cNvPicPr>
            <a:picLocks noChangeAspect="1"/>
          </p:cNvPicPr>
          <p:nvPr/>
        </p:nvPicPr>
        <p:blipFill>
          <a:blip r:embed="rId3"/>
          <a:stretch>
            <a:fillRect/>
          </a:stretch>
        </p:blipFill>
        <p:spPr>
          <a:xfrm>
            <a:off x="6372201" y="2375847"/>
            <a:ext cx="1732492" cy="1125161"/>
          </a:xfrm>
          <a:prstGeom prst="rect">
            <a:avLst/>
          </a:prstGeom>
        </p:spPr>
      </p:pic>
      <p:pic>
        <p:nvPicPr>
          <p:cNvPr id="11" name="Picture 10"/>
          <p:cNvPicPr>
            <a:picLocks noChangeAspect="1"/>
          </p:cNvPicPr>
          <p:nvPr/>
        </p:nvPicPr>
        <p:blipFill>
          <a:blip r:embed="rId4"/>
          <a:stretch>
            <a:fillRect/>
          </a:stretch>
        </p:blipFill>
        <p:spPr>
          <a:xfrm>
            <a:off x="6400293" y="3831448"/>
            <a:ext cx="1416985" cy="1892248"/>
          </a:xfrm>
          <a:prstGeom prst="rect">
            <a:avLst/>
          </a:prstGeom>
        </p:spPr>
      </p:pic>
    </p:spTree>
    <p:extLst>
      <p:ext uri="{BB962C8B-B14F-4D97-AF65-F5344CB8AC3E}">
        <p14:creationId xmlns:p14="http://schemas.microsoft.com/office/powerpoint/2010/main" val="2064483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433" y="4282984"/>
            <a:ext cx="5884767" cy="369332"/>
          </a:xfrm>
          <a:prstGeom prst="rect">
            <a:avLst/>
          </a:prstGeom>
        </p:spPr>
        <p:txBody>
          <a:bodyPr wrap="square">
            <a:spAutoFit/>
          </a:bodyPr>
          <a:lstStyle/>
          <a:p>
            <a:pPr>
              <a:buClr>
                <a:schemeClr val="accent1"/>
              </a:buClr>
            </a:pPr>
            <a:r>
              <a:rPr lang="es-ES_tradnl" altLang="es-CR" b="1" dirty="0"/>
              <a:t>Evitar preguntas de doble efecto o compuestas.</a:t>
            </a:r>
          </a:p>
        </p:txBody>
      </p:sp>
      <p:sp>
        <p:nvSpPr>
          <p:cNvPr id="4" name="Rectangle 3"/>
          <p:cNvSpPr/>
          <p:nvPr/>
        </p:nvSpPr>
        <p:spPr>
          <a:xfrm>
            <a:off x="487433" y="2149429"/>
            <a:ext cx="6532839" cy="646331"/>
          </a:xfrm>
          <a:prstGeom prst="rect">
            <a:avLst/>
          </a:prstGeom>
        </p:spPr>
        <p:txBody>
          <a:bodyPr wrap="square">
            <a:spAutoFit/>
          </a:bodyPr>
          <a:lstStyle/>
          <a:p>
            <a:pPr>
              <a:buClr>
                <a:schemeClr val="accent1"/>
              </a:buClr>
            </a:pPr>
            <a:r>
              <a:rPr lang="es-ES_tradnl" altLang="es-CR" b="1" dirty="0"/>
              <a:t>Evitar preguntas embarazosas, sensitivas o realizarlas directamente.</a:t>
            </a:r>
          </a:p>
        </p:txBody>
      </p:sp>
      <p:sp>
        <p:nvSpPr>
          <p:cNvPr id="5" name="Rectangle 4"/>
          <p:cNvSpPr/>
          <p:nvPr/>
        </p:nvSpPr>
        <p:spPr>
          <a:xfrm>
            <a:off x="527029" y="2833209"/>
            <a:ext cx="4572000" cy="646331"/>
          </a:xfrm>
          <a:prstGeom prst="rect">
            <a:avLst/>
          </a:prstGeom>
        </p:spPr>
        <p:txBody>
          <a:bodyPr>
            <a:spAutoFit/>
          </a:bodyPr>
          <a:lstStyle/>
          <a:p>
            <a:pPr>
              <a:buClr>
                <a:schemeClr val="accent1"/>
              </a:buClr>
            </a:pPr>
            <a:r>
              <a:rPr lang="es-ES" altLang="es-CR" dirty="0"/>
              <a:t>¿Ha sustraído algún objeto del hotel?</a:t>
            </a:r>
          </a:p>
          <a:p>
            <a:pPr>
              <a:buClr>
                <a:schemeClr val="accent1"/>
              </a:buClr>
            </a:pPr>
            <a:r>
              <a:rPr lang="es-ES" altLang="es-CR" dirty="0"/>
              <a:t>1 . Sí           2. No</a:t>
            </a:r>
            <a:endParaRPr lang="es-ES_tradnl" altLang="es-CR" dirty="0"/>
          </a:p>
        </p:txBody>
      </p:sp>
      <p:sp>
        <p:nvSpPr>
          <p:cNvPr id="6" name="Rectangle 5"/>
          <p:cNvSpPr/>
          <p:nvPr/>
        </p:nvSpPr>
        <p:spPr>
          <a:xfrm>
            <a:off x="487433" y="495616"/>
            <a:ext cx="5956775" cy="369332"/>
          </a:xfrm>
          <a:prstGeom prst="rect">
            <a:avLst/>
          </a:prstGeom>
        </p:spPr>
        <p:txBody>
          <a:bodyPr wrap="square">
            <a:spAutoFit/>
          </a:bodyPr>
          <a:lstStyle/>
          <a:p>
            <a:pPr>
              <a:buClr>
                <a:schemeClr val="accent1"/>
              </a:buClr>
            </a:pPr>
            <a:r>
              <a:rPr lang="es-ES_tradnl" altLang="es-CR" b="1" dirty="0"/>
              <a:t>Facilitar la memoria, evitando la realización de cálculos.</a:t>
            </a:r>
          </a:p>
        </p:txBody>
      </p:sp>
      <p:sp>
        <p:nvSpPr>
          <p:cNvPr id="7" name="Rectangle 6"/>
          <p:cNvSpPr/>
          <p:nvPr/>
        </p:nvSpPr>
        <p:spPr>
          <a:xfrm>
            <a:off x="520097" y="959803"/>
            <a:ext cx="7105063" cy="369332"/>
          </a:xfrm>
          <a:prstGeom prst="rect">
            <a:avLst/>
          </a:prstGeom>
        </p:spPr>
        <p:txBody>
          <a:bodyPr wrap="square">
            <a:spAutoFit/>
          </a:bodyPr>
          <a:lstStyle/>
          <a:p>
            <a:pPr>
              <a:buClr>
                <a:schemeClr val="accent1"/>
              </a:buClr>
            </a:pPr>
            <a:r>
              <a:rPr lang="es-ES_tradnl" altLang="es-CR" dirty="0"/>
              <a:t>¿Cuánto gasto en actividades turística el año pasado?</a:t>
            </a:r>
          </a:p>
        </p:txBody>
      </p:sp>
      <p:pic>
        <p:nvPicPr>
          <p:cNvPr id="8" name="Picture 7"/>
          <p:cNvPicPr>
            <a:picLocks noChangeAspect="1"/>
          </p:cNvPicPr>
          <p:nvPr/>
        </p:nvPicPr>
        <p:blipFill>
          <a:blip r:embed="rId2"/>
          <a:stretch>
            <a:fillRect/>
          </a:stretch>
        </p:blipFill>
        <p:spPr>
          <a:xfrm>
            <a:off x="7092279" y="400380"/>
            <a:ext cx="1368153" cy="1321207"/>
          </a:xfrm>
          <a:prstGeom prst="rect">
            <a:avLst/>
          </a:prstGeom>
        </p:spPr>
      </p:pic>
      <p:pic>
        <p:nvPicPr>
          <p:cNvPr id="9" name="Picture 8"/>
          <p:cNvPicPr>
            <a:picLocks noChangeAspect="1"/>
          </p:cNvPicPr>
          <p:nvPr/>
        </p:nvPicPr>
        <p:blipFill>
          <a:blip r:embed="rId3"/>
          <a:stretch>
            <a:fillRect/>
          </a:stretch>
        </p:blipFill>
        <p:spPr>
          <a:xfrm>
            <a:off x="6917378" y="2301152"/>
            <a:ext cx="1927509" cy="1303720"/>
          </a:xfrm>
          <a:prstGeom prst="rect">
            <a:avLst/>
          </a:prstGeom>
        </p:spPr>
      </p:pic>
      <p:pic>
        <p:nvPicPr>
          <p:cNvPr id="10" name="Picture 9"/>
          <p:cNvPicPr>
            <a:picLocks noChangeAspect="1"/>
          </p:cNvPicPr>
          <p:nvPr/>
        </p:nvPicPr>
        <p:blipFill>
          <a:blip r:embed="rId4"/>
          <a:stretch>
            <a:fillRect/>
          </a:stretch>
        </p:blipFill>
        <p:spPr>
          <a:xfrm>
            <a:off x="6917378" y="4354413"/>
            <a:ext cx="1781175" cy="1666875"/>
          </a:xfrm>
          <a:prstGeom prst="rect">
            <a:avLst/>
          </a:prstGeom>
        </p:spPr>
      </p:pic>
      <p:pic>
        <p:nvPicPr>
          <p:cNvPr id="11" name="Picture 10"/>
          <p:cNvPicPr>
            <a:picLocks noChangeAspect="1"/>
          </p:cNvPicPr>
          <p:nvPr/>
        </p:nvPicPr>
        <p:blipFill>
          <a:blip r:embed="rId5"/>
          <a:stretch>
            <a:fillRect/>
          </a:stretch>
        </p:blipFill>
        <p:spPr>
          <a:xfrm>
            <a:off x="477376" y="4652316"/>
            <a:ext cx="6182856" cy="1038342"/>
          </a:xfrm>
          <a:prstGeom prst="rect">
            <a:avLst/>
          </a:prstGeom>
        </p:spPr>
      </p:pic>
    </p:spTree>
    <p:extLst>
      <p:ext uri="{BB962C8B-B14F-4D97-AF65-F5344CB8AC3E}">
        <p14:creationId xmlns:p14="http://schemas.microsoft.com/office/powerpoint/2010/main" val="95659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1520" y="404664"/>
            <a:ext cx="8586386" cy="4248472"/>
          </a:xfrm>
          <a:prstGeom prst="rect">
            <a:avLst/>
          </a:prstGeom>
        </p:spPr>
      </p:pic>
    </p:spTree>
    <p:extLst>
      <p:ext uri="{BB962C8B-B14F-4D97-AF65-F5344CB8AC3E}">
        <p14:creationId xmlns:p14="http://schemas.microsoft.com/office/powerpoint/2010/main" val="1687909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560" y="836712"/>
            <a:ext cx="8003232"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1800" b="1" dirty="0">
                <a:effectLst>
                  <a:outerShdw blurRad="38100" dist="38100" dir="2700000" algn="tl">
                    <a:srgbClr val="000000">
                      <a:alpha val="43137"/>
                    </a:srgbClr>
                  </a:outerShdw>
                </a:effectLst>
                <a:latin typeface="+mn-lt"/>
              </a:rPr>
              <a:t>La forma de las preguntas:</a:t>
            </a:r>
          </a:p>
        </p:txBody>
      </p:sp>
      <p:pic>
        <p:nvPicPr>
          <p:cNvPr id="3" name="Imagen 2"/>
          <p:cNvPicPr>
            <a:picLocks noChangeAspect="1"/>
          </p:cNvPicPr>
          <p:nvPr/>
        </p:nvPicPr>
        <p:blipFill>
          <a:blip r:embed="rId2"/>
          <a:stretch>
            <a:fillRect/>
          </a:stretch>
        </p:blipFill>
        <p:spPr>
          <a:xfrm>
            <a:off x="899592" y="1700808"/>
            <a:ext cx="7067550" cy="3000375"/>
          </a:xfrm>
          <a:prstGeom prst="rect">
            <a:avLst/>
          </a:prstGeom>
        </p:spPr>
      </p:pic>
    </p:spTree>
    <p:extLst>
      <p:ext uri="{BB962C8B-B14F-4D97-AF65-F5344CB8AC3E}">
        <p14:creationId xmlns:p14="http://schemas.microsoft.com/office/powerpoint/2010/main" val="3904192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883536" y="1169328"/>
            <a:ext cx="7520940" cy="2475696"/>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MX" sz="1800" dirty="0"/>
              <a:t>Las respuestas posibles se hallan limitadas a alternativas prefijadas:</a:t>
            </a:r>
          </a:p>
          <a:p>
            <a:pPr marL="0" indent="0">
              <a:buNone/>
            </a:pPr>
            <a:endParaRPr lang="es-MX" sz="1800" dirty="0"/>
          </a:p>
          <a:p>
            <a:pPr lvl="1"/>
            <a:r>
              <a:rPr lang="es-MX" dirty="0"/>
              <a:t>¿Posee usted automóvil?</a:t>
            </a:r>
          </a:p>
          <a:p>
            <a:pPr lvl="1">
              <a:buFont typeface="Wingdings 2" pitchFamily="18" charset="2"/>
              <a:buNone/>
            </a:pPr>
            <a:r>
              <a:rPr lang="es-MX" dirty="0"/>
              <a:t>	  1.Si        2.No</a:t>
            </a:r>
          </a:p>
          <a:p>
            <a:pPr lvl="1">
              <a:buFont typeface="Wingdings 2" pitchFamily="18" charset="2"/>
              <a:buNone/>
            </a:pPr>
            <a:endParaRPr lang="es-MX" dirty="0"/>
          </a:p>
          <a:p>
            <a:pPr lvl="1"/>
            <a:r>
              <a:rPr lang="es-MX" dirty="0"/>
              <a:t>¿Considera Ud. que el país esta </a:t>
            </a:r>
            <a:r>
              <a:rPr lang="es-MX" u="sng" dirty="0"/>
              <a:t>mejor, igual o peor</a:t>
            </a:r>
            <a:r>
              <a:rPr lang="es-MX" dirty="0"/>
              <a:t> que hace 5 años?</a:t>
            </a:r>
          </a:p>
          <a:p>
            <a:pPr lvl="1">
              <a:buFont typeface="Wingdings 2" pitchFamily="18" charset="2"/>
              <a:buNone/>
            </a:pPr>
            <a:r>
              <a:rPr lang="es-MX" dirty="0"/>
              <a:t>	1.Mejor     2.Igual     3.Peor     9.NS/NR</a:t>
            </a:r>
          </a:p>
          <a:p>
            <a:endParaRPr lang="es-CR" sz="1800" dirty="0"/>
          </a:p>
        </p:txBody>
      </p:sp>
      <p:sp>
        <p:nvSpPr>
          <p:cNvPr id="3" name="1 Título"/>
          <p:cNvSpPr txBox="1">
            <a:spLocks/>
          </p:cNvSpPr>
          <p:nvPr/>
        </p:nvSpPr>
        <p:spPr>
          <a:xfrm>
            <a:off x="873409"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rPr>
              <a:t>Preguntas cerradas</a:t>
            </a:r>
            <a:endParaRPr lang="es-CR" sz="1800" b="1" dirty="0">
              <a:effectLst>
                <a:outerShdw blurRad="38100" dist="38100" dir="2700000" algn="tl">
                  <a:srgbClr val="000000">
                    <a:alpha val="43137"/>
                  </a:srgbClr>
                </a:outerShdw>
              </a:effectLst>
            </a:endParaRPr>
          </a:p>
        </p:txBody>
      </p:sp>
      <p:sp>
        <p:nvSpPr>
          <p:cNvPr id="6" name="1 Título"/>
          <p:cNvSpPr txBox="1">
            <a:spLocks/>
          </p:cNvSpPr>
          <p:nvPr/>
        </p:nvSpPr>
        <p:spPr>
          <a:xfrm>
            <a:off x="883536" y="3717032"/>
            <a:ext cx="7520940" cy="43851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rPr>
              <a:t>Preguntas abiertas</a:t>
            </a:r>
            <a:endParaRPr lang="es-CR" sz="1800" b="1" dirty="0">
              <a:effectLst>
                <a:outerShdw blurRad="38100" dist="38100" dir="2700000" algn="tl">
                  <a:srgbClr val="000000">
                    <a:alpha val="43137"/>
                  </a:srgbClr>
                </a:outerShdw>
              </a:effectLst>
            </a:endParaRPr>
          </a:p>
        </p:txBody>
      </p:sp>
      <p:sp>
        <p:nvSpPr>
          <p:cNvPr id="7" name="2 Marcador de contenido"/>
          <p:cNvSpPr txBox="1">
            <a:spLocks/>
          </p:cNvSpPr>
          <p:nvPr/>
        </p:nvSpPr>
        <p:spPr>
          <a:xfrm>
            <a:off x="971600" y="4265672"/>
            <a:ext cx="7520940" cy="1755616"/>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MX" sz="1800" dirty="0"/>
              <a:t>Elaboradas para permitir una respuesta libre (no limitada a alternativas):</a:t>
            </a:r>
          </a:p>
          <a:p>
            <a:endParaRPr lang="es-MX" sz="1800" dirty="0"/>
          </a:p>
          <a:p>
            <a:pPr lvl="1"/>
            <a:r>
              <a:rPr lang="es-MX" dirty="0"/>
              <a:t>¿Qué es lo que más le gusta a usted de su comunidad?</a:t>
            </a:r>
          </a:p>
          <a:p>
            <a:pPr lvl="1">
              <a:buFont typeface="Wingdings 2" pitchFamily="18" charset="2"/>
              <a:buNone/>
            </a:pPr>
            <a:r>
              <a:rPr lang="es-MX" dirty="0"/>
              <a:t>	__________________________________</a:t>
            </a:r>
          </a:p>
          <a:p>
            <a:pPr lvl="1">
              <a:buFont typeface="Wingdings 2" pitchFamily="18" charset="2"/>
              <a:buNone/>
            </a:pPr>
            <a:r>
              <a:rPr lang="es-MX" dirty="0"/>
              <a:t>	__________________________________</a:t>
            </a:r>
            <a:endParaRPr lang="es-CR" dirty="0"/>
          </a:p>
        </p:txBody>
      </p:sp>
      <p:pic>
        <p:nvPicPr>
          <p:cNvPr id="1026" name="Picture 2" descr="¡Ya no quiero seguir siendo la hermanita menor! ¿Qué tan grande te gustaría ser? ¡MUY GRANDE! ¡Mayor que mi herm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776192"/>
            <a:ext cx="1809750" cy="14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994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83568" y="620688"/>
            <a:ext cx="7931224" cy="778098"/>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b="1" dirty="0">
                <a:latin typeface="+mn-lt"/>
              </a:rPr>
              <a:t>Ventajas y desventajas comparativas entre las preguntas abiertas y cerradas</a:t>
            </a:r>
          </a:p>
        </p:txBody>
      </p:sp>
      <p:sp>
        <p:nvSpPr>
          <p:cNvPr id="3" name="2 Marcador de contenido"/>
          <p:cNvSpPr txBox="1">
            <a:spLocks/>
          </p:cNvSpPr>
          <p:nvPr/>
        </p:nvSpPr>
        <p:spPr>
          <a:xfrm>
            <a:off x="683568" y="1484784"/>
            <a:ext cx="8064896" cy="4824536"/>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Preguntas abiertas</a:t>
            </a:r>
          </a:p>
          <a:p>
            <a:pPr marL="342900" lvl="1" indent="0">
              <a:buNone/>
            </a:pPr>
            <a:r>
              <a:rPr lang="es-CR" dirty="0"/>
              <a:t>Ventajas:</a:t>
            </a:r>
          </a:p>
          <a:p>
            <a:pPr lvl="2"/>
            <a:r>
              <a:rPr lang="es-CR" dirty="0"/>
              <a:t>El interrogado contesta espontáneamente</a:t>
            </a:r>
          </a:p>
          <a:p>
            <a:pPr lvl="2"/>
            <a:r>
              <a:rPr lang="es-CR" dirty="0"/>
              <a:t>El interrogado explica siguiendo su propia lógica</a:t>
            </a:r>
          </a:p>
          <a:p>
            <a:pPr marL="342900" lvl="1" indent="0">
              <a:buNone/>
            </a:pPr>
            <a:r>
              <a:rPr lang="es-CR" dirty="0"/>
              <a:t>Desventajas:</a:t>
            </a:r>
          </a:p>
          <a:p>
            <a:pPr lvl="2"/>
            <a:r>
              <a:rPr lang="es-CR" dirty="0"/>
              <a:t>Plantean problemas de procesamiento y de análisis</a:t>
            </a:r>
          </a:p>
          <a:p>
            <a:pPr lvl="2"/>
            <a:r>
              <a:rPr lang="es-CR" dirty="0"/>
              <a:t>Pueden ser laboriosas en su manejo y requerir mucho tiempo</a:t>
            </a:r>
          </a:p>
          <a:p>
            <a:r>
              <a:rPr lang="es-CR" dirty="0"/>
              <a:t>Preguntas cerradas</a:t>
            </a:r>
          </a:p>
          <a:p>
            <a:pPr marL="342900" lvl="1" indent="0">
              <a:buNone/>
            </a:pPr>
            <a:r>
              <a:rPr lang="es-CR" dirty="0"/>
              <a:t>Ventajas:</a:t>
            </a:r>
          </a:p>
          <a:p>
            <a:pPr lvl="2"/>
            <a:r>
              <a:rPr lang="es-CR" dirty="0"/>
              <a:t>Pueden ser formuladas rápidamente, fáciles de anotar</a:t>
            </a:r>
          </a:p>
          <a:p>
            <a:pPr lvl="2"/>
            <a:r>
              <a:rPr lang="es-CR" dirty="0"/>
              <a:t>Quedan clasificadas en el mismo momento</a:t>
            </a:r>
          </a:p>
          <a:p>
            <a:pPr lvl="2"/>
            <a:r>
              <a:rPr lang="es-CR" dirty="0"/>
              <a:t>Procesamiento y análisis relativamente sencillos.</a:t>
            </a:r>
          </a:p>
          <a:p>
            <a:pPr marL="342900" lvl="1" indent="0">
              <a:buNone/>
            </a:pPr>
            <a:r>
              <a:rPr lang="es-CR" dirty="0"/>
              <a:t>Desventajas:</a:t>
            </a:r>
          </a:p>
          <a:p>
            <a:pPr lvl="2"/>
            <a:r>
              <a:rPr lang="es-CR" dirty="0"/>
              <a:t>Pueden llegar a forzar al entrevistado a dar una respuesta</a:t>
            </a:r>
          </a:p>
          <a:p>
            <a:pPr lvl="2"/>
            <a:r>
              <a:rPr lang="es-CR" dirty="0"/>
              <a:t>Puede no incorporar la opción adecuada a su opinión</a:t>
            </a:r>
          </a:p>
          <a:p>
            <a:pPr lvl="2"/>
            <a:r>
              <a:rPr lang="es-CR" dirty="0"/>
              <a:t>La respuesta puede ser interpretada erróneamente. </a:t>
            </a:r>
          </a:p>
        </p:txBody>
      </p:sp>
    </p:spTree>
    <p:extLst>
      <p:ext uri="{BB962C8B-B14F-4D97-AF65-F5344CB8AC3E}">
        <p14:creationId xmlns:p14="http://schemas.microsoft.com/office/powerpoint/2010/main" val="304402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6408712" cy="369332"/>
          </a:xfrm>
          <a:prstGeom prst="rect">
            <a:avLst/>
          </a:prstGeom>
        </p:spPr>
        <p:txBody>
          <a:bodyPr wrap="square">
            <a:spAutoFit/>
          </a:bodyPr>
          <a:lstStyle/>
          <a:p>
            <a:pPr algn="just"/>
            <a:r>
              <a:rPr lang="es-ES_tradnl" b="1" spc="-15" dirty="0">
                <a:latin typeface="Cambria" panose="02040503050406030204" pitchFamily="18" charset="0"/>
                <a:ea typeface="Times New Roman" panose="02020603050405020304" pitchFamily="18" charset="0"/>
              </a:rPr>
              <a:t>Unidad de muestreo </a:t>
            </a:r>
            <a:endParaRPr lang="es-CR" b="1" dirty="0"/>
          </a:p>
        </p:txBody>
      </p:sp>
      <p:sp>
        <p:nvSpPr>
          <p:cNvPr id="3" name="Rectangle 2"/>
          <p:cNvSpPr/>
          <p:nvPr/>
        </p:nvSpPr>
        <p:spPr>
          <a:xfrm>
            <a:off x="827584" y="407707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Unidad de información (Informante)</a:t>
            </a:r>
          </a:p>
        </p:txBody>
      </p:sp>
      <p:sp>
        <p:nvSpPr>
          <p:cNvPr id="7" name="Rectangle 6"/>
          <p:cNvSpPr/>
          <p:nvPr/>
        </p:nvSpPr>
        <p:spPr>
          <a:xfrm>
            <a:off x="755576" y="1052736"/>
            <a:ext cx="7560840" cy="923330"/>
          </a:xfrm>
          <a:prstGeom prst="rect">
            <a:avLst/>
          </a:prstGeom>
        </p:spPr>
        <p:txBody>
          <a:bodyPr wrap="square">
            <a:spAutoFit/>
          </a:bodyPr>
          <a:lstStyle/>
          <a:p>
            <a:pPr algn="just"/>
            <a:r>
              <a:rPr lang="es-ES" dirty="0"/>
              <a:t>Es la unidad que se somete al proceso de aleatorización en los estudios que requieren muestreo. Es la </a:t>
            </a:r>
            <a:r>
              <a:rPr lang="es-ES" i="1" dirty="0"/>
              <a:t>unidad</a:t>
            </a:r>
            <a:r>
              <a:rPr lang="es-ES" dirty="0"/>
              <a:t> de la población a partir de las cuales se selecciona la muestra.</a:t>
            </a:r>
          </a:p>
        </p:txBody>
      </p:sp>
      <p:pic>
        <p:nvPicPr>
          <p:cNvPr id="8" name="Picture 7"/>
          <p:cNvPicPr>
            <a:picLocks noChangeAspect="1"/>
          </p:cNvPicPr>
          <p:nvPr/>
        </p:nvPicPr>
        <p:blipFill>
          <a:blip r:embed="rId2"/>
          <a:stretch>
            <a:fillRect/>
          </a:stretch>
        </p:blipFill>
        <p:spPr>
          <a:xfrm>
            <a:off x="1043608" y="2204864"/>
            <a:ext cx="2038350" cy="1381125"/>
          </a:xfrm>
          <a:prstGeom prst="rect">
            <a:avLst/>
          </a:prstGeom>
        </p:spPr>
      </p:pic>
      <p:pic>
        <p:nvPicPr>
          <p:cNvPr id="11" name="Picture 10"/>
          <p:cNvPicPr>
            <a:picLocks noChangeAspect="1"/>
          </p:cNvPicPr>
          <p:nvPr/>
        </p:nvPicPr>
        <p:blipFill>
          <a:blip r:embed="rId3"/>
          <a:stretch>
            <a:fillRect/>
          </a:stretch>
        </p:blipFill>
        <p:spPr>
          <a:xfrm>
            <a:off x="3419872" y="2276872"/>
            <a:ext cx="1628775" cy="1400175"/>
          </a:xfrm>
          <a:prstGeom prst="rect">
            <a:avLst/>
          </a:prstGeom>
        </p:spPr>
      </p:pic>
      <p:pic>
        <p:nvPicPr>
          <p:cNvPr id="12" name="Picture 11"/>
          <p:cNvPicPr>
            <a:picLocks noChangeAspect="1"/>
          </p:cNvPicPr>
          <p:nvPr/>
        </p:nvPicPr>
        <p:blipFill>
          <a:blip r:embed="rId4"/>
          <a:stretch>
            <a:fillRect/>
          </a:stretch>
        </p:blipFill>
        <p:spPr>
          <a:xfrm>
            <a:off x="5508104" y="2204864"/>
            <a:ext cx="2667000" cy="1219200"/>
          </a:xfrm>
          <a:prstGeom prst="rect">
            <a:avLst/>
          </a:prstGeom>
        </p:spPr>
      </p:pic>
      <p:sp>
        <p:nvSpPr>
          <p:cNvPr id="13" name="Rectangle 12"/>
          <p:cNvSpPr/>
          <p:nvPr/>
        </p:nvSpPr>
        <p:spPr>
          <a:xfrm>
            <a:off x="827584" y="4581128"/>
            <a:ext cx="7344816" cy="923330"/>
          </a:xfrm>
          <a:prstGeom prst="rect">
            <a:avLst/>
          </a:prstGeom>
        </p:spPr>
        <p:txBody>
          <a:bodyPr wrap="square">
            <a:spAutoFit/>
          </a:bodyPr>
          <a:lstStyle/>
          <a:p>
            <a:pPr algn="just"/>
            <a:r>
              <a:rPr lang="es-ES" dirty="0"/>
              <a:t>Es la unidad que nos brinda información de la unidad de estudio. Cuando se estudian la situación financiera de los hoteles, el gerente general es la persona que brinda la información. </a:t>
            </a:r>
          </a:p>
        </p:txBody>
      </p:sp>
    </p:spTree>
    <p:extLst>
      <p:ext uri="{BB962C8B-B14F-4D97-AF65-F5344CB8AC3E}">
        <p14:creationId xmlns:p14="http://schemas.microsoft.com/office/powerpoint/2010/main" val="386429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22960" y="365760"/>
            <a:ext cx="7520940" cy="398944"/>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latin typeface="+mn-lt"/>
              </a:rPr>
              <a:t>Preguntas abiertas de registro cerrado</a:t>
            </a:r>
            <a:endParaRPr lang="es-CR" sz="1800" b="1" dirty="0">
              <a:effectLst>
                <a:outerShdw blurRad="38100" dist="38100" dir="2700000" algn="tl">
                  <a:srgbClr val="000000">
                    <a:alpha val="43137"/>
                  </a:srgbClr>
                </a:outerShdw>
              </a:effectLst>
              <a:latin typeface="+mn-lt"/>
            </a:endParaRPr>
          </a:p>
        </p:txBody>
      </p:sp>
      <p:sp>
        <p:nvSpPr>
          <p:cNvPr id="3" name="2 Marcador de contenido"/>
          <p:cNvSpPr txBox="1">
            <a:spLocks/>
          </p:cNvSpPr>
          <p:nvPr/>
        </p:nvSpPr>
        <p:spPr>
          <a:xfrm>
            <a:off x="652058" y="1052736"/>
            <a:ext cx="7862744" cy="2664296"/>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dirty="0"/>
              <a:t>Pregunta abierta, pero clasificada en un grupo de opciones preestablecidas:</a:t>
            </a:r>
          </a:p>
          <a:p>
            <a:endParaRPr lang="es-MX" sz="1800" dirty="0"/>
          </a:p>
          <a:p>
            <a:pPr lvl="1"/>
            <a:r>
              <a:rPr lang="es-MX" dirty="0"/>
              <a:t>¿Por qué motivo se vino usted a vivir a San José? (NO LEER OPCIONES)</a:t>
            </a:r>
          </a:p>
          <a:p>
            <a:pPr lvl="1">
              <a:buFont typeface="Wingdings 2" pitchFamily="18" charset="2"/>
              <a:buNone/>
            </a:pPr>
            <a:r>
              <a:rPr lang="es-MX" dirty="0"/>
              <a:t>	1.Buscar trabajo</a:t>
            </a:r>
          </a:p>
          <a:p>
            <a:pPr lvl="1">
              <a:buFont typeface="Wingdings 2" pitchFamily="18" charset="2"/>
              <a:buNone/>
            </a:pPr>
            <a:r>
              <a:rPr lang="es-MX" dirty="0"/>
              <a:t>	2.Mejorar situación económica</a:t>
            </a:r>
          </a:p>
          <a:p>
            <a:pPr lvl="1">
              <a:buFont typeface="Wingdings 2" pitchFamily="18" charset="2"/>
              <a:buNone/>
            </a:pPr>
            <a:r>
              <a:rPr lang="es-MX" dirty="0"/>
              <a:t>	3.Comprar casa</a:t>
            </a:r>
          </a:p>
          <a:p>
            <a:pPr lvl="1">
              <a:buFont typeface="Wingdings 2" pitchFamily="18" charset="2"/>
              <a:buNone/>
            </a:pPr>
            <a:r>
              <a:rPr lang="es-MX" dirty="0"/>
              <a:t>	9.Otra (ESPECIFICAR):________________</a:t>
            </a:r>
            <a:endParaRPr lang="es-CR" dirty="0"/>
          </a:p>
        </p:txBody>
      </p:sp>
      <p:pic>
        <p:nvPicPr>
          <p:cNvPr id="4" name="Picture 3"/>
          <p:cNvPicPr>
            <a:picLocks noChangeAspect="1"/>
          </p:cNvPicPr>
          <p:nvPr/>
        </p:nvPicPr>
        <p:blipFill>
          <a:blip r:embed="rId2"/>
          <a:stretch>
            <a:fillRect/>
          </a:stretch>
        </p:blipFill>
        <p:spPr>
          <a:xfrm>
            <a:off x="2368867" y="3501008"/>
            <a:ext cx="4429125" cy="2619375"/>
          </a:xfrm>
          <a:prstGeom prst="rect">
            <a:avLst/>
          </a:prstGeom>
        </p:spPr>
      </p:pic>
    </p:spTree>
    <p:extLst>
      <p:ext uri="{BB962C8B-B14F-4D97-AF65-F5344CB8AC3E}">
        <p14:creationId xmlns:p14="http://schemas.microsoft.com/office/powerpoint/2010/main" val="3523506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17032" y="422999"/>
            <a:ext cx="7520940" cy="54864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rPr>
              <a:t>Preguntas de acción o comportamiento</a:t>
            </a:r>
            <a:endParaRPr lang="es-CR" sz="1800" b="1" dirty="0">
              <a:effectLst>
                <a:outerShdw blurRad="38100" dist="38100" dir="2700000" algn="tl">
                  <a:srgbClr val="000000">
                    <a:alpha val="43137"/>
                  </a:srgbClr>
                </a:outerShdw>
              </a:effectLst>
            </a:endParaRPr>
          </a:p>
        </p:txBody>
      </p:sp>
      <p:sp>
        <p:nvSpPr>
          <p:cNvPr id="3" name="2 Marcador de contenido"/>
          <p:cNvSpPr txBox="1">
            <a:spLocks/>
          </p:cNvSpPr>
          <p:nvPr/>
        </p:nvSpPr>
        <p:spPr>
          <a:xfrm>
            <a:off x="817032" y="908720"/>
            <a:ext cx="7498080" cy="216024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dirty="0"/>
              <a:t>Pregunta si ha realizado o no algún acto.</a:t>
            </a:r>
          </a:p>
          <a:p>
            <a:r>
              <a:rPr lang="es-MX" sz="1800" dirty="0"/>
              <a:t>Respuestas precisas (se refieren a algo concreto).</a:t>
            </a:r>
          </a:p>
          <a:p>
            <a:r>
              <a:rPr lang="es-MX" sz="1800" dirty="0"/>
              <a:t>Ejemplo:</a:t>
            </a:r>
          </a:p>
          <a:p>
            <a:pPr lvl="1"/>
            <a:r>
              <a:rPr lang="es-MX" dirty="0"/>
              <a:t>¿Votó usted en las pasadas elecciones?</a:t>
            </a:r>
          </a:p>
          <a:p>
            <a:pPr marL="0" lvl="1" indent="0">
              <a:buFont typeface="Wingdings 2" pitchFamily="18" charset="2"/>
              <a:buNone/>
            </a:pPr>
            <a:r>
              <a:rPr lang="es-MX" dirty="0"/>
              <a:t>    1. Si 	2. NO</a:t>
            </a:r>
          </a:p>
          <a:p>
            <a:pPr lvl="1"/>
            <a:r>
              <a:rPr lang="es-MX" dirty="0"/>
              <a:t>¿Por quién votó?</a:t>
            </a:r>
            <a:endParaRPr lang="es-CR" dirty="0"/>
          </a:p>
        </p:txBody>
      </p:sp>
      <p:sp>
        <p:nvSpPr>
          <p:cNvPr id="4" name="1 Título"/>
          <p:cNvSpPr txBox="1">
            <a:spLocks/>
          </p:cNvSpPr>
          <p:nvPr/>
        </p:nvSpPr>
        <p:spPr>
          <a:xfrm>
            <a:off x="847374" y="3451181"/>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rPr>
              <a:t>Preguntas de intención</a:t>
            </a:r>
            <a:endParaRPr lang="es-CR" sz="1800" b="1" dirty="0">
              <a:effectLst>
                <a:outerShdw blurRad="38100" dist="38100" dir="2700000" algn="tl">
                  <a:srgbClr val="000000">
                    <a:alpha val="43137"/>
                  </a:srgbClr>
                </a:outerShdw>
              </a:effectLst>
            </a:endParaRPr>
          </a:p>
        </p:txBody>
      </p:sp>
      <p:sp>
        <p:nvSpPr>
          <p:cNvPr id="6" name="2 Marcador de contenido"/>
          <p:cNvSpPr txBox="1">
            <a:spLocks/>
          </p:cNvSpPr>
          <p:nvPr/>
        </p:nvSpPr>
        <p:spPr>
          <a:xfrm>
            <a:off x="845820" y="4049688"/>
            <a:ext cx="7498080" cy="280831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20000"/>
              </a:lnSpc>
            </a:pPr>
            <a:r>
              <a:rPr lang="es-MX" sz="1800" dirty="0"/>
              <a:t>Cómo actuaría si eventualmente se le presentara la ocasión.</a:t>
            </a:r>
          </a:p>
          <a:p>
            <a:pPr>
              <a:lnSpc>
                <a:spcPct val="120000"/>
              </a:lnSpc>
            </a:pPr>
            <a:r>
              <a:rPr lang="es-MX" sz="1800" dirty="0"/>
              <a:t>Respuesta difícil (situación hipotética).</a:t>
            </a:r>
          </a:p>
          <a:p>
            <a:pPr>
              <a:lnSpc>
                <a:spcPct val="120000"/>
              </a:lnSpc>
            </a:pPr>
            <a:r>
              <a:rPr lang="es-MX" sz="1800" dirty="0"/>
              <a:t>No es una indicación segura de la acción que realizaría si tuviera que actuar.</a:t>
            </a:r>
          </a:p>
          <a:p>
            <a:pPr>
              <a:lnSpc>
                <a:spcPct val="110000"/>
              </a:lnSpc>
            </a:pPr>
            <a:r>
              <a:rPr lang="es-MX" sz="1800" dirty="0"/>
              <a:t>Ejemplos:</a:t>
            </a:r>
          </a:p>
          <a:p>
            <a:pPr lvl="1">
              <a:lnSpc>
                <a:spcPct val="110000"/>
              </a:lnSpc>
            </a:pPr>
            <a:r>
              <a:rPr lang="es-MX" dirty="0"/>
              <a:t>¿Por quién votaría usted para presidente, si las elecciones fueran hoy?</a:t>
            </a:r>
          </a:p>
          <a:p>
            <a:pPr lvl="1">
              <a:lnSpc>
                <a:spcPct val="110000"/>
              </a:lnSpc>
            </a:pPr>
            <a:r>
              <a:rPr lang="es-MX" dirty="0"/>
              <a:t>¿Qué carrera piensa seguir cuando termine la secundaria?</a:t>
            </a:r>
            <a:endParaRPr lang="es-CR" dirty="0"/>
          </a:p>
        </p:txBody>
      </p:sp>
    </p:spTree>
    <p:extLst>
      <p:ext uri="{BB962C8B-B14F-4D97-AF65-F5344CB8AC3E}">
        <p14:creationId xmlns:p14="http://schemas.microsoft.com/office/powerpoint/2010/main" val="3762132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22960" y="365760"/>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1800" b="1" dirty="0">
                <a:effectLst>
                  <a:outerShdw blurRad="38100" dist="38100" dir="2700000" algn="tl">
                    <a:srgbClr val="000000">
                      <a:alpha val="43137"/>
                    </a:srgbClr>
                  </a:outerShdw>
                </a:effectLst>
              </a:rPr>
              <a:t>Preguntas de opinión o actitud</a:t>
            </a:r>
            <a:endParaRPr lang="es-CR" sz="1800" b="1" dirty="0">
              <a:effectLst>
                <a:outerShdw blurRad="38100" dist="38100" dir="2700000" algn="tl">
                  <a:srgbClr val="000000">
                    <a:alpha val="43137"/>
                  </a:srgbClr>
                </a:outerShdw>
              </a:effectLst>
            </a:endParaRPr>
          </a:p>
        </p:txBody>
      </p:sp>
      <p:sp>
        <p:nvSpPr>
          <p:cNvPr id="3" name="2 Marcador de contenido"/>
          <p:cNvSpPr txBox="1">
            <a:spLocks/>
          </p:cNvSpPr>
          <p:nvPr/>
        </p:nvSpPr>
        <p:spPr>
          <a:xfrm>
            <a:off x="815963" y="1124744"/>
            <a:ext cx="7498080" cy="2016224"/>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a:t>Piden al individuo que diga lo que piensa.</a:t>
            </a:r>
          </a:p>
          <a:p>
            <a:r>
              <a:rPr lang="es-MX" sz="1800"/>
              <a:t>Respuesta más difícil y menos precisa.</a:t>
            </a:r>
          </a:p>
          <a:p>
            <a:r>
              <a:rPr lang="es-MX" sz="1800"/>
              <a:t>Superior el riesgo de falta de sinceridad.</a:t>
            </a:r>
          </a:p>
          <a:p>
            <a:r>
              <a:rPr lang="es-MX" sz="1800"/>
              <a:t>Ejemplos:</a:t>
            </a:r>
          </a:p>
          <a:p>
            <a:pPr lvl="1"/>
            <a:r>
              <a:rPr lang="es-MX"/>
              <a:t>¿Cuál es, en su opinión, el candidato que haría un mejor gobierno?</a:t>
            </a:r>
          </a:p>
          <a:p>
            <a:pPr lvl="1"/>
            <a:r>
              <a:rPr lang="es-MX"/>
              <a:t>¿Qué opina de la fertilización in vitro?</a:t>
            </a:r>
          </a:p>
          <a:p>
            <a:endParaRPr lang="es-CR" sz="1800" dirty="0"/>
          </a:p>
        </p:txBody>
      </p:sp>
      <p:pic>
        <p:nvPicPr>
          <p:cNvPr id="4" name="Picture 3"/>
          <p:cNvPicPr>
            <a:picLocks noChangeAspect="1"/>
          </p:cNvPicPr>
          <p:nvPr/>
        </p:nvPicPr>
        <p:blipFill>
          <a:blip r:embed="rId2"/>
          <a:stretch>
            <a:fillRect/>
          </a:stretch>
        </p:blipFill>
        <p:spPr>
          <a:xfrm>
            <a:off x="2339752" y="3429000"/>
            <a:ext cx="4214813" cy="2847975"/>
          </a:xfrm>
          <a:prstGeom prst="rect">
            <a:avLst/>
          </a:prstGeom>
        </p:spPr>
      </p:pic>
    </p:spTree>
    <p:extLst>
      <p:ext uri="{BB962C8B-B14F-4D97-AF65-F5344CB8AC3E}">
        <p14:creationId xmlns:p14="http://schemas.microsoft.com/office/powerpoint/2010/main" val="3554173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868976"/>
            <a:ext cx="7773119" cy="5627992"/>
          </a:xfrm>
          <a:prstGeom prst="rect">
            <a:avLst/>
          </a:prstGeom>
        </p:spPr>
      </p:pic>
      <p:sp>
        <p:nvSpPr>
          <p:cNvPr id="3" name="TextBox 2"/>
          <p:cNvSpPr txBox="1"/>
          <p:nvPr/>
        </p:nvSpPr>
        <p:spPr>
          <a:xfrm>
            <a:off x="683568" y="332656"/>
            <a:ext cx="7416824" cy="369332"/>
          </a:xfrm>
          <a:prstGeom prst="rect">
            <a:avLst/>
          </a:prstGeom>
          <a:noFill/>
        </p:spPr>
        <p:txBody>
          <a:bodyPr wrap="square" rtlCol="0">
            <a:spAutoFit/>
          </a:bodyPr>
          <a:lstStyle/>
          <a:p>
            <a:pPr algn="ctr"/>
            <a:r>
              <a:rPr lang="es-CR" dirty="0">
                <a:effectLst>
                  <a:outerShdw blurRad="38100" dist="38100" dir="2700000" algn="tl">
                    <a:srgbClr val="000000">
                      <a:alpha val="43137"/>
                    </a:srgbClr>
                  </a:outerShdw>
                </a:effectLst>
              </a:rPr>
              <a:t>Práctica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4300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76672"/>
            <a:ext cx="7056784" cy="5672511"/>
          </a:xfrm>
          <a:prstGeom prst="rect">
            <a:avLst/>
          </a:prstGeom>
        </p:spPr>
      </p:pic>
    </p:spTree>
    <p:extLst>
      <p:ext uri="{BB962C8B-B14F-4D97-AF65-F5344CB8AC3E}">
        <p14:creationId xmlns:p14="http://schemas.microsoft.com/office/powerpoint/2010/main" val="3564611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735BE-DD99-4073-BE3B-EA78533ED41E}"/>
              </a:ext>
            </a:extLst>
          </p:cNvPr>
          <p:cNvPicPr>
            <a:picLocks noChangeAspect="1"/>
          </p:cNvPicPr>
          <p:nvPr/>
        </p:nvPicPr>
        <p:blipFill>
          <a:blip r:embed="rId2"/>
          <a:stretch>
            <a:fillRect/>
          </a:stretch>
        </p:blipFill>
        <p:spPr>
          <a:xfrm>
            <a:off x="377788" y="620688"/>
            <a:ext cx="8388424" cy="818923"/>
          </a:xfrm>
          <a:prstGeom prst="rect">
            <a:avLst/>
          </a:prstGeom>
        </p:spPr>
      </p:pic>
      <p:pic>
        <p:nvPicPr>
          <p:cNvPr id="3" name="Picture 2">
            <a:extLst>
              <a:ext uri="{FF2B5EF4-FFF2-40B4-BE49-F238E27FC236}">
                <a16:creationId xmlns:a16="http://schemas.microsoft.com/office/drawing/2014/main" id="{7FC9D8D7-8548-4C7F-B0BD-3E4463680553}"/>
              </a:ext>
            </a:extLst>
          </p:cNvPr>
          <p:cNvPicPr>
            <a:picLocks noChangeAspect="1"/>
          </p:cNvPicPr>
          <p:nvPr/>
        </p:nvPicPr>
        <p:blipFill>
          <a:blip r:embed="rId3"/>
          <a:stretch>
            <a:fillRect/>
          </a:stretch>
        </p:blipFill>
        <p:spPr>
          <a:xfrm>
            <a:off x="447990" y="1667971"/>
            <a:ext cx="8298668" cy="1284141"/>
          </a:xfrm>
          <a:prstGeom prst="rect">
            <a:avLst/>
          </a:prstGeom>
        </p:spPr>
      </p:pic>
    </p:spTree>
    <p:extLst>
      <p:ext uri="{BB962C8B-B14F-4D97-AF65-F5344CB8AC3E}">
        <p14:creationId xmlns:p14="http://schemas.microsoft.com/office/powerpoint/2010/main" val="3301412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55576" y="692696"/>
            <a:ext cx="7344816" cy="646331"/>
          </a:xfrm>
          <a:prstGeom prst="rect">
            <a:avLst/>
          </a:prstGeom>
        </p:spPr>
        <p:txBody>
          <a:bodyPr wrap="square">
            <a:spAutoFit/>
          </a:bodyPr>
          <a:lstStyle/>
          <a:p>
            <a:pPr algn="just"/>
            <a:r>
              <a:rPr lang="es-ES_tradnl" b="1" spc="-15" dirty="0">
                <a:ea typeface="Times New Roman" panose="02020603050405020304" pitchFamily="18" charset="0"/>
              </a:rPr>
              <a:t>1.6 Diseño y selección de la muestra: tipo de muestras (aleatorias y no aleatorias). Error de muestreo y sesgos. Preferencia de muestras aleatorias</a:t>
            </a:r>
            <a:endParaRPr lang="es-CR" b="1" dirty="0"/>
          </a:p>
        </p:txBody>
      </p:sp>
      <p:sp>
        <p:nvSpPr>
          <p:cNvPr id="3" name="2 Marcador de contenido"/>
          <p:cNvSpPr txBox="1">
            <a:spLocks/>
          </p:cNvSpPr>
          <p:nvPr/>
        </p:nvSpPr>
        <p:spPr>
          <a:xfrm>
            <a:off x="727231" y="1556792"/>
            <a:ext cx="7715200" cy="252028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sz="1800" dirty="0"/>
              <a:t>Se distinguen tres formas de selección:</a:t>
            </a:r>
          </a:p>
          <a:p>
            <a:pPr lvl="1"/>
            <a:r>
              <a:rPr lang="es-CR" b="1" dirty="0"/>
              <a:t>Aleatoria o al azar: </a:t>
            </a:r>
            <a:r>
              <a:rPr lang="es-CR" dirty="0"/>
              <a:t>cada elemento tiene una probabilidad conocida y no nula de ser seleccionado.</a:t>
            </a:r>
          </a:p>
          <a:p>
            <a:pPr lvl="2"/>
            <a:r>
              <a:rPr lang="es-CR" sz="1800" dirty="0"/>
              <a:t>Caso particular: todos los elementos tienen la misma probabilidad</a:t>
            </a:r>
          </a:p>
          <a:p>
            <a:pPr lvl="1"/>
            <a:r>
              <a:rPr lang="es-CR" b="1" dirty="0"/>
              <a:t>Intencional:</a:t>
            </a:r>
            <a:r>
              <a:rPr lang="es-CR" dirty="0"/>
              <a:t> se utiliza el juicio de una persona con experiencia y conocimiento</a:t>
            </a:r>
          </a:p>
          <a:p>
            <a:pPr lvl="1"/>
            <a:r>
              <a:rPr lang="es-CR" b="1" dirty="0"/>
              <a:t>Conveniencia:</a:t>
            </a:r>
            <a:r>
              <a:rPr lang="es-CR" dirty="0"/>
              <a:t> se escogen las unidades o elementos que están disponibles o son más fáciles de conseguir . Se corre el riesgo de que no sea representativa</a:t>
            </a:r>
          </a:p>
          <a:p>
            <a:pPr lvl="1"/>
            <a:endParaRPr lang="es-CR" dirty="0"/>
          </a:p>
        </p:txBody>
      </p:sp>
      <p:sp>
        <p:nvSpPr>
          <p:cNvPr id="2" name="Rectangle 1"/>
          <p:cNvSpPr/>
          <p:nvPr/>
        </p:nvSpPr>
        <p:spPr>
          <a:xfrm>
            <a:off x="752418" y="4437112"/>
            <a:ext cx="7416824" cy="646331"/>
          </a:xfrm>
          <a:prstGeom prst="rect">
            <a:avLst/>
          </a:prstGeom>
        </p:spPr>
        <p:txBody>
          <a:bodyPr wrap="square">
            <a:spAutoFit/>
          </a:bodyPr>
          <a:lstStyle/>
          <a:p>
            <a:r>
              <a:rPr lang="es-CR" b="1" dirty="0"/>
              <a:t>Ejemplo</a:t>
            </a:r>
            <a:r>
              <a:rPr lang="es-CR" dirty="0"/>
              <a:t>: estimación de hogares con internet en Área Metropolitana</a:t>
            </a:r>
          </a:p>
          <a:p>
            <a:pPr lvl="1"/>
            <a:r>
              <a:rPr lang="es-CR" dirty="0"/>
              <a:t>Si se extrae en Grecia, no es una muestra representativa.</a:t>
            </a:r>
          </a:p>
        </p:txBody>
      </p:sp>
      <p:sp>
        <p:nvSpPr>
          <p:cNvPr id="4" name="Rectangle 3"/>
          <p:cNvSpPr/>
          <p:nvPr/>
        </p:nvSpPr>
        <p:spPr>
          <a:xfrm>
            <a:off x="763706" y="5443483"/>
            <a:ext cx="7563998" cy="923330"/>
          </a:xfrm>
          <a:prstGeom prst="rect">
            <a:avLst/>
          </a:prstGeom>
        </p:spPr>
        <p:txBody>
          <a:bodyPr wrap="square">
            <a:spAutoFit/>
          </a:bodyPr>
          <a:lstStyle/>
          <a:p>
            <a:pPr marL="0" lvl="1" algn="just"/>
            <a:r>
              <a:rPr lang="es-CR" dirty="0"/>
              <a:t>Si se usa el juicio de un experto, sería más representativa, pero sesgada. Con un procedimiento aleatorio, podría no ser representativa, pero produce errores aleatorios.</a:t>
            </a:r>
          </a:p>
        </p:txBody>
      </p:sp>
    </p:spTree>
    <p:extLst>
      <p:ext uri="{BB962C8B-B14F-4D97-AF65-F5344CB8AC3E}">
        <p14:creationId xmlns:p14="http://schemas.microsoft.com/office/powerpoint/2010/main" val="1694156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4237" y="692696"/>
            <a:ext cx="1920782" cy="369332"/>
          </a:xfrm>
          <a:prstGeom prst="rect">
            <a:avLst/>
          </a:prstGeom>
        </p:spPr>
        <p:txBody>
          <a:bodyPr wrap="none">
            <a:spAutoFit/>
          </a:bodyPr>
          <a:lstStyle/>
          <a:p>
            <a:r>
              <a:rPr lang="es-ES" b="1" dirty="0"/>
              <a:t>Error de muestreo</a:t>
            </a:r>
            <a:endParaRPr lang="es-ES" dirty="0"/>
          </a:p>
        </p:txBody>
      </p:sp>
      <p:sp>
        <p:nvSpPr>
          <p:cNvPr id="11" name="Rectangle 10"/>
          <p:cNvSpPr/>
          <p:nvPr/>
        </p:nvSpPr>
        <p:spPr>
          <a:xfrm>
            <a:off x="676688" y="1124744"/>
            <a:ext cx="7999768" cy="1938992"/>
          </a:xfrm>
          <a:prstGeom prst="rect">
            <a:avLst/>
          </a:prstGeom>
        </p:spPr>
        <p:txBody>
          <a:bodyPr wrap="square">
            <a:spAutoFit/>
          </a:bodyPr>
          <a:lstStyle/>
          <a:p>
            <a:pPr algn="just">
              <a:lnSpc>
                <a:spcPct val="150000"/>
              </a:lnSpc>
            </a:pPr>
            <a:r>
              <a:rPr lang="es-ES" sz="1600" dirty="0"/>
              <a:t>Es la desviación de los resultados muestrales de las verdaderas valores, rasgos, comportamientos, cualidades o figuras de toda la población. Debes recordar que a medida que aumenta el tamaño de la muestra, se acerca al tamaño de toda la población y, por lo tanto, se aproxima a todas las características de la población, disminuyendo el error del proceso de muestreo.</a:t>
            </a:r>
          </a:p>
        </p:txBody>
      </p:sp>
      <p:sp>
        <p:nvSpPr>
          <p:cNvPr id="13" name="Rectangle 12"/>
          <p:cNvSpPr/>
          <p:nvPr/>
        </p:nvSpPr>
        <p:spPr>
          <a:xfrm>
            <a:off x="684237" y="4139788"/>
            <a:ext cx="5983544" cy="369332"/>
          </a:xfrm>
          <a:prstGeom prst="rect">
            <a:avLst/>
          </a:prstGeom>
        </p:spPr>
        <p:txBody>
          <a:bodyPr wrap="square">
            <a:spAutoFit/>
          </a:bodyPr>
          <a:lstStyle/>
          <a:p>
            <a:r>
              <a:rPr lang="es-ES" b="1" dirty="0"/>
              <a:t>Sesgo</a:t>
            </a:r>
            <a:endParaRPr lang="es-ES" dirty="0"/>
          </a:p>
        </p:txBody>
      </p:sp>
      <p:sp>
        <p:nvSpPr>
          <p:cNvPr id="3" name="Rectangle 2"/>
          <p:cNvSpPr/>
          <p:nvPr/>
        </p:nvSpPr>
        <p:spPr>
          <a:xfrm>
            <a:off x="611560" y="4509120"/>
            <a:ext cx="5760640" cy="792781"/>
          </a:xfrm>
          <a:prstGeom prst="rect">
            <a:avLst/>
          </a:prstGeom>
        </p:spPr>
        <p:txBody>
          <a:bodyPr wrap="square">
            <a:spAutoFit/>
          </a:bodyPr>
          <a:lstStyle/>
          <a:p>
            <a:pPr algn="just">
              <a:lnSpc>
                <a:spcPct val="150000"/>
              </a:lnSpc>
            </a:pPr>
            <a:r>
              <a:rPr lang="es-CR" sz="1600" dirty="0"/>
              <a:t>Error sistemático (está condicionado por algún factor distinto al azar), advirtiéndose que éste ocurre en forma sistemática.</a:t>
            </a:r>
          </a:p>
        </p:txBody>
      </p:sp>
      <p:pic>
        <p:nvPicPr>
          <p:cNvPr id="7" name="Picture 6"/>
          <p:cNvPicPr>
            <a:picLocks noChangeAspect="1"/>
          </p:cNvPicPr>
          <p:nvPr/>
        </p:nvPicPr>
        <p:blipFill>
          <a:blip r:embed="rId2"/>
          <a:stretch>
            <a:fillRect/>
          </a:stretch>
        </p:blipFill>
        <p:spPr>
          <a:xfrm>
            <a:off x="6590343" y="4221088"/>
            <a:ext cx="1602308" cy="1990953"/>
          </a:xfrm>
          <a:prstGeom prst="rect">
            <a:avLst/>
          </a:prstGeom>
        </p:spPr>
      </p:pic>
    </p:spTree>
    <p:extLst>
      <p:ext uri="{BB962C8B-B14F-4D97-AF65-F5344CB8AC3E}">
        <p14:creationId xmlns:p14="http://schemas.microsoft.com/office/powerpoint/2010/main" val="2407566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54D6A-628E-40C7-86F5-1DBA0E3DB57F}"/>
              </a:ext>
            </a:extLst>
          </p:cNvPr>
          <p:cNvPicPr>
            <a:picLocks noChangeAspect="1"/>
          </p:cNvPicPr>
          <p:nvPr/>
        </p:nvPicPr>
        <p:blipFill>
          <a:blip r:embed="rId2"/>
          <a:stretch>
            <a:fillRect/>
          </a:stretch>
        </p:blipFill>
        <p:spPr>
          <a:xfrm>
            <a:off x="251520" y="620688"/>
            <a:ext cx="8244408" cy="683165"/>
          </a:xfrm>
          <a:prstGeom prst="rect">
            <a:avLst/>
          </a:prstGeom>
        </p:spPr>
      </p:pic>
      <p:pic>
        <p:nvPicPr>
          <p:cNvPr id="3" name="Picture 2">
            <a:extLst>
              <a:ext uri="{FF2B5EF4-FFF2-40B4-BE49-F238E27FC236}">
                <a16:creationId xmlns:a16="http://schemas.microsoft.com/office/drawing/2014/main" id="{55330250-C4C5-47FD-96A5-1B770B4F79B4}"/>
              </a:ext>
            </a:extLst>
          </p:cNvPr>
          <p:cNvPicPr>
            <a:picLocks noChangeAspect="1"/>
          </p:cNvPicPr>
          <p:nvPr/>
        </p:nvPicPr>
        <p:blipFill>
          <a:blip r:embed="rId3"/>
          <a:stretch>
            <a:fillRect/>
          </a:stretch>
        </p:blipFill>
        <p:spPr>
          <a:xfrm>
            <a:off x="225625" y="1412777"/>
            <a:ext cx="6650632" cy="311880"/>
          </a:xfrm>
          <a:prstGeom prst="rect">
            <a:avLst/>
          </a:prstGeom>
        </p:spPr>
      </p:pic>
      <p:pic>
        <p:nvPicPr>
          <p:cNvPr id="4" name="Picture 3">
            <a:extLst>
              <a:ext uri="{FF2B5EF4-FFF2-40B4-BE49-F238E27FC236}">
                <a16:creationId xmlns:a16="http://schemas.microsoft.com/office/drawing/2014/main" id="{52CCA866-19A0-4B93-8F1F-DEE6DD33F0EF}"/>
              </a:ext>
            </a:extLst>
          </p:cNvPr>
          <p:cNvPicPr>
            <a:picLocks noChangeAspect="1"/>
          </p:cNvPicPr>
          <p:nvPr/>
        </p:nvPicPr>
        <p:blipFill>
          <a:blip r:embed="rId4"/>
          <a:stretch>
            <a:fillRect/>
          </a:stretch>
        </p:blipFill>
        <p:spPr>
          <a:xfrm>
            <a:off x="683568" y="1874124"/>
            <a:ext cx="7596336" cy="636912"/>
          </a:xfrm>
          <a:prstGeom prst="rect">
            <a:avLst/>
          </a:prstGeom>
        </p:spPr>
      </p:pic>
      <p:pic>
        <p:nvPicPr>
          <p:cNvPr id="5" name="Picture 4">
            <a:extLst>
              <a:ext uri="{FF2B5EF4-FFF2-40B4-BE49-F238E27FC236}">
                <a16:creationId xmlns:a16="http://schemas.microsoft.com/office/drawing/2014/main" id="{777DB626-768F-4583-AE1E-7DC46DD1D1F4}"/>
              </a:ext>
            </a:extLst>
          </p:cNvPr>
          <p:cNvPicPr>
            <a:picLocks noChangeAspect="1"/>
          </p:cNvPicPr>
          <p:nvPr/>
        </p:nvPicPr>
        <p:blipFill>
          <a:blip r:embed="rId5"/>
          <a:stretch>
            <a:fillRect/>
          </a:stretch>
        </p:blipFill>
        <p:spPr>
          <a:xfrm>
            <a:off x="279918" y="3184859"/>
            <a:ext cx="8279904" cy="931277"/>
          </a:xfrm>
          <a:prstGeom prst="rect">
            <a:avLst/>
          </a:prstGeom>
        </p:spPr>
      </p:pic>
      <p:pic>
        <p:nvPicPr>
          <p:cNvPr id="6" name="Picture 5">
            <a:extLst>
              <a:ext uri="{FF2B5EF4-FFF2-40B4-BE49-F238E27FC236}">
                <a16:creationId xmlns:a16="http://schemas.microsoft.com/office/drawing/2014/main" id="{280EF85C-EA2A-4450-BE9A-66346FCD180C}"/>
              </a:ext>
            </a:extLst>
          </p:cNvPr>
          <p:cNvPicPr>
            <a:picLocks noChangeAspect="1"/>
          </p:cNvPicPr>
          <p:nvPr/>
        </p:nvPicPr>
        <p:blipFill>
          <a:blip r:embed="rId6"/>
          <a:stretch>
            <a:fillRect/>
          </a:stretch>
        </p:blipFill>
        <p:spPr>
          <a:xfrm>
            <a:off x="216024" y="3201975"/>
            <a:ext cx="8279904" cy="974107"/>
          </a:xfrm>
          <a:prstGeom prst="rect">
            <a:avLst/>
          </a:prstGeom>
        </p:spPr>
      </p:pic>
    </p:spTree>
    <p:extLst>
      <p:ext uri="{BB962C8B-B14F-4D97-AF65-F5344CB8AC3E}">
        <p14:creationId xmlns:p14="http://schemas.microsoft.com/office/powerpoint/2010/main" val="17268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1965019"/>
            <a:ext cx="3118867" cy="369332"/>
          </a:xfrm>
          <a:prstGeom prst="rect">
            <a:avLst/>
          </a:prstGeom>
        </p:spPr>
        <p:txBody>
          <a:bodyPr wrap="none">
            <a:spAutoFit/>
          </a:bodyPr>
          <a:lstStyle/>
          <a:p>
            <a:r>
              <a:rPr lang="es-ES_tradnl" b="1" spc="-11" dirty="0">
                <a:solidFill>
                  <a:prstClr val="black"/>
                </a:solidFill>
                <a:ea typeface="Times New Roman" panose="02020603050405020304" pitchFamily="18" charset="0"/>
                <a:cs typeface="Times New Roman" panose="02020603050405020304" pitchFamily="18" charset="0"/>
              </a:rPr>
              <a:t>Muestreo Simple al Azar (MAS)</a:t>
            </a:r>
            <a:endParaRPr lang="es-ES" b="1" dirty="0">
              <a:solidFill>
                <a:prstClr val="black"/>
              </a:solidFill>
            </a:endParaRPr>
          </a:p>
        </p:txBody>
      </p:sp>
      <p:pic>
        <p:nvPicPr>
          <p:cNvPr id="4" name="Picture 3"/>
          <p:cNvPicPr>
            <a:picLocks noChangeAspect="1"/>
          </p:cNvPicPr>
          <p:nvPr/>
        </p:nvPicPr>
        <p:blipFill>
          <a:blip r:embed="rId2"/>
          <a:stretch>
            <a:fillRect/>
          </a:stretch>
        </p:blipFill>
        <p:spPr>
          <a:xfrm>
            <a:off x="6867002" y="1365921"/>
            <a:ext cx="1563104" cy="1321594"/>
          </a:xfrm>
          <a:prstGeom prst="rect">
            <a:avLst/>
          </a:prstGeom>
        </p:spPr>
      </p:pic>
      <p:sp>
        <p:nvSpPr>
          <p:cNvPr id="5" name="Rectangle 4"/>
          <p:cNvSpPr/>
          <p:nvPr/>
        </p:nvSpPr>
        <p:spPr>
          <a:xfrm>
            <a:off x="708816" y="2552007"/>
            <a:ext cx="6007687" cy="1077218"/>
          </a:xfrm>
          <a:prstGeom prst="rect">
            <a:avLst/>
          </a:prstGeom>
        </p:spPr>
        <p:txBody>
          <a:bodyPr wrap="square">
            <a:spAutoFit/>
          </a:bodyPr>
          <a:lstStyle/>
          <a:p>
            <a:pPr marL="214313" indent="-214313">
              <a:buFont typeface="Wingdings" panose="05000000000000000000" pitchFamily="2" charset="2"/>
              <a:buChar char="q"/>
            </a:pPr>
            <a:r>
              <a:rPr lang="es-CR" sz="1600" dirty="0">
                <a:solidFill>
                  <a:prstClr val="black"/>
                </a:solidFill>
              </a:rPr>
              <a:t>Muestreo en el que todas las muestras tienen la misma probabilidad de ser seleccionadas.</a:t>
            </a:r>
          </a:p>
          <a:p>
            <a:pPr marL="214313" indent="-214313">
              <a:buFont typeface="Wingdings" panose="05000000000000000000" pitchFamily="2" charset="2"/>
              <a:buChar char="q"/>
            </a:pPr>
            <a:endParaRPr lang="es-CR" sz="1600" dirty="0">
              <a:solidFill>
                <a:prstClr val="black"/>
              </a:solidFill>
            </a:endParaRPr>
          </a:p>
          <a:p>
            <a:pPr marL="214313" indent="-214313">
              <a:buFont typeface="Wingdings" panose="05000000000000000000" pitchFamily="2" charset="2"/>
              <a:buChar char="q"/>
            </a:pPr>
            <a:r>
              <a:rPr lang="es-CR" sz="1600" dirty="0">
                <a:solidFill>
                  <a:prstClr val="black"/>
                </a:solidFill>
              </a:rPr>
              <a:t>A cada miembro de la población se le asigna un número.</a:t>
            </a:r>
          </a:p>
        </p:txBody>
      </p:sp>
      <p:sp>
        <p:nvSpPr>
          <p:cNvPr id="6" name="Rectangle 5"/>
          <p:cNvSpPr/>
          <p:nvPr/>
        </p:nvSpPr>
        <p:spPr>
          <a:xfrm>
            <a:off x="683568" y="4036003"/>
            <a:ext cx="7753144" cy="584775"/>
          </a:xfrm>
          <a:prstGeom prst="rect">
            <a:avLst/>
          </a:prstGeom>
        </p:spPr>
        <p:txBody>
          <a:bodyPr wrap="square">
            <a:spAutoFit/>
          </a:bodyPr>
          <a:lstStyle/>
          <a:p>
            <a:pPr marL="214313" indent="-214313">
              <a:buFont typeface="Wingdings" panose="05000000000000000000" pitchFamily="2" charset="2"/>
              <a:buChar char="q"/>
            </a:pPr>
            <a:r>
              <a:rPr lang="es-CR" sz="1600" dirty="0">
                <a:solidFill>
                  <a:prstClr val="black"/>
                </a:solidFill>
              </a:rPr>
              <a:t>A través de algún medio mecánico (bolas dentro de una bolsa, tablas de números aleatorios, números aleatorios generados con una calculadora u ordenador, </a:t>
            </a:r>
            <a:r>
              <a:rPr lang="es-CR" sz="1600" dirty="0" err="1">
                <a:solidFill>
                  <a:prstClr val="black"/>
                </a:solidFill>
              </a:rPr>
              <a:t>etc</a:t>
            </a:r>
            <a:r>
              <a:rPr lang="es-CR" sz="1600" dirty="0">
                <a:solidFill>
                  <a:prstClr val="black"/>
                </a:solidFill>
              </a:rPr>
              <a:t>).</a:t>
            </a:r>
          </a:p>
        </p:txBody>
      </p:sp>
      <p:sp>
        <p:nvSpPr>
          <p:cNvPr id="7" name="Rectangle 6"/>
          <p:cNvSpPr/>
          <p:nvPr/>
        </p:nvSpPr>
        <p:spPr>
          <a:xfrm>
            <a:off x="723509" y="4986995"/>
            <a:ext cx="7880939" cy="1323439"/>
          </a:xfrm>
          <a:prstGeom prst="rect">
            <a:avLst/>
          </a:prstGeom>
        </p:spPr>
        <p:txBody>
          <a:bodyPr wrap="square">
            <a:spAutoFit/>
          </a:bodyPr>
          <a:lstStyle/>
          <a:p>
            <a:pPr marL="214313" indent="-214313">
              <a:buFont typeface="Wingdings" panose="05000000000000000000" pitchFamily="2" charset="2"/>
              <a:buChar char="v"/>
            </a:pPr>
            <a:r>
              <a:rPr lang="es-CR" sz="1600" dirty="0">
                <a:solidFill>
                  <a:prstClr val="black"/>
                </a:solidFill>
              </a:rPr>
              <a:t>Una de las limitaciones más evidentes del </a:t>
            </a:r>
            <a:r>
              <a:rPr lang="es-CR" sz="1600" b="1" dirty="0">
                <a:solidFill>
                  <a:prstClr val="black"/>
                </a:solidFill>
              </a:rPr>
              <a:t>MAS</a:t>
            </a:r>
            <a:r>
              <a:rPr lang="es-CR" sz="1600" dirty="0">
                <a:solidFill>
                  <a:prstClr val="black"/>
                </a:solidFill>
              </a:rPr>
              <a:t> es la necesidad de una </a:t>
            </a:r>
            <a:r>
              <a:rPr lang="es-CR" sz="1600" b="1" dirty="0">
                <a:solidFill>
                  <a:prstClr val="black"/>
                </a:solidFill>
              </a:rPr>
              <a:t>lista completa de todos los miembros de la población (marco de muestreo)</a:t>
            </a:r>
            <a:r>
              <a:rPr lang="es-CR" sz="1600" dirty="0">
                <a:solidFill>
                  <a:prstClr val="black"/>
                </a:solidFill>
              </a:rPr>
              <a:t>. </a:t>
            </a:r>
          </a:p>
          <a:p>
            <a:endParaRPr lang="es-CR" sz="1600" dirty="0">
              <a:solidFill>
                <a:prstClr val="black"/>
              </a:solidFill>
            </a:endParaRPr>
          </a:p>
          <a:p>
            <a:pPr marL="214313" indent="-214313">
              <a:buFont typeface="Wingdings" panose="05000000000000000000" pitchFamily="2" charset="2"/>
              <a:buChar char="v"/>
            </a:pPr>
            <a:r>
              <a:rPr lang="es-CR" sz="1600" dirty="0">
                <a:solidFill>
                  <a:prstClr val="black"/>
                </a:solidFill>
              </a:rPr>
              <a:t>Tiene poca o nula utilidad práctica cuando la población que estamos estudiando es muy grande.</a:t>
            </a:r>
          </a:p>
        </p:txBody>
      </p:sp>
      <p:sp>
        <p:nvSpPr>
          <p:cNvPr id="8" name="Rectángulo 2"/>
          <p:cNvSpPr/>
          <p:nvPr/>
        </p:nvSpPr>
        <p:spPr>
          <a:xfrm>
            <a:off x="611560" y="692696"/>
            <a:ext cx="7776864" cy="646331"/>
          </a:xfrm>
          <a:prstGeom prst="rect">
            <a:avLst/>
          </a:prstGeom>
        </p:spPr>
        <p:txBody>
          <a:bodyPr wrap="square">
            <a:spAutoFit/>
          </a:bodyPr>
          <a:lstStyle/>
          <a:p>
            <a:r>
              <a:rPr lang="es-ES_tradnl" b="1" spc="-15" dirty="0">
                <a:latin typeface="Cambria" panose="02040503050406030204" pitchFamily="18" charset="0"/>
                <a:ea typeface="Times New Roman" panose="02020603050405020304" pitchFamily="18" charset="0"/>
              </a:rPr>
              <a:t>1.7 Diseños de muestreo: aleatorio simple, estratificado, conglomerados y por etapas</a:t>
            </a:r>
            <a:endParaRPr lang="es-CR" b="1" dirty="0"/>
          </a:p>
        </p:txBody>
      </p:sp>
    </p:spTree>
    <p:extLst>
      <p:ext uri="{BB962C8B-B14F-4D97-AF65-F5344CB8AC3E}">
        <p14:creationId xmlns:p14="http://schemas.microsoft.com/office/powerpoint/2010/main" val="186828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9592" y="3429000"/>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Muestra (n)</a:t>
            </a:r>
          </a:p>
        </p:txBody>
      </p:sp>
      <p:sp>
        <p:nvSpPr>
          <p:cNvPr id="7" name="Rectangle 6"/>
          <p:cNvSpPr/>
          <p:nvPr/>
        </p:nvSpPr>
        <p:spPr>
          <a:xfrm>
            <a:off x="755576" y="83671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Población de estudio (N)</a:t>
            </a:r>
          </a:p>
        </p:txBody>
      </p:sp>
      <p:sp>
        <p:nvSpPr>
          <p:cNvPr id="8" name="Rectangle 7"/>
          <p:cNvSpPr/>
          <p:nvPr/>
        </p:nvSpPr>
        <p:spPr>
          <a:xfrm>
            <a:off x="755576" y="1412776"/>
            <a:ext cx="5904656" cy="923330"/>
          </a:xfrm>
          <a:prstGeom prst="rect">
            <a:avLst/>
          </a:prstGeom>
        </p:spPr>
        <p:txBody>
          <a:bodyPr wrap="square">
            <a:spAutoFit/>
          </a:bodyPr>
          <a:lstStyle/>
          <a:p>
            <a:pPr algn="just"/>
            <a:r>
              <a:rPr lang="es-ES" dirty="0"/>
              <a:t>Es el conjunto de elementos (unidades estadísticas) de referencia sobre el que se realizan las observaciones, también llamada </a:t>
            </a:r>
            <a:r>
              <a:rPr lang="es-ES" b="1" dirty="0"/>
              <a:t>universo.</a:t>
            </a:r>
            <a:endParaRPr lang="es-ES" dirty="0"/>
          </a:p>
        </p:txBody>
      </p:sp>
      <p:sp>
        <p:nvSpPr>
          <p:cNvPr id="9" name="Rectangle 8"/>
          <p:cNvSpPr/>
          <p:nvPr/>
        </p:nvSpPr>
        <p:spPr>
          <a:xfrm>
            <a:off x="899592" y="4077072"/>
            <a:ext cx="5976664" cy="1200329"/>
          </a:xfrm>
          <a:prstGeom prst="rect">
            <a:avLst/>
          </a:prstGeom>
        </p:spPr>
        <p:txBody>
          <a:bodyPr wrap="square">
            <a:spAutoFit/>
          </a:bodyPr>
          <a:lstStyle/>
          <a:p>
            <a:pPr algn="just"/>
            <a:r>
              <a:rPr lang="es-MX" dirty="0"/>
              <a:t>Es un subconjunto de elementos de la población que es seleccionada aleatoriamente para ser estudiada, ya que en la mayoría de las veces las poblaciones son muy grandes para ser analizada en su totalidad.</a:t>
            </a:r>
            <a:endParaRPr lang="es-ES" dirty="0"/>
          </a:p>
        </p:txBody>
      </p:sp>
      <p:pic>
        <p:nvPicPr>
          <p:cNvPr id="10" name="Picture 9"/>
          <p:cNvPicPr>
            <a:picLocks noChangeAspect="1"/>
          </p:cNvPicPr>
          <p:nvPr/>
        </p:nvPicPr>
        <p:blipFill>
          <a:blip r:embed="rId2"/>
          <a:stretch>
            <a:fillRect/>
          </a:stretch>
        </p:blipFill>
        <p:spPr>
          <a:xfrm>
            <a:off x="7020272" y="3212976"/>
            <a:ext cx="1924050" cy="1733550"/>
          </a:xfrm>
          <a:prstGeom prst="rect">
            <a:avLst/>
          </a:prstGeom>
        </p:spPr>
      </p:pic>
      <p:pic>
        <p:nvPicPr>
          <p:cNvPr id="11" name="Picture 10"/>
          <p:cNvPicPr>
            <a:picLocks noChangeAspect="1"/>
          </p:cNvPicPr>
          <p:nvPr/>
        </p:nvPicPr>
        <p:blipFill>
          <a:blip r:embed="rId3"/>
          <a:stretch>
            <a:fillRect/>
          </a:stretch>
        </p:blipFill>
        <p:spPr>
          <a:xfrm>
            <a:off x="6829426" y="980728"/>
            <a:ext cx="1791958" cy="1224136"/>
          </a:xfrm>
          <a:prstGeom prst="rect">
            <a:avLst/>
          </a:prstGeom>
        </p:spPr>
      </p:pic>
    </p:spTree>
    <p:extLst>
      <p:ext uri="{BB962C8B-B14F-4D97-AF65-F5344CB8AC3E}">
        <p14:creationId xmlns:p14="http://schemas.microsoft.com/office/powerpoint/2010/main" val="3133332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27784" y="548680"/>
            <a:ext cx="3600450" cy="457200"/>
          </a:xfrm>
          <a:prstGeom prst="rect">
            <a:avLst/>
          </a:prstGeom>
        </p:spPr>
      </p:pic>
      <p:pic>
        <p:nvPicPr>
          <p:cNvPr id="4" name="Picture 3"/>
          <p:cNvPicPr>
            <a:picLocks noChangeAspect="1"/>
          </p:cNvPicPr>
          <p:nvPr/>
        </p:nvPicPr>
        <p:blipFill>
          <a:blip r:embed="rId3"/>
          <a:stretch>
            <a:fillRect/>
          </a:stretch>
        </p:blipFill>
        <p:spPr>
          <a:xfrm>
            <a:off x="2608112" y="2276872"/>
            <a:ext cx="3960440" cy="1379907"/>
          </a:xfrm>
          <a:prstGeom prst="rect">
            <a:avLst/>
          </a:prstGeom>
        </p:spPr>
      </p:pic>
      <p:pic>
        <p:nvPicPr>
          <p:cNvPr id="2" name="Picture 1"/>
          <p:cNvPicPr>
            <a:picLocks noChangeAspect="1"/>
          </p:cNvPicPr>
          <p:nvPr/>
        </p:nvPicPr>
        <p:blipFill>
          <a:blip r:embed="rId4"/>
          <a:stretch>
            <a:fillRect/>
          </a:stretch>
        </p:blipFill>
        <p:spPr>
          <a:xfrm>
            <a:off x="827584" y="1412776"/>
            <a:ext cx="7581900" cy="590550"/>
          </a:xfrm>
          <a:prstGeom prst="rect">
            <a:avLst/>
          </a:prstGeom>
        </p:spPr>
      </p:pic>
      <p:pic>
        <p:nvPicPr>
          <p:cNvPr id="3" name="Picture 2"/>
          <p:cNvPicPr>
            <a:picLocks noChangeAspect="1"/>
          </p:cNvPicPr>
          <p:nvPr/>
        </p:nvPicPr>
        <p:blipFill>
          <a:blip r:embed="rId5"/>
          <a:stretch>
            <a:fillRect/>
          </a:stretch>
        </p:blipFill>
        <p:spPr>
          <a:xfrm>
            <a:off x="932359" y="3861048"/>
            <a:ext cx="7477125" cy="504825"/>
          </a:xfrm>
          <a:prstGeom prst="rect">
            <a:avLst/>
          </a:prstGeom>
        </p:spPr>
      </p:pic>
      <p:pic>
        <p:nvPicPr>
          <p:cNvPr id="7" name="Picture 6"/>
          <p:cNvPicPr>
            <a:picLocks noChangeAspect="1"/>
          </p:cNvPicPr>
          <p:nvPr/>
        </p:nvPicPr>
        <p:blipFill>
          <a:blip r:embed="rId6"/>
          <a:stretch>
            <a:fillRect/>
          </a:stretch>
        </p:blipFill>
        <p:spPr>
          <a:xfrm>
            <a:off x="902815" y="4588525"/>
            <a:ext cx="5810250" cy="333375"/>
          </a:xfrm>
          <a:prstGeom prst="rect">
            <a:avLst/>
          </a:prstGeom>
        </p:spPr>
      </p:pic>
      <p:pic>
        <p:nvPicPr>
          <p:cNvPr id="8" name="Picture 7"/>
          <p:cNvPicPr>
            <a:picLocks noChangeAspect="1"/>
          </p:cNvPicPr>
          <p:nvPr/>
        </p:nvPicPr>
        <p:blipFill>
          <a:blip r:embed="rId7"/>
          <a:stretch>
            <a:fillRect/>
          </a:stretch>
        </p:blipFill>
        <p:spPr>
          <a:xfrm>
            <a:off x="912942" y="5445224"/>
            <a:ext cx="7486650" cy="428625"/>
          </a:xfrm>
          <a:prstGeom prst="rect">
            <a:avLst/>
          </a:prstGeom>
        </p:spPr>
      </p:pic>
    </p:spTree>
    <p:extLst>
      <p:ext uri="{BB962C8B-B14F-4D97-AF65-F5344CB8AC3E}">
        <p14:creationId xmlns:p14="http://schemas.microsoft.com/office/powerpoint/2010/main" val="4096963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899592" y="764691"/>
            <a:ext cx="5353050" cy="438150"/>
          </a:xfrm>
          <a:prstGeom prst="rect">
            <a:avLst/>
          </a:prstGeom>
        </p:spPr>
      </p:pic>
      <p:pic>
        <p:nvPicPr>
          <p:cNvPr id="2" name="Picture 1"/>
          <p:cNvPicPr>
            <a:picLocks noChangeAspect="1"/>
          </p:cNvPicPr>
          <p:nvPr/>
        </p:nvPicPr>
        <p:blipFill>
          <a:blip r:embed="rId3"/>
          <a:stretch>
            <a:fillRect/>
          </a:stretch>
        </p:blipFill>
        <p:spPr>
          <a:xfrm>
            <a:off x="1033154" y="1815082"/>
            <a:ext cx="7000875" cy="485775"/>
          </a:xfrm>
          <a:prstGeom prst="rect">
            <a:avLst/>
          </a:prstGeom>
        </p:spPr>
      </p:pic>
      <p:pic>
        <p:nvPicPr>
          <p:cNvPr id="3" name="Picture 2"/>
          <p:cNvPicPr>
            <a:picLocks noChangeAspect="1"/>
          </p:cNvPicPr>
          <p:nvPr/>
        </p:nvPicPr>
        <p:blipFill>
          <a:blip r:embed="rId4"/>
          <a:stretch>
            <a:fillRect/>
          </a:stretch>
        </p:blipFill>
        <p:spPr>
          <a:xfrm>
            <a:off x="1020911" y="2606978"/>
            <a:ext cx="6953250" cy="400050"/>
          </a:xfrm>
          <a:prstGeom prst="rect">
            <a:avLst/>
          </a:prstGeom>
        </p:spPr>
      </p:pic>
      <p:pic>
        <p:nvPicPr>
          <p:cNvPr id="4" name="Picture 3"/>
          <p:cNvPicPr>
            <a:picLocks noChangeAspect="1"/>
          </p:cNvPicPr>
          <p:nvPr/>
        </p:nvPicPr>
        <p:blipFill>
          <a:blip r:embed="rId5"/>
          <a:stretch>
            <a:fillRect/>
          </a:stretch>
        </p:blipFill>
        <p:spPr>
          <a:xfrm>
            <a:off x="1062559" y="3483024"/>
            <a:ext cx="6953250" cy="438150"/>
          </a:xfrm>
          <a:prstGeom prst="rect">
            <a:avLst/>
          </a:prstGeom>
        </p:spPr>
      </p:pic>
      <p:pic>
        <p:nvPicPr>
          <p:cNvPr id="7" name="Picture 6"/>
          <p:cNvPicPr>
            <a:picLocks noChangeAspect="1"/>
          </p:cNvPicPr>
          <p:nvPr/>
        </p:nvPicPr>
        <p:blipFill>
          <a:blip r:embed="rId6"/>
          <a:stretch>
            <a:fillRect/>
          </a:stretch>
        </p:blipFill>
        <p:spPr>
          <a:xfrm>
            <a:off x="1054236" y="4533415"/>
            <a:ext cx="6981825" cy="447675"/>
          </a:xfrm>
          <a:prstGeom prst="rect">
            <a:avLst/>
          </a:prstGeom>
        </p:spPr>
      </p:pic>
      <p:pic>
        <p:nvPicPr>
          <p:cNvPr id="8" name="Picture 7"/>
          <p:cNvPicPr>
            <a:picLocks noChangeAspect="1"/>
          </p:cNvPicPr>
          <p:nvPr/>
        </p:nvPicPr>
        <p:blipFill>
          <a:blip r:embed="rId7"/>
          <a:stretch>
            <a:fillRect/>
          </a:stretch>
        </p:blipFill>
        <p:spPr>
          <a:xfrm>
            <a:off x="1044724" y="5611925"/>
            <a:ext cx="6905625" cy="323850"/>
          </a:xfrm>
          <a:prstGeom prst="rect">
            <a:avLst/>
          </a:prstGeom>
        </p:spPr>
      </p:pic>
      <p:pic>
        <p:nvPicPr>
          <p:cNvPr id="9" name="Picture 8"/>
          <p:cNvPicPr>
            <a:picLocks noChangeAspect="1"/>
          </p:cNvPicPr>
          <p:nvPr/>
        </p:nvPicPr>
        <p:blipFill>
          <a:blip r:embed="rId8"/>
          <a:stretch>
            <a:fillRect/>
          </a:stretch>
        </p:blipFill>
        <p:spPr>
          <a:xfrm>
            <a:off x="7102310" y="332499"/>
            <a:ext cx="1371087" cy="1176462"/>
          </a:xfrm>
          <a:prstGeom prst="rect">
            <a:avLst/>
          </a:prstGeom>
        </p:spPr>
      </p:pic>
    </p:spTree>
    <p:extLst>
      <p:ext uri="{BB962C8B-B14F-4D97-AF65-F5344CB8AC3E}">
        <p14:creationId xmlns:p14="http://schemas.microsoft.com/office/powerpoint/2010/main" val="1694470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79" y="390165"/>
            <a:ext cx="3050643" cy="369332"/>
          </a:xfrm>
          <a:prstGeom prst="rect">
            <a:avLst/>
          </a:prstGeom>
        </p:spPr>
        <p:txBody>
          <a:bodyPr wrap="none">
            <a:spAutoFit/>
          </a:bodyPr>
          <a:lstStyle/>
          <a:p>
            <a:pPr algn="ctr"/>
            <a:r>
              <a:rPr lang="es-ES_tradnl" b="1" spc="-11" dirty="0">
                <a:latin typeface="Calibri" panose="020F0502020204030204" pitchFamily="34" charset="0"/>
                <a:ea typeface="Times New Roman" panose="02020603050405020304" pitchFamily="18" charset="0"/>
                <a:cs typeface="Times New Roman" panose="02020603050405020304" pitchFamily="18" charset="0"/>
              </a:rPr>
              <a:t>Muestreo por Conglomerados </a:t>
            </a:r>
            <a:endParaRPr lang="es-ES" b="1" dirty="0"/>
          </a:p>
        </p:txBody>
      </p:sp>
      <p:pic>
        <p:nvPicPr>
          <p:cNvPr id="3" name="Picture 2"/>
          <p:cNvPicPr>
            <a:picLocks noChangeAspect="1"/>
          </p:cNvPicPr>
          <p:nvPr/>
        </p:nvPicPr>
        <p:blipFill>
          <a:blip r:embed="rId2"/>
          <a:stretch>
            <a:fillRect/>
          </a:stretch>
        </p:blipFill>
        <p:spPr>
          <a:xfrm>
            <a:off x="6340139" y="1041703"/>
            <a:ext cx="1857180" cy="1352428"/>
          </a:xfrm>
          <a:prstGeom prst="rect">
            <a:avLst/>
          </a:prstGeom>
        </p:spPr>
      </p:pic>
      <p:pic>
        <p:nvPicPr>
          <p:cNvPr id="4" name="Picture 3"/>
          <p:cNvPicPr>
            <a:picLocks noChangeAspect="1"/>
          </p:cNvPicPr>
          <p:nvPr/>
        </p:nvPicPr>
        <p:blipFill>
          <a:blip r:embed="rId3"/>
          <a:stretch>
            <a:fillRect/>
          </a:stretch>
        </p:blipFill>
        <p:spPr>
          <a:xfrm>
            <a:off x="6340139" y="2726316"/>
            <a:ext cx="1894475" cy="1075134"/>
          </a:xfrm>
          <a:prstGeom prst="rect">
            <a:avLst/>
          </a:prstGeom>
        </p:spPr>
      </p:pic>
      <p:sp>
        <p:nvSpPr>
          <p:cNvPr id="5" name="Rectangle 4"/>
          <p:cNvSpPr/>
          <p:nvPr/>
        </p:nvSpPr>
        <p:spPr>
          <a:xfrm>
            <a:off x="651230" y="851228"/>
            <a:ext cx="5461712" cy="1569660"/>
          </a:xfrm>
          <a:prstGeom prst="rect">
            <a:avLst/>
          </a:prstGeom>
        </p:spPr>
        <p:txBody>
          <a:bodyPr wrap="square">
            <a:spAutoFit/>
          </a:bodyPr>
          <a:lstStyle/>
          <a:p>
            <a:pPr algn="just">
              <a:lnSpc>
                <a:spcPct val="150000"/>
              </a:lnSpc>
            </a:pPr>
            <a:r>
              <a:rPr lang="es-CR" sz="1600" dirty="0"/>
              <a:t>Requiere de elegir una muestra aleatoria simple de unidades heterogéneas entre sí de la población llamadas </a:t>
            </a:r>
            <a:r>
              <a:rPr lang="es-CR" sz="1600" b="1" dirty="0"/>
              <a:t>conglomerados.</a:t>
            </a:r>
            <a:r>
              <a:rPr lang="es-CR" sz="1600" dirty="0"/>
              <a:t> Los elementos dentro de cada conglomerado son usualmente heterogéneos o disímiles.</a:t>
            </a:r>
          </a:p>
        </p:txBody>
      </p:sp>
      <p:sp>
        <p:nvSpPr>
          <p:cNvPr id="6" name="Rectangle 5"/>
          <p:cNvSpPr/>
          <p:nvPr/>
        </p:nvSpPr>
        <p:spPr>
          <a:xfrm>
            <a:off x="651230" y="2977207"/>
            <a:ext cx="2939010" cy="307777"/>
          </a:xfrm>
          <a:prstGeom prst="rect">
            <a:avLst/>
          </a:prstGeom>
        </p:spPr>
        <p:txBody>
          <a:bodyPr wrap="none">
            <a:spAutoFit/>
          </a:bodyPr>
          <a:lstStyle/>
          <a:p>
            <a:r>
              <a:rPr lang="es-CR" sz="1400" b="1" dirty="0"/>
              <a:t>Tipos de muestra por conglomerados</a:t>
            </a:r>
          </a:p>
        </p:txBody>
      </p:sp>
      <p:sp>
        <p:nvSpPr>
          <p:cNvPr id="7" name="Rectangle 6"/>
          <p:cNvSpPr/>
          <p:nvPr/>
        </p:nvSpPr>
        <p:spPr>
          <a:xfrm>
            <a:off x="690992" y="3356302"/>
            <a:ext cx="4402424" cy="830997"/>
          </a:xfrm>
          <a:prstGeom prst="rect">
            <a:avLst/>
          </a:prstGeom>
        </p:spPr>
        <p:txBody>
          <a:bodyPr wrap="none">
            <a:spAutoFit/>
          </a:bodyPr>
          <a:lstStyle/>
          <a:p>
            <a:pPr marL="214313" indent="-214313">
              <a:buFont typeface="Wingdings" panose="05000000000000000000" pitchFamily="2" charset="2"/>
              <a:buChar char="§"/>
            </a:pPr>
            <a:r>
              <a:rPr lang="es-CR" sz="1600" dirty="0"/>
              <a:t>Muestreo de conglomerados completos.</a:t>
            </a:r>
          </a:p>
          <a:p>
            <a:endParaRPr lang="es-CR" sz="1600" dirty="0"/>
          </a:p>
          <a:p>
            <a:pPr marL="214313" indent="-214313">
              <a:buFont typeface="Wingdings" panose="05000000000000000000" pitchFamily="2" charset="2"/>
              <a:buChar char="§"/>
            </a:pPr>
            <a:r>
              <a:rPr lang="es-CR" sz="1600" dirty="0"/>
              <a:t>Muestreo de conglomerados con sub-muestreo.</a:t>
            </a:r>
          </a:p>
        </p:txBody>
      </p:sp>
      <p:sp>
        <p:nvSpPr>
          <p:cNvPr id="10" name="Rectangle 9"/>
          <p:cNvSpPr/>
          <p:nvPr/>
        </p:nvSpPr>
        <p:spPr>
          <a:xfrm>
            <a:off x="651230" y="4618994"/>
            <a:ext cx="5461712" cy="1323439"/>
          </a:xfrm>
          <a:prstGeom prst="rect">
            <a:avLst/>
          </a:prstGeom>
        </p:spPr>
        <p:txBody>
          <a:bodyPr wrap="square">
            <a:spAutoFit/>
          </a:bodyPr>
          <a:lstStyle/>
          <a:p>
            <a:pPr marL="214313" indent="-214313" algn="just">
              <a:buFont typeface="Wingdings" panose="05000000000000000000" pitchFamily="2" charset="2"/>
              <a:buChar char="v"/>
            </a:pPr>
            <a:r>
              <a:rPr lang="es-CR" sz="1600" dirty="0"/>
              <a:t>De todos los diferentes tipos de muestreo probabilístico es la menos representativa de la población. </a:t>
            </a:r>
          </a:p>
          <a:p>
            <a:pPr algn="just"/>
            <a:endParaRPr lang="es-CR" sz="1600" dirty="0"/>
          </a:p>
          <a:p>
            <a:pPr marL="214313" indent="-214313" algn="just">
              <a:buFont typeface="Wingdings" panose="05000000000000000000" pitchFamily="2" charset="2"/>
              <a:buChar char="v"/>
            </a:pPr>
            <a:r>
              <a:rPr lang="es-CR" sz="1600" dirty="0"/>
              <a:t>Esta también es una técnica de muestreo con una posibilidad de error de muestreo alto.</a:t>
            </a:r>
          </a:p>
        </p:txBody>
      </p:sp>
    </p:spTree>
    <p:extLst>
      <p:ext uri="{BB962C8B-B14F-4D97-AF65-F5344CB8AC3E}">
        <p14:creationId xmlns:p14="http://schemas.microsoft.com/office/powerpoint/2010/main" val="3297793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740109"/>
            <a:ext cx="7920880" cy="2709986"/>
          </a:xfrm>
          <a:prstGeom prst="rect">
            <a:avLst/>
          </a:prstGeom>
        </p:spPr>
      </p:pic>
    </p:spTree>
    <p:extLst>
      <p:ext uri="{BB962C8B-B14F-4D97-AF65-F5344CB8AC3E}">
        <p14:creationId xmlns:p14="http://schemas.microsoft.com/office/powerpoint/2010/main" val="3654486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3F2C2-D91E-4C6E-867E-9F41645A83DB}"/>
              </a:ext>
            </a:extLst>
          </p:cNvPr>
          <p:cNvPicPr>
            <a:picLocks noChangeAspect="1"/>
          </p:cNvPicPr>
          <p:nvPr/>
        </p:nvPicPr>
        <p:blipFill>
          <a:blip r:embed="rId3"/>
          <a:stretch>
            <a:fillRect/>
          </a:stretch>
        </p:blipFill>
        <p:spPr>
          <a:xfrm>
            <a:off x="272749" y="908720"/>
            <a:ext cx="8598502" cy="4392488"/>
          </a:xfrm>
          <a:prstGeom prst="rect">
            <a:avLst/>
          </a:prstGeom>
        </p:spPr>
      </p:pic>
      <p:pic>
        <p:nvPicPr>
          <p:cNvPr id="4" name="Picture 3">
            <a:extLst>
              <a:ext uri="{FF2B5EF4-FFF2-40B4-BE49-F238E27FC236}">
                <a16:creationId xmlns:a16="http://schemas.microsoft.com/office/drawing/2014/main" id="{D88DB5EE-476C-4B3D-B4DE-67C18D029C1D}"/>
              </a:ext>
            </a:extLst>
          </p:cNvPr>
          <p:cNvPicPr>
            <a:picLocks noChangeAspect="1"/>
          </p:cNvPicPr>
          <p:nvPr/>
        </p:nvPicPr>
        <p:blipFill>
          <a:blip r:embed="rId4"/>
          <a:stretch>
            <a:fillRect/>
          </a:stretch>
        </p:blipFill>
        <p:spPr>
          <a:xfrm>
            <a:off x="292898" y="881066"/>
            <a:ext cx="8598503" cy="4392488"/>
          </a:xfrm>
          <a:prstGeom prst="rect">
            <a:avLst/>
          </a:prstGeom>
        </p:spPr>
      </p:pic>
    </p:spTree>
    <p:extLst>
      <p:ext uri="{BB962C8B-B14F-4D97-AF65-F5344CB8AC3E}">
        <p14:creationId xmlns:p14="http://schemas.microsoft.com/office/powerpoint/2010/main" val="19335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514CB-2962-4499-987F-CCCE5E3CBA5B}"/>
              </a:ext>
            </a:extLst>
          </p:cNvPr>
          <p:cNvPicPr>
            <a:picLocks noChangeAspect="1"/>
          </p:cNvPicPr>
          <p:nvPr/>
        </p:nvPicPr>
        <p:blipFill>
          <a:blip r:embed="rId2"/>
          <a:stretch>
            <a:fillRect/>
          </a:stretch>
        </p:blipFill>
        <p:spPr>
          <a:xfrm>
            <a:off x="611560" y="980728"/>
            <a:ext cx="8296857" cy="4651390"/>
          </a:xfrm>
          <a:prstGeom prst="rect">
            <a:avLst/>
          </a:prstGeom>
        </p:spPr>
      </p:pic>
    </p:spTree>
    <p:extLst>
      <p:ext uri="{BB962C8B-B14F-4D97-AF65-F5344CB8AC3E}">
        <p14:creationId xmlns:p14="http://schemas.microsoft.com/office/powerpoint/2010/main" val="290624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D786F-5A11-47BF-B901-CCD34E8C08EF}"/>
              </a:ext>
            </a:extLst>
          </p:cNvPr>
          <p:cNvPicPr>
            <a:picLocks noChangeAspect="1"/>
          </p:cNvPicPr>
          <p:nvPr/>
        </p:nvPicPr>
        <p:blipFill>
          <a:blip r:embed="rId2"/>
          <a:stretch>
            <a:fillRect/>
          </a:stretch>
        </p:blipFill>
        <p:spPr>
          <a:xfrm>
            <a:off x="107504" y="548681"/>
            <a:ext cx="8561996" cy="1224136"/>
          </a:xfrm>
          <a:prstGeom prst="rect">
            <a:avLst/>
          </a:prstGeom>
        </p:spPr>
      </p:pic>
      <p:pic>
        <p:nvPicPr>
          <p:cNvPr id="5" name="Picture 4">
            <a:extLst>
              <a:ext uri="{FF2B5EF4-FFF2-40B4-BE49-F238E27FC236}">
                <a16:creationId xmlns:a16="http://schemas.microsoft.com/office/drawing/2014/main" id="{08EF71B4-3D53-4560-BB5C-253A7013EA4D}"/>
              </a:ext>
            </a:extLst>
          </p:cNvPr>
          <p:cNvPicPr>
            <a:picLocks noChangeAspect="1"/>
          </p:cNvPicPr>
          <p:nvPr/>
        </p:nvPicPr>
        <p:blipFill>
          <a:blip r:embed="rId3"/>
          <a:stretch>
            <a:fillRect/>
          </a:stretch>
        </p:blipFill>
        <p:spPr>
          <a:xfrm>
            <a:off x="395536" y="1988840"/>
            <a:ext cx="7286625" cy="1133475"/>
          </a:xfrm>
          <a:prstGeom prst="rect">
            <a:avLst/>
          </a:prstGeom>
        </p:spPr>
      </p:pic>
      <p:pic>
        <p:nvPicPr>
          <p:cNvPr id="3" name="Picture 2">
            <a:extLst>
              <a:ext uri="{FF2B5EF4-FFF2-40B4-BE49-F238E27FC236}">
                <a16:creationId xmlns:a16="http://schemas.microsoft.com/office/drawing/2014/main" id="{0DE1113E-4C61-41BC-BE68-DA459C00D716}"/>
              </a:ext>
            </a:extLst>
          </p:cNvPr>
          <p:cNvPicPr>
            <a:picLocks noChangeAspect="1"/>
          </p:cNvPicPr>
          <p:nvPr/>
        </p:nvPicPr>
        <p:blipFill>
          <a:blip r:embed="rId4"/>
          <a:stretch>
            <a:fillRect/>
          </a:stretch>
        </p:blipFill>
        <p:spPr>
          <a:xfrm>
            <a:off x="287989" y="2924944"/>
            <a:ext cx="8201025" cy="1847850"/>
          </a:xfrm>
          <a:prstGeom prst="rect">
            <a:avLst/>
          </a:prstGeom>
        </p:spPr>
      </p:pic>
    </p:spTree>
    <p:extLst>
      <p:ext uri="{BB962C8B-B14F-4D97-AF65-F5344CB8AC3E}">
        <p14:creationId xmlns:p14="http://schemas.microsoft.com/office/powerpoint/2010/main" val="6926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6016" y="1905799"/>
            <a:ext cx="3769648" cy="3314074"/>
          </a:xfrm>
          <a:prstGeom prst="rect">
            <a:avLst/>
          </a:prstGeom>
        </p:spPr>
      </p:pic>
      <p:sp>
        <p:nvSpPr>
          <p:cNvPr id="3" name="Rectangle 2"/>
          <p:cNvSpPr/>
          <p:nvPr/>
        </p:nvSpPr>
        <p:spPr>
          <a:xfrm>
            <a:off x="755576" y="764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Características</a:t>
            </a:r>
          </a:p>
        </p:txBody>
      </p:sp>
      <p:sp>
        <p:nvSpPr>
          <p:cNvPr id="4" name="TextBox 3"/>
          <p:cNvSpPr txBox="1"/>
          <p:nvPr/>
        </p:nvSpPr>
        <p:spPr>
          <a:xfrm>
            <a:off x="755576" y="1196752"/>
            <a:ext cx="7200800" cy="646331"/>
          </a:xfrm>
          <a:prstGeom prst="rect">
            <a:avLst/>
          </a:prstGeom>
          <a:noFill/>
        </p:spPr>
        <p:txBody>
          <a:bodyPr wrap="square" rtlCol="0">
            <a:spAutoFit/>
          </a:bodyPr>
          <a:lstStyle/>
          <a:p>
            <a:r>
              <a:rPr lang="es-ES" dirty="0"/>
              <a:t>Son las cualidades que distinguen a la unidades estadísticas y que las hace diferentes.</a:t>
            </a:r>
          </a:p>
        </p:txBody>
      </p:sp>
      <p:pic>
        <p:nvPicPr>
          <p:cNvPr id="5" name="Imagen 4"/>
          <p:cNvPicPr>
            <a:picLocks noChangeAspect="1"/>
          </p:cNvPicPr>
          <p:nvPr/>
        </p:nvPicPr>
        <p:blipFill>
          <a:blip r:embed="rId3"/>
          <a:stretch>
            <a:fillRect/>
          </a:stretch>
        </p:blipFill>
        <p:spPr>
          <a:xfrm>
            <a:off x="899591" y="2348880"/>
            <a:ext cx="3690263" cy="2675329"/>
          </a:xfrm>
          <a:prstGeom prst="rect">
            <a:avLst/>
          </a:prstGeom>
        </p:spPr>
      </p:pic>
    </p:spTree>
    <p:extLst>
      <p:ext uri="{BB962C8B-B14F-4D97-AF65-F5344CB8AC3E}">
        <p14:creationId xmlns:p14="http://schemas.microsoft.com/office/powerpoint/2010/main" val="352304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C20938-E05E-45B0-B0CA-45982798FB2E}"/>
              </a:ext>
            </a:extLst>
          </p:cNvPr>
          <p:cNvPicPr>
            <a:picLocks noChangeAspect="1"/>
          </p:cNvPicPr>
          <p:nvPr/>
        </p:nvPicPr>
        <p:blipFill>
          <a:blip r:embed="rId2"/>
          <a:stretch>
            <a:fillRect/>
          </a:stretch>
        </p:blipFill>
        <p:spPr>
          <a:xfrm>
            <a:off x="852487" y="900112"/>
            <a:ext cx="7439025" cy="5057775"/>
          </a:xfrm>
          <a:prstGeom prst="rect">
            <a:avLst/>
          </a:prstGeom>
        </p:spPr>
      </p:pic>
    </p:spTree>
    <p:extLst>
      <p:ext uri="{BB962C8B-B14F-4D97-AF65-F5344CB8AC3E}">
        <p14:creationId xmlns:p14="http://schemas.microsoft.com/office/powerpoint/2010/main" val="37744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3662677"/>
            <a:ext cx="7848872" cy="1477328"/>
          </a:xfrm>
          <a:prstGeom prst="rect">
            <a:avLst/>
          </a:prstGeom>
        </p:spPr>
        <p:txBody>
          <a:bodyPr wrap="square">
            <a:spAutoFit/>
          </a:bodyPr>
          <a:lstStyle/>
          <a:p>
            <a:r>
              <a:rPr lang="es-CR" b="1" dirty="0"/>
              <a:t>Cuantitativas continuas:</a:t>
            </a:r>
            <a:r>
              <a:rPr lang="es-CR" dirty="0"/>
              <a:t> variables con cualquier valor en un intervalo de números reales. Una variable es continua si teóricamente puede tomar cualquier valor en el intervalo.  </a:t>
            </a:r>
          </a:p>
          <a:p>
            <a:endParaRPr lang="es-CR" dirty="0"/>
          </a:p>
          <a:p>
            <a:r>
              <a:rPr lang="es-CR" dirty="0"/>
              <a:t>Ejemplos: peso del equipaje, estatura, velocidad, edad del huésped.</a:t>
            </a:r>
          </a:p>
        </p:txBody>
      </p:sp>
      <p:sp>
        <p:nvSpPr>
          <p:cNvPr id="3" name="Rectangle 2"/>
          <p:cNvSpPr/>
          <p:nvPr/>
        </p:nvSpPr>
        <p:spPr>
          <a:xfrm>
            <a:off x="827584" y="476672"/>
            <a:ext cx="7560840" cy="1754326"/>
          </a:xfrm>
          <a:prstGeom prst="rect">
            <a:avLst/>
          </a:prstGeom>
        </p:spPr>
        <p:txBody>
          <a:bodyPr wrap="square">
            <a:spAutoFit/>
          </a:bodyPr>
          <a:lstStyle/>
          <a:p>
            <a:r>
              <a:rPr lang="es-CR" b="1" dirty="0"/>
              <a:t>Cuantitativas discretas o discontinuas:</a:t>
            </a:r>
            <a:r>
              <a:rPr lang="es-CR" dirty="0"/>
              <a:t> variables cuyos valores son numerables No puede asumir todos los valores dentro de un intervalo, sino un número finito.  </a:t>
            </a:r>
          </a:p>
          <a:p>
            <a:endParaRPr lang="es-CR" dirty="0"/>
          </a:p>
          <a:p>
            <a:r>
              <a:rPr lang="es-CR" dirty="0"/>
              <a:t>Ejemplos: cantidad de habitaciones, número de asientos, número de reservaciones.</a:t>
            </a:r>
          </a:p>
        </p:txBody>
      </p:sp>
      <p:sp>
        <p:nvSpPr>
          <p:cNvPr id="7" name="Rectángulo 2"/>
          <p:cNvSpPr/>
          <p:nvPr/>
        </p:nvSpPr>
        <p:spPr>
          <a:xfrm>
            <a:off x="827584" y="5744648"/>
            <a:ext cx="7704856" cy="369332"/>
          </a:xfrm>
          <a:prstGeom prst="rect">
            <a:avLst/>
          </a:prstGeom>
        </p:spPr>
        <p:txBody>
          <a:bodyPr wrap="square">
            <a:spAutoFit/>
          </a:bodyPr>
          <a:lstStyle/>
          <a:p>
            <a:r>
              <a:rPr lang="es-CR" b="1" dirty="0"/>
              <a:t>Observación</a:t>
            </a:r>
          </a:p>
        </p:txBody>
      </p:sp>
      <p:sp>
        <p:nvSpPr>
          <p:cNvPr id="8" name="Rectangle 7"/>
          <p:cNvSpPr/>
          <p:nvPr/>
        </p:nvSpPr>
        <p:spPr>
          <a:xfrm>
            <a:off x="683568" y="6202352"/>
            <a:ext cx="6120680" cy="369332"/>
          </a:xfrm>
          <a:prstGeom prst="rect">
            <a:avLst/>
          </a:prstGeom>
        </p:spPr>
        <p:txBody>
          <a:bodyPr wrap="square">
            <a:spAutoFit/>
          </a:bodyPr>
          <a:lstStyle/>
          <a:p>
            <a:pPr marL="0" lvl="1"/>
            <a:r>
              <a:rPr lang="es-CR" dirty="0"/>
              <a:t>Es el valor observado en una determinada unidad estadística.</a:t>
            </a:r>
          </a:p>
        </p:txBody>
      </p:sp>
      <p:sp>
        <p:nvSpPr>
          <p:cNvPr id="9" name="TextBox 8"/>
          <p:cNvSpPr txBox="1"/>
          <p:nvPr/>
        </p:nvSpPr>
        <p:spPr>
          <a:xfrm>
            <a:off x="1007604" y="2392839"/>
            <a:ext cx="7200800" cy="369332"/>
          </a:xfrm>
          <a:prstGeom prst="rect">
            <a:avLst/>
          </a:prstGeom>
          <a:noFill/>
        </p:spPr>
        <p:txBody>
          <a:bodyPr wrap="square" rtlCol="0">
            <a:spAutoFit/>
          </a:bodyPr>
          <a:lstStyle/>
          <a:p>
            <a:r>
              <a:rPr lang="es-CR" b="1" dirty="0">
                <a:effectLst>
                  <a:outerShdw blurRad="38100" dist="38100" dir="2700000" algn="tl">
                    <a:srgbClr val="000000">
                      <a:alpha val="43137"/>
                    </a:srgbClr>
                  </a:outerShdw>
                </a:effectLst>
              </a:rPr>
              <a:t>6.1 ¿Cuántas estrellas tiene el hotel donde se hospeda?  _______ Estrellas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2060384"/>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juntas (ion)]]</Template>
  <TotalTime>1864</TotalTime>
  <Words>2274</Words>
  <Application>Microsoft Office PowerPoint</Application>
  <PresentationFormat>On-screen Show (4:3)</PresentationFormat>
  <Paragraphs>246</Paragraphs>
  <Slides>55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Adobe Gothic Std B</vt:lpstr>
      <vt:lpstr>Arial</vt:lpstr>
      <vt:lpstr>Calibri</vt:lpstr>
      <vt:lpstr>Calibri Light</vt:lpstr>
      <vt:lpstr>Cambria</vt:lpstr>
      <vt:lpstr>Wingdings</vt:lpstr>
      <vt:lpstr>Wingdings 2</vt:lpstr>
      <vt:lpstr>HDOfficeLightV0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XS0105 Estadística para Informáticos</dc:title>
  <dc:creator>Carlom</dc:creator>
  <cp:lastModifiedBy>Carlomagno Araya Alpizar</cp:lastModifiedBy>
  <cp:revision>376</cp:revision>
  <dcterms:created xsi:type="dcterms:W3CDTF">2016-03-29T03:54:17Z</dcterms:created>
  <dcterms:modified xsi:type="dcterms:W3CDTF">2020-08-17T23:51:32Z</dcterms:modified>
</cp:coreProperties>
</file>