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1" r:id="rId3"/>
    <p:sldId id="292" r:id="rId4"/>
    <p:sldId id="328" r:id="rId5"/>
    <p:sldId id="293" r:id="rId6"/>
    <p:sldId id="309" r:id="rId7"/>
    <p:sldId id="330" r:id="rId8"/>
    <p:sldId id="329" r:id="rId9"/>
    <p:sldId id="332" r:id="rId10"/>
    <p:sldId id="333" r:id="rId11"/>
    <p:sldId id="272" r:id="rId12"/>
    <p:sldId id="303" r:id="rId13"/>
    <p:sldId id="290" r:id="rId14"/>
    <p:sldId id="288" r:id="rId15"/>
    <p:sldId id="298" r:id="rId16"/>
    <p:sldId id="300" r:id="rId17"/>
    <p:sldId id="283" r:id="rId18"/>
    <p:sldId id="302" r:id="rId19"/>
    <p:sldId id="308" r:id="rId20"/>
    <p:sldId id="273" r:id="rId21"/>
    <p:sldId id="335" r:id="rId22"/>
    <p:sldId id="268" r:id="rId23"/>
    <p:sldId id="304" r:id="rId24"/>
    <p:sldId id="307" r:id="rId25"/>
    <p:sldId id="299" r:id="rId26"/>
    <p:sldId id="297" r:id="rId27"/>
    <p:sldId id="274" r:id="rId28"/>
    <p:sldId id="263" r:id="rId29"/>
    <p:sldId id="305" r:id="rId30"/>
    <p:sldId id="269" r:id="rId31"/>
    <p:sldId id="296" r:id="rId32"/>
    <p:sldId id="287" r:id="rId33"/>
    <p:sldId id="336" r:id="rId34"/>
    <p:sldId id="337" r:id="rId35"/>
    <p:sldId id="295" r:id="rId36"/>
    <p:sldId id="260" r:id="rId37"/>
    <p:sldId id="276" r:id="rId38"/>
    <p:sldId id="338" r:id="rId39"/>
    <p:sldId id="259" r:id="rId40"/>
    <p:sldId id="306" r:id="rId41"/>
    <p:sldId id="289" r:id="rId42"/>
    <p:sldId id="261" r:id="rId43"/>
    <p:sldId id="301" r:id="rId44"/>
    <p:sldId id="280" r:id="rId45"/>
    <p:sldId id="271" r:id="rId46"/>
    <p:sldId id="270" r:id="rId47"/>
    <p:sldId id="279" r:id="rId48"/>
    <p:sldId id="281" r:id="rId4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6A3D-4C56-4AD6-9338-28F1EC529822}" type="datetimeFigureOut">
              <a:rPr lang="es-ES" smtClean="0"/>
              <a:t>12/04/2024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7C24-2C32-44D9-A31B-5EB43FE849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5539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6A3D-4C56-4AD6-9338-28F1EC529822}" type="datetimeFigureOut">
              <a:rPr lang="es-ES" smtClean="0"/>
              <a:t>12/04/2024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7C24-2C32-44D9-A31B-5EB43FE849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6834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6A3D-4C56-4AD6-9338-28F1EC529822}" type="datetimeFigureOut">
              <a:rPr lang="es-ES" smtClean="0"/>
              <a:t>12/04/2024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7C24-2C32-44D9-A31B-5EB43FE849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98635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6A3D-4C56-4AD6-9338-28F1EC529822}" type="datetimeFigureOut">
              <a:rPr lang="es-ES" smtClean="0"/>
              <a:t>12/04/2024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7C24-2C32-44D9-A31B-5EB43FE849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5711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6A3D-4C56-4AD6-9338-28F1EC529822}" type="datetimeFigureOut">
              <a:rPr lang="es-ES" smtClean="0"/>
              <a:t>12/04/2024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7C24-2C32-44D9-A31B-5EB43FE849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5488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6A3D-4C56-4AD6-9338-28F1EC529822}" type="datetimeFigureOut">
              <a:rPr lang="es-ES" smtClean="0"/>
              <a:t>12/04/2024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7C24-2C32-44D9-A31B-5EB43FE849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23091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6A3D-4C56-4AD6-9338-28F1EC529822}" type="datetimeFigureOut">
              <a:rPr lang="es-ES" smtClean="0"/>
              <a:t>12/04/2024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7C24-2C32-44D9-A31B-5EB43FE849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53381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6A3D-4C56-4AD6-9338-28F1EC529822}" type="datetimeFigureOut">
              <a:rPr lang="es-ES" smtClean="0"/>
              <a:t>12/04/2024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7C24-2C32-44D9-A31B-5EB43FE849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2281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6A3D-4C56-4AD6-9338-28F1EC529822}" type="datetimeFigureOut">
              <a:rPr lang="es-ES" smtClean="0"/>
              <a:t>12/04/2024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7C24-2C32-44D9-A31B-5EB43FE849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4095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6A3D-4C56-4AD6-9338-28F1EC529822}" type="datetimeFigureOut">
              <a:rPr lang="es-ES" smtClean="0"/>
              <a:t>12/04/2024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7C24-2C32-44D9-A31B-5EB43FE849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334663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336A3D-4C56-4AD6-9338-28F1EC529822}" type="datetimeFigureOut">
              <a:rPr lang="es-ES" smtClean="0"/>
              <a:t>12/04/2024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67C24-2C32-44D9-A31B-5EB43FE849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242529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36A3D-4C56-4AD6-9338-28F1EC529822}" type="datetimeFigureOut">
              <a:rPr lang="es-ES" smtClean="0"/>
              <a:t>12/04/2024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67C24-2C32-44D9-A31B-5EB43FE8493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63846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48880"/>
            <a:ext cx="8229600" cy="3033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904" y="764704"/>
            <a:ext cx="1258697" cy="1345704"/>
          </a:xfrm>
          <a:prstGeom prst="rect">
            <a:avLst/>
          </a:prstGeom>
        </p:spPr>
      </p:pic>
      <p:sp>
        <p:nvSpPr>
          <p:cNvPr id="4" name="CuadroTexto 2"/>
          <p:cNvSpPr txBox="1"/>
          <p:nvPr/>
        </p:nvSpPr>
        <p:spPr>
          <a:xfrm>
            <a:off x="6372200" y="5949280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Dr. Carlomagno Araya Alpízar</a:t>
            </a:r>
          </a:p>
          <a:p>
            <a:r>
              <a:rPr lang="es-E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Catedrático en Estadística</a:t>
            </a:r>
          </a:p>
        </p:txBody>
      </p:sp>
    </p:spTree>
    <p:extLst>
      <p:ext uri="{BB962C8B-B14F-4D97-AF65-F5344CB8AC3E}">
        <p14:creationId xmlns:p14="http://schemas.microsoft.com/office/powerpoint/2010/main" val="3925679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403648" y="548680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Cuadros Estadísticos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D07345B6-D61F-E15C-EBE5-4BF6F111B29D}"/>
              </a:ext>
            </a:extLst>
          </p:cNvPr>
          <p:cNvSpPr txBox="1"/>
          <p:nvPr/>
        </p:nvSpPr>
        <p:spPr>
          <a:xfrm>
            <a:off x="467544" y="1196752"/>
            <a:ext cx="8136904" cy="1711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Un cuadro estadístico es una forma organizada de presentar datos numéricos o información estadística de manera clara y concisa. Los cuadros estadísticos están diseñados para facilitar la comprensión y el análisis de los datos, permitiendo a los usuarios identificar tendencias, comparar valores y extraer conclusiones.</a:t>
            </a:r>
            <a:endParaRPr lang="en-US" dirty="0"/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201DCDDB-C201-FFEF-F976-897CECAB1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514" y="3140968"/>
            <a:ext cx="7946909" cy="3480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45313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475" y="1196752"/>
            <a:ext cx="6877050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2105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ABC977D-F0DC-23D5-E98A-DBAB261F28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5" y="609600"/>
            <a:ext cx="851535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153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100BA5B-1790-1A4C-6AEF-26DCB21EC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0537" y="609600"/>
            <a:ext cx="8162925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38206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20AA300-D52D-E8C8-C9B6-A67DC47A87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5" y="1366837"/>
            <a:ext cx="7943850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3890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F09F8D1E-3E26-62E1-0240-FDC9742CB0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764704"/>
            <a:ext cx="8076468" cy="4646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78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2C0B8644-E491-D421-9773-78FFA3D312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551" y="0"/>
            <a:ext cx="6795786" cy="617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5665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332656"/>
            <a:ext cx="6368537" cy="6021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02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5CA3FEE-AED7-8B46-ED69-4314FF1FF5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13" y="475219"/>
            <a:ext cx="7759204" cy="612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1259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0F21987-889D-B1BC-0512-6B1A50812C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625" y="1047750"/>
            <a:ext cx="7524750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529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E1EF508-AE91-47E0-BA15-94438CABB0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037" y="238125"/>
            <a:ext cx="5495925" cy="638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0268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403648" y="329909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Construcción de Gráficos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2924944"/>
            <a:ext cx="5040559" cy="3710567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CBE779EE-A932-7D7A-D91C-17BAD9259F67}"/>
              </a:ext>
            </a:extLst>
          </p:cNvPr>
          <p:cNvSpPr txBox="1"/>
          <p:nvPr/>
        </p:nvSpPr>
        <p:spPr>
          <a:xfrm>
            <a:off x="467544" y="1083502"/>
            <a:ext cx="8352928" cy="2126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Un gráfico estadístico es una representación visual de datos numéricos o información estadística. Estos gráficos son herramientas poderosas para resumir, analizar y comunicar datos de manera efectiva. Permiten visualizar patrones, tendencias, comparaciones y relaciones entre variables de una manera clara y fácilmente comprensible.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8131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A909CC-022D-4C7B-858E-4CCEEC8A1D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5653" y="716308"/>
            <a:ext cx="5912693" cy="5425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9626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403648" y="548680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Barras Verticales Simples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57F79D0-01FB-53B1-66D4-1701BDB14E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412776"/>
            <a:ext cx="8108615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7908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6866596-FA78-6B96-9CA7-0AE74D47B5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980728"/>
            <a:ext cx="8147609" cy="430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9899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F59B2727-E04E-F28D-14B5-A48D5CC2E3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175" y="1057275"/>
            <a:ext cx="7867650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18443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BFFC065-DDCC-4E11-8583-A262025B19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041" y="1124744"/>
            <a:ext cx="7331918" cy="5021148"/>
          </a:xfrm>
          <a:prstGeom prst="rect">
            <a:avLst/>
          </a:prstGeom>
        </p:spPr>
      </p:pic>
      <p:sp>
        <p:nvSpPr>
          <p:cNvPr id="3" name="5 CuadroTexto">
            <a:extLst>
              <a:ext uri="{FF2B5EF4-FFF2-40B4-BE49-F238E27FC236}">
                <a16:creationId xmlns:a16="http://schemas.microsoft.com/office/drawing/2014/main" id="{D5AF1CEE-E2F1-F94E-425C-A9057F7D7FE7}"/>
              </a:ext>
            </a:extLst>
          </p:cNvPr>
          <p:cNvSpPr txBox="1"/>
          <p:nvPr/>
        </p:nvSpPr>
        <p:spPr>
          <a:xfrm>
            <a:off x="1403648" y="414665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Barras Horizontales Simples</a:t>
            </a:r>
          </a:p>
        </p:txBody>
      </p:sp>
    </p:spTree>
    <p:extLst>
      <p:ext uri="{BB962C8B-B14F-4D97-AF65-F5344CB8AC3E}">
        <p14:creationId xmlns:p14="http://schemas.microsoft.com/office/powerpoint/2010/main" val="27925826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9A11878-B88F-DF92-0828-14274DD9D5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1125" y="385318"/>
            <a:ext cx="6071195" cy="6415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2802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700808"/>
            <a:ext cx="5874504" cy="30771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1403648" y="548680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Barras Horizontales Simples</a:t>
            </a:r>
          </a:p>
        </p:txBody>
      </p:sp>
    </p:spTree>
    <p:extLst>
      <p:ext uri="{BB962C8B-B14F-4D97-AF65-F5344CB8AC3E}">
        <p14:creationId xmlns:p14="http://schemas.microsoft.com/office/powerpoint/2010/main" val="28018699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403648" y="548680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Barras Verticales Comparativas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4DF56D7C-DF6B-44C9-84F1-584C5EE8FC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000" y="1340768"/>
            <a:ext cx="7419975" cy="525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78041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0B5F9720-FED6-BEBB-0E22-5A612BB473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725" y="962025"/>
            <a:ext cx="7448550" cy="4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54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380B1B7-6754-45E6-9299-81F464C7FC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382352"/>
            <a:ext cx="3737529" cy="571094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C808171-DC87-4539-9BE2-564D5186C3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4008" y="980728"/>
            <a:ext cx="4181472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49740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03647" y="548680"/>
            <a:ext cx="65497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Barras Horizontales Comparativas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B87D801-CADD-42DD-BFD4-B7557F8DF4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412776"/>
            <a:ext cx="7463557" cy="50950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11492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EF28A3EA-D926-4F9A-F201-77FAA0071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6350" y="771525"/>
            <a:ext cx="6591300" cy="5314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9551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82AAB336-CF6A-B0F7-9CFD-0563AD2A67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621" y="766763"/>
            <a:ext cx="8598803" cy="503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96016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403648" y="465150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Barras Compuestas Verticales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928" y="6525344"/>
            <a:ext cx="4800966" cy="161500"/>
          </a:xfrm>
          <a:prstGeom prst="rect">
            <a:avLst/>
          </a:prstGeom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29E6E7C-F6BC-0B26-3EA2-05716EA03B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1268760"/>
            <a:ext cx="6548308" cy="5124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64002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B941365-ED2A-49F1-1BED-FB19E002AD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87" y="571500"/>
            <a:ext cx="728662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2374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F13EC7-5382-4893-B1A8-EDC135C095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457" y="620688"/>
            <a:ext cx="8107085" cy="5066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86142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03648" y="177591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Barras Compuestas Horizontales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5092296-1F5C-455F-753C-BFD38F47C8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8176" y="908720"/>
            <a:ext cx="6334184" cy="5771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3559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3 CuadroTexto">
            <a:extLst>
              <a:ext uri="{FF2B5EF4-FFF2-40B4-BE49-F238E27FC236}">
                <a16:creationId xmlns:a16="http://schemas.microsoft.com/office/drawing/2014/main" id="{81AFCA5A-1F44-417A-B2BE-4E0375E9148C}"/>
              </a:ext>
            </a:extLst>
          </p:cNvPr>
          <p:cNvSpPr txBox="1"/>
          <p:nvPr/>
        </p:nvSpPr>
        <p:spPr>
          <a:xfrm>
            <a:off x="1547664" y="332656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Gráfico Circular (Pastel)</a:t>
            </a:r>
          </a:p>
        </p:txBody>
      </p:sp>
      <p:pic>
        <p:nvPicPr>
          <p:cNvPr id="12" name="Imagen 11">
            <a:extLst>
              <a:ext uri="{FF2B5EF4-FFF2-40B4-BE49-F238E27FC236}">
                <a16:creationId xmlns:a16="http://schemas.microsoft.com/office/drawing/2014/main" id="{227CF1BA-AE47-490F-9F12-543B75CA40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8184" y="4318174"/>
            <a:ext cx="2668885" cy="2410272"/>
          </a:xfrm>
          <a:prstGeom prst="rect">
            <a:avLst/>
          </a:prstGeom>
        </p:spPr>
      </p:pic>
      <p:pic>
        <p:nvPicPr>
          <p:cNvPr id="14" name="Imagen 13">
            <a:extLst>
              <a:ext uri="{FF2B5EF4-FFF2-40B4-BE49-F238E27FC236}">
                <a16:creationId xmlns:a16="http://schemas.microsoft.com/office/drawing/2014/main" id="{F4DC8414-CC9B-45E6-8990-AA354D9B85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980728"/>
            <a:ext cx="5324475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852693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D3091B5-9181-118B-216B-AC4805F17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387" y="706948"/>
            <a:ext cx="7739013" cy="5851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06578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403648" y="548680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Barras del 100%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D859B52-C730-F9D1-F40C-A1B79E1DD2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347589"/>
            <a:ext cx="7442597" cy="4961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4145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CuadroTexto"/>
          <p:cNvSpPr txBox="1"/>
          <p:nvPr/>
        </p:nvSpPr>
        <p:spPr>
          <a:xfrm>
            <a:off x="1403648" y="548680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Presentación Textual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6F863F0F-BAF4-C59E-0398-6C23AAFF3D52}"/>
              </a:ext>
            </a:extLst>
          </p:cNvPr>
          <p:cNvSpPr txBox="1"/>
          <p:nvPr/>
        </p:nvSpPr>
        <p:spPr>
          <a:xfrm>
            <a:off x="467544" y="1412776"/>
            <a:ext cx="7920880" cy="1711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La presentación textual de datos se refiere a la representación de información utilizando texto escrito en lugar de gráficos, tablas u otros medios visuales. En lugar de utilizar gráficos o diagramas, los datos se presentan en forma de párrafos, listas, tablas de texto, o cualquier otro formato basado en palabras.</a:t>
            </a:r>
            <a:endParaRPr lang="en-U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408E5A7-C7AC-9945-2D07-37043B4FCC34}"/>
              </a:ext>
            </a:extLst>
          </p:cNvPr>
          <p:cNvSpPr txBox="1"/>
          <p:nvPr/>
        </p:nvSpPr>
        <p:spPr>
          <a:xfrm>
            <a:off x="467544" y="3465018"/>
            <a:ext cx="7920880" cy="1711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Algunos ejemplos de presentación textual de datos incluyen informes escritos, descripciones detalladas, resúmenes narrativos y explicaciones paso a paso. Este enfoque puede ser especialmente útil en contextos como informes científicos, análisis de datos cualitativos, informes financieros y documentos técnicos.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9288464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F2BF876-4F24-E535-0552-6D79868CAD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836712"/>
            <a:ext cx="7792144" cy="4582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88010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637" y="1145812"/>
            <a:ext cx="6326659" cy="5421675"/>
          </a:xfrm>
          <a:prstGeom prst="rect">
            <a:avLst/>
          </a:prstGeom>
        </p:spPr>
      </p:pic>
      <p:sp>
        <p:nvSpPr>
          <p:cNvPr id="4" name="4 CuadroTexto">
            <a:extLst>
              <a:ext uri="{FF2B5EF4-FFF2-40B4-BE49-F238E27FC236}">
                <a16:creationId xmlns:a16="http://schemas.microsoft.com/office/drawing/2014/main" id="{AFCD118D-EA5A-485D-A2D8-306E93218BF0}"/>
              </a:ext>
            </a:extLst>
          </p:cNvPr>
          <p:cNvSpPr txBox="1"/>
          <p:nvPr/>
        </p:nvSpPr>
        <p:spPr>
          <a:xfrm>
            <a:off x="1331640" y="290513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Gráfico Lineal (simple)</a:t>
            </a:r>
          </a:p>
        </p:txBody>
      </p:sp>
    </p:spTree>
    <p:extLst>
      <p:ext uri="{BB962C8B-B14F-4D97-AF65-F5344CB8AC3E}">
        <p14:creationId xmlns:p14="http://schemas.microsoft.com/office/powerpoint/2010/main" val="119753287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1403648" y="548680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Gráfico Lineal (compuesto)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56DD549-B35B-6E25-EAFC-5A813C9165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613" y="1223098"/>
            <a:ext cx="8059812" cy="4658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20760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B779615-EAD5-12CA-7930-4601C0A9C9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" y="666750"/>
            <a:ext cx="8496300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72638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48265"/>
            <a:ext cx="6140723" cy="5838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744640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403648" y="548680"/>
            <a:ext cx="61206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Estadístico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219200"/>
            <a:ext cx="8686800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05594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891910"/>
            <a:ext cx="7216254" cy="49853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46375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1214438"/>
            <a:ext cx="8467725" cy="442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29107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80" y="260648"/>
            <a:ext cx="8534400" cy="6267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957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A2E7846-E9AA-4544-BF09-AF28657F61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533080"/>
            <a:ext cx="6639644" cy="579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87516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9E654D21-2EB1-DD67-38A9-BA84267C6A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503" y="1124744"/>
            <a:ext cx="7814994" cy="438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5355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A94B9896-B6A0-4E67-AF1E-A38763045595}"/>
              </a:ext>
            </a:extLst>
          </p:cNvPr>
          <p:cNvSpPr txBox="1"/>
          <p:nvPr/>
        </p:nvSpPr>
        <p:spPr>
          <a:xfrm>
            <a:off x="467544" y="476672"/>
            <a:ext cx="6696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Presentación semitabular (o </a:t>
            </a:r>
            <a:r>
              <a:rPr lang="es-C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semitextual</a:t>
            </a:r>
            <a:r>
              <a:rPr lang="es-CR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58FD307-50C4-71BA-5A1D-F187DB2BD608}"/>
              </a:ext>
            </a:extLst>
          </p:cNvPr>
          <p:cNvSpPr txBox="1"/>
          <p:nvPr/>
        </p:nvSpPr>
        <p:spPr>
          <a:xfrm>
            <a:off x="611560" y="1196752"/>
            <a:ext cx="7848872" cy="2126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La presentación semitextual de datos combina elementos de presentación textual y visual para comunicar la información de manera más efectiva. En este enfoque, se utiliza texto junto con elementos visuales, como gráficos, tablas, diagramas, imágenes o iconos, para presentar los datos de manera más dinámica y comprensible.</a:t>
            </a:r>
            <a:endParaRPr lang="en-US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A59DCF7-EB2D-9C33-2B03-6E342FAC6FF8}"/>
              </a:ext>
            </a:extLst>
          </p:cNvPr>
          <p:cNvSpPr txBox="1"/>
          <p:nvPr/>
        </p:nvSpPr>
        <p:spPr>
          <a:xfrm>
            <a:off x="641914" y="3652674"/>
            <a:ext cx="7746510" cy="2126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s-ES" b="0" i="0" dirty="0">
                <a:solidFill>
                  <a:srgbClr val="0D0D0D"/>
                </a:solidFill>
                <a:effectLst/>
                <a:highlight>
                  <a:srgbClr val="FFFFFF"/>
                </a:highlight>
                <a:latin typeface="Söhne"/>
              </a:rPr>
              <a:t>La presentación semitextual busca aprovechar las fortalezas de ambos enfoques: el texto puede proporcionar detalles contextuales, explicaciones y narrativas, mientras que los elementos visuales pueden resumir información compleja de manera rápida y clara. Esto puede mejorar la comprensión de los datos y hacer que la presentación sea más atractiva y memorable para el público.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7087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260658"/>
            <a:ext cx="6694635" cy="6276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2113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8914DFE-75B4-465F-9B9E-3EE07A5229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0237" y="538162"/>
            <a:ext cx="5343525" cy="578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52793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3141</TotalTime>
  <Words>377</Words>
  <Application>Microsoft Office PowerPoint</Application>
  <PresentationFormat>Presentación en pantalla (4:3)</PresentationFormat>
  <Paragraphs>24</Paragraphs>
  <Slides>48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48</vt:i4>
      </vt:variant>
    </vt:vector>
  </HeadingPairs>
  <TitlesOfParts>
    <vt:vector size="52" baseType="lpstr">
      <vt:lpstr>Arial</vt:lpstr>
      <vt:lpstr>Calibri</vt:lpstr>
      <vt:lpstr>Söhne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Carlom</dc:creator>
  <cp:lastModifiedBy>Carlomagno Araya Alpizar</cp:lastModifiedBy>
  <cp:revision>166</cp:revision>
  <dcterms:created xsi:type="dcterms:W3CDTF">2016-04-03T02:47:20Z</dcterms:created>
  <dcterms:modified xsi:type="dcterms:W3CDTF">2024-04-12T21:31:24Z</dcterms:modified>
</cp:coreProperties>
</file>