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1" r:id="rId3"/>
    <p:sldId id="312" r:id="rId4"/>
    <p:sldId id="313" r:id="rId5"/>
    <p:sldId id="314" r:id="rId6"/>
    <p:sldId id="291" r:id="rId7"/>
    <p:sldId id="267" r:id="rId8"/>
    <p:sldId id="263" r:id="rId9"/>
    <p:sldId id="292" r:id="rId10"/>
    <p:sldId id="294" r:id="rId11"/>
    <p:sldId id="271" r:id="rId12"/>
    <p:sldId id="308" r:id="rId13"/>
    <p:sldId id="309" r:id="rId14"/>
    <p:sldId id="310" r:id="rId15"/>
    <p:sldId id="316" r:id="rId16"/>
    <p:sldId id="259" r:id="rId17"/>
    <p:sldId id="277" r:id="rId18"/>
    <p:sldId id="296" r:id="rId19"/>
    <p:sldId id="297" r:id="rId20"/>
    <p:sldId id="298" r:id="rId21"/>
    <p:sldId id="260" r:id="rId22"/>
    <p:sldId id="261" r:id="rId23"/>
    <p:sldId id="315" r:id="rId24"/>
    <p:sldId id="299" r:id="rId25"/>
    <p:sldId id="305" r:id="rId26"/>
    <p:sldId id="262" r:id="rId27"/>
    <p:sldId id="280" r:id="rId28"/>
    <p:sldId id="275" r:id="rId29"/>
    <p:sldId id="301" r:id="rId30"/>
    <p:sldId id="264" r:id="rId31"/>
    <p:sldId id="279" r:id="rId32"/>
    <p:sldId id="304" r:id="rId33"/>
    <p:sldId id="302" r:id="rId34"/>
    <p:sldId id="303" r:id="rId35"/>
    <p:sldId id="306" r:id="rId36"/>
    <p:sldId id="307" r:id="rId37"/>
    <p:sldId id="27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4660"/>
  </p:normalViewPr>
  <p:slideViewPr>
    <p:cSldViewPr snapToGrid="0">
      <p:cViewPr varScale="1">
        <p:scale>
          <a:sx n="70" d="100"/>
          <a:sy n="70" d="100"/>
        </p:scale>
        <p:origin x="3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8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9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4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3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2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5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FCCC-F662-4474-B973-608DA7CEEA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0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FCCC-F662-4474-B973-608DA7CEEAC6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55BBD-0DA5-4DFA-ADEA-94D8812DA1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29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26" y="748323"/>
            <a:ext cx="1029656" cy="110083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862151" y="598429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Dr. Carlomagno Araya Alpízar</a:t>
            </a:r>
          </a:p>
          <a:p>
            <a:r>
              <a:rPr lang="es-E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Catedrático en Estadística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829F56-1073-4E1B-A432-5722BDE40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13" y="2264010"/>
            <a:ext cx="10287737" cy="31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0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D0DA697-88C1-48F6-8B53-CAC39622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32" y="637309"/>
            <a:ext cx="10639425" cy="32004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AD293A2-0F55-4FB1-8027-8319B7F81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32" y="3930650"/>
            <a:ext cx="2200275" cy="27813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9879CD1-90E8-457B-BE41-1A944588E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435" y="3930650"/>
            <a:ext cx="2295525" cy="2781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F2F3577-7592-4C2A-B708-D21C68EF0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088" y="3930650"/>
            <a:ext cx="2276475" cy="27813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BF7EA67-E463-4B9E-988C-148B701CD2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9550" y="4061015"/>
            <a:ext cx="3543300" cy="8858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3A200C1-7F40-E161-0783-BBB48235D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8668" y="5080635"/>
            <a:ext cx="3543300" cy="133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2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91" y="427038"/>
            <a:ext cx="8368242" cy="2735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233" y="601134"/>
            <a:ext cx="1477434" cy="1120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233" y="1972733"/>
            <a:ext cx="1625468" cy="10329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674D95C-EEC0-4CEE-BEFE-551BD2FF8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519" y="3361073"/>
            <a:ext cx="4747641" cy="27528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34EF9DC-8682-3315-8BFB-BA63E6283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9221" y="4737490"/>
            <a:ext cx="4417124" cy="16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2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EF622A-E8F7-4FA6-9C57-5597D3460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61" y="252412"/>
            <a:ext cx="3657600" cy="6353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F15963-1379-4408-8614-C00825622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1" y="646628"/>
            <a:ext cx="4639521" cy="37789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C0C202-8BF5-4AAC-9DFA-522229E8A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084" y="4590245"/>
            <a:ext cx="4745332" cy="169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24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ACEAD8-2167-470D-B4AA-D0263599B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695815"/>
            <a:ext cx="11063780" cy="529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60E268-98DE-45C0-8090-7A11831D3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06" y="1371219"/>
            <a:ext cx="8115300" cy="45910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476F0E1-64AF-BEAA-99B5-87931530E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605" y="3808362"/>
            <a:ext cx="3228403" cy="12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62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7136A4-CDFE-4163-91AD-05CC2E764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81" y="603123"/>
            <a:ext cx="9124950" cy="3457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65D211-0B5A-4AE9-834F-DED1084AF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940" y="4060698"/>
            <a:ext cx="8181975" cy="876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867EEE-30B7-4905-B153-B59DA6AC5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58" y="5270182"/>
            <a:ext cx="4943475" cy="5238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52F725F-8B73-6B22-AEA7-9C284A11A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885" y="4966691"/>
            <a:ext cx="4380548" cy="165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9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2081343-CAC1-1CF7-2368-9B076F32D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613" y="0"/>
            <a:ext cx="6636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9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7311" y="1359298"/>
            <a:ext cx="1015153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dirty="0"/>
              <a:t>La </a:t>
            </a:r>
            <a:r>
              <a:rPr lang="es-CR" b="1" dirty="0"/>
              <a:t>fuerza</a:t>
            </a:r>
            <a:r>
              <a:rPr lang="es-CR" dirty="0"/>
              <a:t> mide el grado en que una línea representa a la nube de puntos.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dirty="0"/>
              <a:t>El </a:t>
            </a:r>
            <a:r>
              <a:rPr lang="es-CR" b="1" dirty="0"/>
              <a:t>sentido</a:t>
            </a:r>
            <a:r>
              <a:rPr lang="es-CR" dirty="0"/>
              <a:t> mide la variación de los valores de </a:t>
            </a:r>
            <a:r>
              <a:rPr lang="es-CR" b="1" dirty="0"/>
              <a:t>Y</a:t>
            </a:r>
            <a:r>
              <a:rPr lang="es-CR" dirty="0"/>
              <a:t> con respecto a </a:t>
            </a:r>
            <a:r>
              <a:rPr lang="es-CR" b="1" dirty="0"/>
              <a:t>X</a:t>
            </a:r>
            <a:r>
              <a:rPr lang="es-CR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R" dirty="0"/>
              <a:t>La </a:t>
            </a:r>
            <a:r>
              <a:rPr lang="es-CR" b="1" dirty="0"/>
              <a:t>forma</a:t>
            </a:r>
            <a:r>
              <a:rPr lang="es-CR" dirty="0"/>
              <a:t> establece el tipo de línea que define el mejor ajuste.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934" y="3142048"/>
            <a:ext cx="5432158" cy="33014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EAF30A-42B2-43AA-9869-0C2B53D07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11" y="606393"/>
            <a:ext cx="100774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62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4534" y="803963"/>
            <a:ext cx="9555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spc="-15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Diagrama de dispersión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1380" y="1208471"/>
            <a:ext cx="10168467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dirty="0"/>
              <a:t>Un </a:t>
            </a:r>
            <a:r>
              <a:rPr lang="es-CR" b="1" dirty="0"/>
              <a:t>diagrama de dispersión</a:t>
            </a:r>
            <a:r>
              <a:rPr lang="es-CR" dirty="0"/>
              <a:t> o gráfica de </a:t>
            </a:r>
            <a:r>
              <a:rPr lang="es-CR" b="1" dirty="0"/>
              <a:t>dispersión</a:t>
            </a:r>
            <a:r>
              <a:rPr lang="es-CR" dirty="0"/>
              <a:t> es un tipo de </a:t>
            </a:r>
            <a:r>
              <a:rPr lang="es-CR" b="1" dirty="0"/>
              <a:t>diagrama</a:t>
            </a:r>
            <a:r>
              <a:rPr lang="es-CR" dirty="0"/>
              <a:t> que utiliza las coordenadas cartesianas para mostrar los valores de dos variables para un conjunto de datos.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610" y="2497667"/>
            <a:ext cx="4499750" cy="2912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999" y="2331708"/>
            <a:ext cx="4882537" cy="33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67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DB47E81-4430-41AC-BCD7-D6A744D70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93" y="1194287"/>
            <a:ext cx="5194871" cy="52203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342BA6A-3D5A-42B3-9949-AAE91F3E2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707" y="1394691"/>
            <a:ext cx="5128309" cy="501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74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24340A-2347-4BAA-8788-FC27D69B7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92" y="965200"/>
            <a:ext cx="4655357" cy="49276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5E7E07F-AB3F-449D-B39C-3514D9CAF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907" y="1202748"/>
            <a:ext cx="54673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2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F2940A-05D4-477D-80BE-FD482D1D3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08" y="342900"/>
            <a:ext cx="10877550" cy="6172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4369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614C500-2A07-4348-BBDE-A7C401759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437" y="2297795"/>
            <a:ext cx="4036436" cy="42816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1F8ED9F-6D4F-4101-ABAA-955E915E1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05" y="574098"/>
            <a:ext cx="86582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469" y="588077"/>
            <a:ext cx="9999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sz="2000" b="1" spc="-15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medición de la correlación lineal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469" y="3840767"/>
            <a:ext cx="5215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b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Cálculo del coeficiente de correlación lineal simple (r)</a:t>
            </a:r>
            <a:endParaRPr lang="en-US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52" y="4468548"/>
            <a:ext cx="3414293" cy="14724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200" y="1192370"/>
            <a:ext cx="770466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dirty="0"/>
              <a:t>La cuantificación de la fuerza de la relación lineal entre dos variables cuantitativas, se estudia por medio del cálculo del </a:t>
            </a:r>
            <a:r>
              <a:rPr lang="es-CR" b="1" dirty="0"/>
              <a:t>coeficiente de correlación de Pearson</a:t>
            </a:r>
            <a:r>
              <a:rPr lang="es-CR" dirty="0"/>
              <a:t>. Dicho coeficiente oscila entre –1 y +1. Un valor de –1 indica una relación lineal o línea recta positiva perfecta. Una correlación próxima a cero indica que no hay relación lineal entre las dos variables.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7257" y="6068436"/>
                <a:ext cx="13653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R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s-CR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257" y="6068436"/>
                <a:ext cx="1365374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46" r="-4018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023968" y="4677602"/>
            <a:ext cx="5109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dirty="0"/>
              <a:t>El </a:t>
            </a:r>
            <a:r>
              <a:rPr lang="es-CR" b="1" dirty="0"/>
              <a:t>coeficiente de correlación de Pearson</a:t>
            </a:r>
            <a:r>
              <a:rPr lang="es-CR" dirty="0"/>
              <a:t> es una medida de la relación lineal entre dos variables aleatorias cuantitativas.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202" y="1031713"/>
            <a:ext cx="1803398" cy="188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26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68867" y="585802"/>
            <a:ext cx="10041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spc="-15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Correlación y causalidad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8868" y="1081923"/>
            <a:ext cx="97112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-457200" algn="l"/>
              </a:tabLst>
            </a:pPr>
            <a:r>
              <a:rPr lang="es-C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Hay que tener presente que la fuerza de asociación no significa necesariamente </a:t>
            </a:r>
            <a:r>
              <a:rPr lang="es-CR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causalidad</a:t>
            </a:r>
            <a:r>
              <a:rPr lang="es-CR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R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El simple hecho de que los cambios en X parezca explicar gran parte de la variación en Y no significa automáticamente que X sea la causa de Y. En efecto, lo inverso puede suceder o bien ambas variables pueden ser causadas por una tercera que no ha sido identificada.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533" y="3285405"/>
            <a:ext cx="995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Se trata simplemente de establecer una especie de comparación entre dos o más variables al mismo tiempo, pero de ningún modo la correlación busca explicar porqué las variables sufren tal o cual cambio.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0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0157C-73FC-4779-A1AB-B31518152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51" y="924307"/>
            <a:ext cx="7542113" cy="5639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64DA8-FD87-486A-BA4C-059978BEA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59" y="448057"/>
            <a:ext cx="80486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5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3840D788-A7E8-4764-AE76-824374697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127" y="4014549"/>
            <a:ext cx="3759201" cy="162115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DD63270-C34C-4059-A4D8-52E2079FC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886" y="2667001"/>
            <a:ext cx="1790700" cy="5905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8FFEE33-62F3-4D38-AD9F-E2A5194FA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141" y="823480"/>
            <a:ext cx="8658225" cy="14382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61BE81B-0772-4FF0-8856-7D92668A59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92" y="3787094"/>
            <a:ext cx="5585317" cy="224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55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5FCD07-794F-4FAD-BEEC-629475139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112" y="2466109"/>
            <a:ext cx="6449046" cy="38478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F4E8E03-B871-46E7-9F7C-6C46AB986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02" y="224703"/>
            <a:ext cx="84105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08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685" y="667941"/>
            <a:ext cx="10244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sz="2000" b="1" spc="-15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Relación entre dos variables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685" y="3481400"/>
            <a:ext cx="97977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sz="2000" b="1" spc="-15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Regresión lineal simple</a:t>
            </a:r>
            <a:endParaRPr lang="en-US" sz="2000" b="1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399" y="1164165"/>
            <a:ext cx="1038013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-457200" algn="l"/>
              </a:tabLst>
            </a:pPr>
            <a:r>
              <a:rPr lang="es-CR" dirty="0"/>
              <a:t>La regresión es una técnica estadística para estudiar la naturaleza de la relación entre dos o más variables. 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 forma de la función de regresión en principio podría ser arbitraria, y tal vez se tenga que la relación más exacta entre las variables </a:t>
            </a:r>
            <a:r>
              <a:rPr lang="es-CR" b="1" i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CR" b="1" i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sea la siguiente, 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03" y="2629885"/>
            <a:ext cx="2828925" cy="552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7685" y="4018590"/>
            <a:ext cx="104986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-457200" algn="l"/>
              </a:tabLst>
            </a:pP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Por el momento no se pretende encontrar relaciones tan complicadas entre variables, pues la discusión se limitará al caso de la </a:t>
            </a:r>
            <a:r>
              <a:rPr lang="es-CR" i="1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regresión lineal</a:t>
            </a:r>
            <a:r>
              <a:rPr lang="es-CR" spc="-1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Con este tipo de regresiones será suficiente hallar relaciones funcionales de tipo lineal.</a:t>
            </a:r>
            <a:endParaRPr lang="en-US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03" y="5656483"/>
            <a:ext cx="15906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87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931" y="714085"/>
            <a:ext cx="5159251" cy="2449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20" y="245532"/>
            <a:ext cx="3651307" cy="2667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309" y="3631980"/>
            <a:ext cx="5002873" cy="268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87" y="3163425"/>
            <a:ext cx="3628746" cy="328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99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4650" y="585800"/>
            <a:ext cx="9376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sz="2000" b="1" spc="-15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Ajuste de la línea de regresión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59" y="2654966"/>
            <a:ext cx="2818341" cy="1515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345" y="5141313"/>
            <a:ext cx="1728787" cy="59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107" y="1145160"/>
            <a:ext cx="1691967" cy="483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40859" y="4493617"/>
                <a:ext cx="959167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 constante </a:t>
                </a:r>
                <a14:m>
                  <m:oMath xmlns:m="http://schemas.openxmlformats.org/officeDocument/2006/math">
                    <m:r>
                      <a:rPr lang="es-CR" i="1" spc="-1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 regresión indica el valor pronosticado de Y cuando X es cero.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59" y="4493617"/>
                <a:ext cx="959167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0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40859" y="1818607"/>
                <a:ext cx="968480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 coeficiente de regresión </a:t>
                </a:r>
                <a14:m>
                  <m:oMath xmlns:m="http://schemas.openxmlformats.org/officeDocument/2006/math">
                    <m:r>
                      <a:rPr lang="es-CR" i="1" spc="-1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representa la </a:t>
                </a:r>
                <a:r>
                  <a:rPr lang="es-CR" i="1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cantidad de cambio </a:t>
                </a:r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(bien, puede ser aumento o disminución) </a:t>
                </a:r>
                <a:r>
                  <a:rPr lang="es-CR" i="1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que se pronostica en Y para un aumento de una unidad en X</a:t>
                </a:r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59" y="1818607"/>
                <a:ext cx="9684808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503" t="-4717" r="-62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76333" y="2825661"/>
                <a:ext cx="45127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 signo negativo en el coeficiente </a:t>
                </a:r>
                <a14:m>
                  <m:oMath xmlns:m="http://schemas.openxmlformats.org/officeDocument/2006/math">
                    <m:r>
                      <a:rPr lang="es-CR" i="1" spc="-15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s-CR" spc="-15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indica que medida que aumenta X, disminuye Y. 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333" y="2825661"/>
                <a:ext cx="4512734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1216" t="-5660" r="-108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035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60EC880-AB5A-4AA5-AA6C-A93FBB233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41" y="823480"/>
            <a:ext cx="8658225" cy="14382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A72E195-389A-4F9C-AEFC-3E3D779D1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194" y="2832389"/>
            <a:ext cx="90963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0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E1FCE0-4C54-4DF3-82B3-C4AA43E72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879344"/>
            <a:ext cx="10829925" cy="45148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804927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00" y="592373"/>
            <a:ext cx="97874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0385" algn="l"/>
                <a:tab pos="640080" algn="l"/>
                <a:tab pos="914400" algn="l"/>
              </a:tabLst>
            </a:pPr>
            <a:r>
              <a:rPr lang="es-ES_tradnl" sz="2000" b="1" spc="-15" dirty="0">
                <a:solidFill>
                  <a:schemeClr val="accent5">
                    <a:lumMod val="50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Interpretación y uso de la recta de regresión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912D51-384C-431B-B7BA-C795A5150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106985"/>
            <a:ext cx="3867150" cy="4191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7A70EFA-5790-4EA8-A2E0-79B66EC10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148" y="336352"/>
            <a:ext cx="2183851" cy="118973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0190E82-6E11-4271-9D02-C8C117C30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557" y="2095277"/>
            <a:ext cx="6210098" cy="42673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FF3615-9B9B-4383-BB83-FA33AB1E7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318" y="2095276"/>
            <a:ext cx="23336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43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12283" y="645067"/>
                <a:ext cx="9618134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Coeficiente de determinación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CR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p>
                        <m:r>
                          <a:rPr lang="es-CR" sz="20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ES" sz="2000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(Bondad de ajuste)</a:t>
                </a:r>
                <a:endParaRPr lang="en-US" sz="20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83" y="645067"/>
                <a:ext cx="9618134" cy="407099"/>
              </a:xfrm>
              <a:prstGeom prst="rect">
                <a:avLst/>
              </a:prstGeom>
              <a:blipFill>
                <a:blip r:embed="rId2"/>
                <a:stretch>
                  <a:fillRect l="-761" t="-5970" b="-3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50C1340A-F74D-4FF0-93AC-68962F97B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2867574"/>
            <a:ext cx="9287597" cy="22193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5F91C7-94ED-4AEA-A179-18B661186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683" y="1657494"/>
            <a:ext cx="40481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12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DDEBC1A-AFCF-4CE1-82D6-4005A4CB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08" y="634423"/>
            <a:ext cx="7863466" cy="325384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BAD810-3C13-4E61-97F5-DB1486C04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49" y="3927370"/>
            <a:ext cx="7111423" cy="25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3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2873089-BEF0-495D-AE56-2C85BCA6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73" y="334241"/>
            <a:ext cx="10138064" cy="468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53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A130885-B55D-421F-8982-C79AEA63C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03" y="849457"/>
            <a:ext cx="10421793" cy="50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47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BE1D627-5CDB-449A-B58B-750059A14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268" y="480291"/>
            <a:ext cx="6826956" cy="55084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20BC1AE-4CD8-496F-88E7-70E1F74EE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527" y="6156209"/>
            <a:ext cx="4562764" cy="3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54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6E5857F-58E9-46C9-91A3-ADA5D2C5B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515" y="314036"/>
            <a:ext cx="7871794" cy="604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39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A5A38A-7C4C-4404-92A1-54CEF2B36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1" y="547392"/>
            <a:ext cx="9085262" cy="599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9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5C1663-1BD5-4A52-81EC-AA3D9996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376237"/>
            <a:ext cx="1064895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6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DADEE04-9A28-4F61-82A8-3AB8FA63F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04" y="0"/>
            <a:ext cx="106489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1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5A16EAF-A07E-4B87-A071-CC7CFDAA0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21" y="866775"/>
            <a:ext cx="7991525" cy="2998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107BF6A-28FB-4E1F-B1A7-1C72B663ED9A}"/>
                  </a:ext>
                </a:extLst>
              </p:cNvPr>
              <p:cNvSpPr txBox="1"/>
              <p:nvPr/>
            </p:nvSpPr>
            <p:spPr>
              <a:xfrm>
                <a:off x="2351521" y="4829079"/>
                <a:ext cx="2585449" cy="4412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s-CR" dirty="0"/>
                  <a:t>Q</a:t>
                </a:r>
                <a14:m>
                  <m:oMath xmlns:m="http://schemas.openxmlformats.org/officeDocument/2006/math">
                    <m:r>
                      <a:rPr lang="es-C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R" b="0" i="1" smtClean="0">
                            <a:latin typeface="Cambria Math" panose="02040503050406030204" pitchFamily="18" charset="0"/>
                          </a:rPr>
                          <m:t>80(21)−30(9)</m:t>
                        </m:r>
                      </m:num>
                      <m:den>
                        <m:r>
                          <a:rPr lang="es-CR" b="0" i="1" smtClean="0">
                            <a:latin typeface="Cambria Math" panose="02040503050406030204" pitchFamily="18" charset="0"/>
                          </a:rPr>
                          <m:t>80</m:t>
                        </m:r>
                        <m:d>
                          <m:dPr>
                            <m:ctrlPr>
                              <a:rPr lang="es-C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CR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e>
                        </m:d>
                        <m:r>
                          <a:rPr lang="es-CR" b="0" i="1" smtClean="0">
                            <a:latin typeface="Cambria Math" panose="02040503050406030204" pitchFamily="18" charset="0"/>
                          </a:rPr>
                          <m:t>+30(9)</m:t>
                        </m:r>
                      </m:den>
                    </m:f>
                    <m:r>
                      <a:rPr lang="es-CR" b="0" i="1" smtClean="0">
                        <a:latin typeface="Cambria Math" panose="02040503050406030204" pitchFamily="18" charset="0"/>
                      </a:rPr>
                      <m:t>=0.723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1107BF6A-28FB-4E1F-B1A7-1C72B663E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21" y="4829079"/>
                <a:ext cx="2585449" cy="441211"/>
              </a:xfrm>
              <a:prstGeom prst="rect">
                <a:avLst/>
              </a:prstGeom>
              <a:blipFill>
                <a:blip r:embed="rId3"/>
                <a:stretch>
                  <a:fillRect l="-5660" t="-2740" b="-1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AE702382-AAD8-4855-9FDE-E6572C07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400" y="5049685"/>
            <a:ext cx="1859291" cy="11542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38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0CE0349-E89E-4B38-87A1-AB26702CA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00" y="566781"/>
            <a:ext cx="10863704" cy="38440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50DF268-8AF0-4940-9BF5-1D1BC306A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45" y="4537877"/>
            <a:ext cx="5608064" cy="136522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6FC1704-9723-404F-A748-A77B01688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909" y="4882353"/>
            <a:ext cx="451485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800" y="664403"/>
            <a:ext cx="831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-457200" algn="l"/>
                <a:tab pos="548640" algn="l"/>
                <a:tab pos="640080" algn="l"/>
                <a:tab pos="914400" algn="l"/>
              </a:tabLst>
            </a:pPr>
            <a:r>
              <a:rPr lang="es-ES_tradnl" b="1" spc="-15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6.2 Asociación entre variables ordinales. El coeficiente r de Spearman y su interpretación. Significancia estadística de    r.</a:t>
            </a:r>
            <a:endParaRPr lang="en-US" b="1" dirty="0">
              <a:solidFill>
                <a:schemeClr val="accent5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842" y="682095"/>
            <a:ext cx="2044371" cy="1999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98" y="1441769"/>
            <a:ext cx="3409950" cy="14954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182484F-8035-4729-8973-594E6BCAC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134" y="616093"/>
            <a:ext cx="228600" cy="3714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24DF6DC-D73B-4B95-AA68-A5FC89157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392" y="925816"/>
            <a:ext cx="228600" cy="371475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EF2DB211-BDA2-45B0-A3FA-BB3E8F69A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63" y="5416231"/>
            <a:ext cx="3760329" cy="808673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2E71E5E-A966-467A-A3CC-A1B66A7926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798" y="3113418"/>
            <a:ext cx="86391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57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9E63362-1D86-48ED-87C6-A0CF7BD4F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19" y="1156854"/>
            <a:ext cx="930592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53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511</Words>
  <Application>Microsoft Office PowerPoint</Application>
  <PresentationFormat>Panorámica</PresentationFormat>
  <Paragraphs>27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5" baseType="lpstr">
      <vt:lpstr>Adobe Gothic Std B</vt:lpstr>
      <vt:lpstr>Arial</vt:lpstr>
      <vt:lpstr>Arial Black</vt:lpstr>
      <vt:lpstr>Calibri</vt:lpstr>
      <vt:lpstr>Calibri Light</vt:lpstr>
      <vt:lpstr>Cambria Math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Carlomagno1</dc:creator>
  <cp:lastModifiedBy>Carlomagno Araya Alpízar</cp:lastModifiedBy>
  <cp:revision>295</cp:revision>
  <dcterms:created xsi:type="dcterms:W3CDTF">2016-10-01T00:18:47Z</dcterms:created>
  <dcterms:modified xsi:type="dcterms:W3CDTF">2022-07-15T13:43:08Z</dcterms:modified>
</cp:coreProperties>
</file>