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8713C-E389-477E-9C7A-BF1FFC44AA9A}" type="datetimeFigureOut">
              <a:rPr lang="es-MX" smtClean="0"/>
              <a:t>11/08/2022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BAEBD-4D38-40E7-81A3-4284FB7C7E8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18401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8713C-E389-477E-9C7A-BF1FFC44AA9A}" type="datetimeFigureOut">
              <a:rPr lang="es-MX" smtClean="0"/>
              <a:t>11/08/2022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BAEBD-4D38-40E7-81A3-4284FB7C7E8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5004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8713C-E389-477E-9C7A-BF1FFC44AA9A}" type="datetimeFigureOut">
              <a:rPr lang="es-MX" smtClean="0"/>
              <a:t>11/08/2022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BAEBD-4D38-40E7-81A3-4284FB7C7E8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77620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8713C-E389-477E-9C7A-BF1FFC44AA9A}" type="datetimeFigureOut">
              <a:rPr lang="es-MX" smtClean="0"/>
              <a:t>11/08/2022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BAEBD-4D38-40E7-81A3-4284FB7C7E8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7938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8713C-E389-477E-9C7A-BF1FFC44AA9A}" type="datetimeFigureOut">
              <a:rPr lang="es-MX" smtClean="0"/>
              <a:t>11/08/2022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BAEBD-4D38-40E7-81A3-4284FB7C7E8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51423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8713C-E389-477E-9C7A-BF1FFC44AA9A}" type="datetimeFigureOut">
              <a:rPr lang="es-MX" smtClean="0"/>
              <a:t>11/08/2022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BAEBD-4D38-40E7-81A3-4284FB7C7E8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27234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8713C-E389-477E-9C7A-BF1FFC44AA9A}" type="datetimeFigureOut">
              <a:rPr lang="es-MX" smtClean="0"/>
              <a:t>11/08/2022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BAEBD-4D38-40E7-81A3-4284FB7C7E8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95240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8713C-E389-477E-9C7A-BF1FFC44AA9A}" type="datetimeFigureOut">
              <a:rPr lang="es-MX" smtClean="0"/>
              <a:t>11/08/2022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BAEBD-4D38-40E7-81A3-4284FB7C7E8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45114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8713C-E389-477E-9C7A-BF1FFC44AA9A}" type="datetimeFigureOut">
              <a:rPr lang="es-MX" smtClean="0"/>
              <a:t>11/08/2022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BAEBD-4D38-40E7-81A3-4284FB7C7E8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70185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8713C-E389-477E-9C7A-BF1FFC44AA9A}" type="datetimeFigureOut">
              <a:rPr lang="es-MX" smtClean="0"/>
              <a:t>11/08/2022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BAEBD-4D38-40E7-81A3-4284FB7C7E8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88113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8713C-E389-477E-9C7A-BF1FFC44AA9A}" type="datetimeFigureOut">
              <a:rPr lang="es-MX" smtClean="0"/>
              <a:t>11/08/2022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BAEBD-4D38-40E7-81A3-4284FB7C7E8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737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08713C-E389-477E-9C7A-BF1FFC44AA9A}" type="datetimeFigureOut">
              <a:rPr lang="es-MX" smtClean="0"/>
              <a:t>11/08/2022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6BAEBD-4D38-40E7-81A3-4284FB7C7E8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94110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caracteristicas.co/moleculas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es.wikipedia.org/wiki/Sistema_Internacional_de_Unidades" TargetMode="External"/><Relationship Id="rId3" Type="http://schemas.openxmlformats.org/officeDocument/2006/relationships/hyperlink" Target="https://es.wikipedia.org/wiki/Sistema_de_unidades" TargetMode="External"/><Relationship Id="rId7" Type="http://schemas.openxmlformats.org/officeDocument/2006/relationships/hyperlink" Target="https://es.wikipedia.org/wiki/Sistema_de_numeraci%C3%B3n_decimal" TargetMode="External"/><Relationship Id="rId2" Type="http://schemas.openxmlformats.org/officeDocument/2006/relationships/hyperlink" Target="https://es.wikipedia.org/wiki/Sistema_m%C3%A9trico_decimal#cite_note-DRAE-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s.wikipedia.org/wiki/Kilogramo" TargetMode="External"/><Relationship Id="rId5" Type="http://schemas.openxmlformats.org/officeDocument/2006/relationships/hyperlink" Target="https://es.wikipedia.org/wiki/Metro" TargetMode="External"/><Relationship Id="rId4" Type="http://schemas.openxmlformats.org/officeDocument/2006/relationships/hyperlink" Target="https://es.wikipedia.org/wiki/Unidad_de_medida" TargetMode="External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07066" y="1201783"/>
            <a:ext cx="9400419" cy="1449977"/>
          </a:xfrm>
        </p:spPr>
        <p:txBody>
          <a:bodyPr>
            <a:normAutofit/>
          </a:bodyPr>
          <a:lstStyle/>
          <a:p>
            <a:pPr algn="ctr"/>
            <a:r>
              <a:rPr lang="es-MX" smtClean="0"/>
              <a:t> </a:t>
            </a:r>
            <a:r>
              <a:rPr lang="es-MX" dirty="0" smtClean="0"/>
              <a:t>Taller de Plomería </a:t>
            </a:r>
            <a:endParaRPr lang="es-MX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49108" y="6262777"/>
            <a:ext cx="7766936" cy="403204"/>
          </a:xfrm>
        </p:spPr>
        <p:txBody>
          <a:bodyPr>
            <a:normAutofit lnSpcReduction="10000"/>
          </a:bodyPr>
          <a:lstStyle/>
          <a:p>
            <a:r>
              <a:rPr lang="es-MX" dirty="0" smtClean="0"/>
              <a:t>TAT: FERNANDO GARCÍA ESCAREÑO</a:t>
            </a:r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6516" y="2651760"/>
            <a:ext cx="6961517" cy="335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731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 smtClean="0"/>
              <a:t>1.5 Seguridad e higiene en la plomería.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974784" y="1449239"/>
            <a:ext cx="8299217" cy="4592124"/>
          </a:xfrm>
        </p:spPr>
        <p:txBody>
          <a:bodyPr/>
          <a:lstStyle/>
          <a:p>
            <a:r>
              <a:rPr lang="es-MX" dirty="0" smtClean="0"/>
              <a:t>1.5.1. Prevención de accidentes. </a:t>
            </a:r>
            <a:endParaRPr lang="es-MX" dirty="0"/>
          </a:p>
          <a:p>
            <a:pPr marL="0" indent="0">
              <a:buNone/>
            </a:pPr>
            <a:r>
              <a:rPr lang="es-MX" dirty="0" smtClean="0"/>
              <a:t>Accidente: </a:t>
            </a:r>
            <a:r>
              <a:rPr lang="es-MX" dirty="0"/>
              <a:t>Suceso imprevisto que altera la marcha normal o prevista de las cosas, especialmente el que causa daños a una persona o cosa.</a:t>
            </a:r>
            <a:endParaRPr lang="es-MX" dirty="0" smtClean="0"/>
          </a:p>
          <a:p>
            <a:endParaRPr lang="es-MX" dirty="0"/>
          </a:p>
          <a:p>
            <a:endParaRPr lang="es-MX" dirty="0" smtClean="0"/>
          </a:p>
          <a:p>
            <a:endParaRPr lang="es-MX" dirty="0"/>
          </a:p>
          <a:p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018" y="3001992"/>
            <a:ext cx="8638926" cy="362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522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77334" y="86265"/>
            <a:ext cx="8596668" cy="5955098"/>
          </a:xfrm>
        </p:spPr>
        <p:txBody>
          <a:bodyPr/>
          <a:lstStyle/>
          <a:p>
            <a:r>
              <a:rPr lang="es-MX" dirty="0"/>
              <a:t>1.5.2 Riesgos de trabajo</a:t>
            </a:r>
          </a:p>
        </p:txBody>
      </p:sp>
      <p:sp>
        <p:nvSpPr>
          <p:cNvPr id="2" name="Rectángulo 1"/>
          <p:cNvSpPr/>
          <p:nvPr/>
        </p:nvSpPr>
        <p:spPr>
          <a:xfrm>
            <a:off x="762000" y="878788"/>
            <a:ext cx="92964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/>
              <a:t>¿Qué es un riesgo de trabajo</a:t>
            </a:r>
            <a:r>
              <a:rPr lang="es-MX" dirty="0" smtClean="0"/>
              <a:t>?</a:t>
            </a:r>
          </a:p>
          <a:p>
            <a:endParaRPr lang="es-MX" dirty="0"/>
          </a:p>
          <a:p>
            <a:r>
              <a:rPr lang="es-MX" dirty="0"/>
              <a:t>De conformidad con la Ley Federal del Trabajo los Riesgos de trabajo son los accidentes y enfermedades a que están expuestos los trabajadores en ejercicio o con motivo del trabajo.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7219" y="3425637"/>
            <a:ext cx="8095083" cy="279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083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77334" y="120771"/>
            <a:ext cx="8596668" cy="5920592"/>
          </a:xfrm>
        </p:spPr>
        <p:txBody>
          <a:bodyPr/>
          <a:lstStyle/>
          <a:p>
            <a:pPr marL="0" indent="0">
              <a:buNone/>
            </a:pPr>
            <a:r>
              <a:rPr lang="es-MX" dirty="0"/>
              <a:t>1.5.2.1 Quemaduras en trabajos con tuberías de   cobre, PPR y fluidos calientes.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r="3635"/>
          <a:stretch/>
        </p:blipFill>
        <p:spPr>
          <a:xfrm>
            <a:off x="5806116" y="997162"/>
            <a:ext cx="5762225" cy="274157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2792" y="3995511"/>
            <a:ext cx="6046648" cy="268056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972" y="997162"/>
            <a:ext cx="4688296" cy="274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35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77334" y="629727"/>
            <a:ext cx="5525058" cy="5411635"/>
          </a:xfrm>
        </p:spPr>
        <p:txBody>
          <a:bodyPr/>
          <a:lstStyle/>
          <a:p>
            <a:pPr marL="0" indent="0">
              <a:buNone/>
            </a:pPr>
            <a:r>
              <a:rPr lang="es-MX" dirty="0"/>
              <a:t>1.5.2.2 Caídas</a:t>
            </a:r>
            <a:r>
              <a:rPr lang="es-MX" dirty="0" smtClean="0"/>
              <a:t>.</a:t>
            </a:r>
          </a:p>
          <a:p>
            <a:pPr marL="0" indent="0">
              <a:buNone/>
            </a:pPr>
            <a:endParaRPr lang="es-MX" dirty="0" smtClean="0"/>
          </a:p>
          <a:p>
            <a:r>
              <a:rPr lang="es-MX" dirty="0" smtClean="0"/>
              <a:t>Zonas de riesgo: Azoteas, escaleras, andamios, pisos mojados o resbalosos</a:t>
            </a:r>
            <a:endParaRPr lang="es-MX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018" y="3036497"/>
            <a:ext cx="5148188" cy="316589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6249" y="1138688"/>
            <a:ext cx="4942711" cy="310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007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77334" y="474453"/>
            <a:ext cx="8596668" cy="5566910"/>
          </a:xfrm>
        </p:spPr>
        <p:txBody>
          <a:bodyPr/>
          <a:lstStyle/>
          <a:p>
            <a:pPr marL="0" indent="0">
              <a:buNone/>
            </a:pPr>
            <a:r>
              <a:rPr lang="es-MX" dirty="0"/>
              <a:t>1.5.2.3 </a:t>
            </a:r>
            <a:r>
              <a:rPr lang="es-MX" dirty="0" smtClean="0"/>
              <a:t>Ahogamiento.</a:t>
            </a:r>
          </a:p>
          <a:p>
            <a:r>
              <a:rPr lang="es-MX" dirty="0" smtClean="0"/>
              <a:t>Zonas de riesgo: Interiores de tanques de almacenamiento y cisternas.</a:t>
            </a:r>
            <a:endParaRPr lang="es-MX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t="4312" r="-110"/>
          <a:stretch/>
        </p:blipFill>
        <p:spPr>
          <a:xfrm>
            <a:off x="1977427" y="1373875"/>
            <a:ext cx="7554762" cy="437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085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77334" y="672859"/>
            <a:ext cx="8596668" cy="5368503"/>
          </a:xfrm>
        </p:spPr>
        <p:txBody>
          <a:bodyPr/>
          <a:lstStyle/>
          <a:p>
            <a:r>
              <a:rPr lang="es-MX" dirty="0" smtClean="0"/>
              <a:t>1.5.2.4 </a:t>
            </a:r>
            <a:r>
              <a:rPr lang="es-MX" dirty="0"/>
              <a:t>Choque eléctrico.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3564" y="1710994"/>
            <a:ext cx="6343650" cy="387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087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77334" y="595223"/>
            <a:ext cx="8596668" cy="5446140"/>
          </a:xfrm>
        </p:spPr>
        <p:txBody>
          <a:bodyPr/>
          <a:lstStyle/>
          <a:p>
            <a:r>
              <a:rPr lang="es-MX" dirty="0"/>
              <a:t>1.5.2.5 Agentes patógenos en alcantarillados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288" y="1601379"/>
            <a:ext cx="7873760" cy="456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697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77334" y="172529"/>
            <a:ext cx="8596668" cy="5868834"/>
          </a:xfrm>
        </p:spPr>
        <p:txBody>
          <a:bodyPr/>
          <a:lstStyle/>
          <a:p>
            <a:r>
              <a:rPr lang="es-MX" dirty="0"/>
              <a:t>1.5.3 Equipo de seguridad e higiene, importancia y uso adecuado del mismo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t="568" r="1073"/>
          <a:stretch/>
        </p:blipFill>
        <p:spPr>
          <a:xfrm>
            <a:off x="677334" y="937401"/>
            <a:ext cx="5220229" cy="525635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3314" y="932097"/>
            <a:ext cx="4435146" cy="5261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872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77334" y="1221525"/>
            <a:ext cx="8596668" cy="4819837"/>
          </a:xfrm>
        </p:spPr>
        <p:txBody>
          <a:bodyPr/>
          <a:lstStyle/>
          <a:p>
            <a:pPr marL="0" indent="0">
              <a:buNone/>
            </a:pPr>
            <a:r>
              <a:rPr lang="es-MX" dirty="0"/>
              <a:t>1.6.1 Herramientas de mano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3732" y="1112807"/>
            <a:ext cx="2517720" cy="228788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34" y="1882268"/>
            <a:ext cx="3032024" cy="151842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8951" y="4262104"/>
            <a:ext cx="2137553" cy="225434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992" y="4208026"/>
            <a:ext cx="2675509" cy="236249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2725" y="1580113"/>
            <a:ext cx="2141486" cy="1903969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38278" y="3640611"/>
            <a:ext cx="3727421" cy="3076324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491706" y="267419"/>
            <a:ext cx="103516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>
                <a:solidFill>
                  <a:srgbClr val="92D050"/>
                </a:solidFill>
              </a:rPr>
              <a:t>1.6 Herramientas propias del oficio de la plomería y consumibles. </a:t>
            </a:r>
          </a:p>
        </p:txBody>
      </p:sp>
    </p:spTree>
    <p:extLst>
      <p:ext uri="{BB962C8B-B14F-4D97-AF65-F5344CB8AC3E}">
        <p14:creationId xmlns:p14="http://schemas.microsoft.com/office/powerpoint/2010/main" val="407959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77334" y="276045"/>
            <a:ext cx="8596668" cy="5765317"/>
          </a:xfrm>
        </p:spPr>
        <p:txBody>
          <a:bodyPr/>
          <a:lstStyle/>
          <a:p>
            <a:pPr marL="0" indent="0">
              <a:buNone/>
            </a:pPr>
            <a:r>
              <a:rPr lang="es-MX" dirty="0"/>
              <a:t>1.6.2 Herramientas eléctricas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2965" y="967146"/>
            <a:ext cx="3676650" cy="199072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362" y="1570008"/>
            <a:ext cx="5188007" cy="428741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2515" y="2836738"/>
            <a:ext cx="3467100" cy="389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92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 smtClean="0"/>
              <a:t>Objetivo general del taller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77334" y="2160589"/>
            <a:ext cx="6439458" cy="3880773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es-MX" dirty="0" smtClean="0">
                <a:latin typeface="Arial" panose="020B0604020202020204" pitchFamily="34" charset="0"/>
                <a:cs typeface="Arial" panose="020B0604020202020204" pitchFamily="34" charset="0"/>
              </a:rPr>
              <a:t>Capacitar y brindar de forma teórica y practica los conocimientos fundamentales del oficio de la plomería, el taller esta dirigido a toda persona con interés de capacitarse dentro de los </a:t>
            </a:r>
            <a:r>
              <a:rPr lang="es-MX" i="1" dirty="0" smtClean="0">
                <a:latin typeface="Arial" panose="020B0604020202020204" pitchFamily="34" charset="0"/>
                <a:cs typeface="Arial" panose="020B0604020202020204" pitchFamily="34" charset="0"/>
              </a:rPr>
              <a:t>PILARES</a:t>
            </a:r>
            <a:r>
              <a:rPr lang="es-MX" dirty="0" smtClean="0">
                <a:latin typeface="Arial" panose="020B0604020202020204" pitchFamily="34" charset="0"/>
                <a:cs typeface="Arial" panose="020B0604020202020204" pitchFamily="34" charset="0"/>
              </a:rPr>
              <a:t> con la finalidad de ejercer posteriormente las tareas propias del oficio y con ello generar recursos económicos, ya sea por un proyecto personal de empleo o autoempleo. Así como también, a través de la conformación de cooperativas. </a:t>
            </a:r>
          </a:p>
          <a:p>
            <a:pPr algn="just">
              <a:buFont typeface="Wingdings" panose="05000000000000000000" pitchFamily="2" charset="2"/>
              <a:buChar char="§"/>
            </a:pPr>
            <a:endParaRPr lang="es-MX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§"/>
            </a:pPr>
            <a:r>
              <a:rPr lang="es-MX" dirty="0" smtClean="0">
                <a:latin typeface="Arial" panose="020B0604020202020204" pitchFamily="34" charset="0"/>
                <a:cs typeface="Arial" panose="020B0604020202020204" pitchFamily="34" charset="0"/>
              </a:rPr>
              <a:t>Duración por modulo: Un mes con sesiones teórico-prácticas de 2 horas y media.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s-MX" dirty="0" smtClean="0">
                <a:latin typeface="Arial" panose="020B0604020202020204" pitchFamily="34" charset="0"/>
                <a:cs typeface="Arial" panose="020B0604020202020204" pitchFamily="34" charset="0"/>
              </a:rPr>
              <a:t>Se sugiere que los usuarios conozcan el temario y que hagan investigación teórica previa al contenido que se verá en las sesiones.</a:t>
            </a: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5025" r="10909"/>
          <a:stretch/>
        </p:blipFill>
        <p:spPr>
          <a:xfrm>
            <a:off x="7289321" y="2286001"/>
            <a:ext cx="4692769" cy="350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964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77334" y="267419"/>
            <a:ext cx="8596668" cy="5773943"/>
          </a:xfrm>
        </p:spPr>
        <p:txBody>
          <a:bodyPr/>
          <a:lstStyle/>
          <a:p>
            <a:r>
              <a:rPr lang="es-MX" dirty="0"/>
              <a:t>1.6.3 Consumibles.</a:t>
            </a:r>
          </a:p>
          <a:p>
            <a:endParaRPr lang="es-MX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8722" y="1077625"/>
            <a:ext cx="3687321" cy="209639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6802" y="940279"/>
            <a:ext cx="2456946" cy="280133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9005" y="3610692"/>
            <a:ext cx="2649555" cy="297000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6627" y="4055493"/>
            <a:ext cx="2143557" cy="208040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588" y="862640"/>
            <a:ext cx="2843176" cy="311278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5439" y="4199714"/>
            <a:ext cx="1905325" cy="2734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604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1. Introducción a la plomería 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63598" y="1270000"/>
            <a:ext cx="8596668" cy="4704268"/>
          </a:xfrm>
        </p:spPr>
        <p:txBody>
          <a:bodyPr/>
          <a:lstStyle/>
          <a:p>
            <a:pPr marL="0" lvl="1" indent="0" algn="just">
              <a:buNone/>
            </a:pPr>
            <a:r>
              <a:rPr lang="es-MX" b="1" dirty="0"/>
              <a:t>Objetivo</a:t>
            </a:r>
            <a:r>
              <a:rPr lang="es-MX" dirty="0" smtClean="0"/>
              <a:t>: Entender </a:t>
            </a:r>
            <a:r>
              <a:rPr lang="es-MX" dirty="0"/>
              <a:t>los elementos básicos de la plomería y su importancia en la vida cotidiana. Además cuales son los riesgos y las precauciones necesarias para desempeñar con seguridad las actividades. </a:t>
            </a:r>
          </a:p>
          <a:p>
            <a:pPr marL="0" indent="0">
              <a:buNone/>
            </a:pPr>
            <a:endParaRPr lang="es-MX" dirty="0"/>
          </a:p>
          <a:p>
            <a:r>
              <a:rPr lang="es-MX" dirty="0" smtClean="0"/>
              <a:t>1.1 Presentación e introducción a la plomería.</a:t>
            </a:r>
          </a:p>
          <a:p>
            <a:pPr lvl="1"/>
            <a:r>
              <a:rPr lang="es-MX" dirty="0" smtClean="0"/>
              <a:t>1.1.1 ¿Qué es y para que sirve la plomería?</a:t>
            </a:r>
          </a:p>
          <a:p>
            <a:pPr marL="457200" lvl="1" indent="0">
              <a:buNone/>
            </a:pPr>
            <a:endParaRPr lang="es-MX" dirty="0" smtClean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7399" y="2473742"/>
            <a:ext cx="5676900" cy="3720024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677334" y="3622134"/>
            <a:ext cx="499022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dirty="0"/>
              <a:t>La fontanería, plomería o gasfitería es la actividad relacionada con la instalación y mantenimiento de redes de tuberías para el abastecimiento de agua potable y evacuación de aguas residuales, así como las instalaciones de calefacción en edificaciones y otras construcciones.</a:t>
            </a:r>
          </a:p>
        </p:txBody>
      </p:sp>
    </p:spTree>
    <p:extLst>
      <p:ext uri="{BB962C8B-B14F-4D97-AF65-F5344CB8AC3E}">
        <p14:creationId xmlns:p14="http://schemas.microsoft.com/office/powerpoint/2010/main" val="3013108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 smtClean="0"/>
              <a:t>1.2 Tipos de Fluidos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56896" y="1435970"/>
            <a:ext cx="8596668" cy="3880773"/>
          </a:xfrm>
        </p:spPr>
        <p:txBody>
          <a:bodyPr/>
          <a:lstStyle/>
          <a:p>
            <a:pPr marL="0" indent="0">
              <a:buNone/>
            </a:pPr>
            <a:r>
              <a:rPr lang="es-MX" dirty="0" smtClean="0"/>
              <a:t>Fluido: Se </a:t>
            </a:r>
            <a:r>
              <a:rPr lang="es-MX" dirty="0"/>
              <a:t>denomina fluido a </a:t>
            </a:r>
            <a:r>
              <a:rPr lang="es-MX" b="1" dirty="0"/>
              <a:t>la materia compuesta por </a:t>
            </a:r>
            <a:r>
              <a:rPr lang="es-MX" b="1" u="sng" dirty="0">
                <a:solidFill>
                  <a:schemeClr val="tx1"/>
                </a:solidFill>
                <a:hlinkClick r:id="rId2"/>
              </a:rPr>
              <a:t>moléculas</a:t>
            </a:r>
            <a:r>
              <a:rPr lang="es-MX" b="1" dirty="0"/>
              <a:t> atraídas entre sí débilmente</a:t>
            </a:r>
            <a:r>
              <a:rPr lang="es-MX" dirty="0"/>
              <a:t>, de manera que no puede mantener una forma determinada sino que adquiere la del recipiente en donde está </a:t>
            </a:r>
            <a:r>
              <a:rPr lang="es-MX" dirty="0" smtClean="0"/>
              <a:t>contenida, están comprendidos en ésta definición los </a:t>
            </a:r>
            <a:r>
              <a:rPr lang="es-MX" b="1" dirty="0" smtClean="0"/>
              <a:t>líquidos y gases</a:t>
            </a:r>
            <a:r>
              <a:rPr lang="es-MX" dirty="0" smtClean="0"/>
              <a:t>.</a:t>
            </a:r>
            <a:r>
              <a:rPr lang="es-MX" dirty="0"/>
              <a:t/>
            </a:r>
            <a:br>
              <a:rPr lang="es-MX" dirty="0"/>
            </a:br>
            <a:r>
              <a:rPr lang="es-MX" dirty="0"/>
              <a:t/>
            </a:r>
            <a:br>
              <a:rPr lang="es-MX" dirty="0"/>
            </a:br>
            <a:endParaRPr lang="es-MX" dirty="0" smtClean="0"/>
          </a:p>
          <a:p>
            <a:pPr>
              <a:buFont typeface="Wingdings" panose="05000000000000000000" pitchFamily="2" charset="2"/>
              <a:buChar char="§"/>
            </a:pPr>
            <a:endParaRPr lang="es-MX" b="1" dirty="0" smtClean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4176" y="3376356"/>
            <a:ext cx="6257925" cy="340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238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503208"/>
          </a:xfrm>
        </p:spPr>
        <p:txBody>
          <a:bodyPr>
            <a:normAutofit/>
          </a:bodyPr>
          <a:lstStyle/>
          <a:p>
            <a:r>
              <a:rPr lang="es-MX" sz="2400" dirty="0" smtClean="0"/>
              <a:t>Ejemplos comunes de fluidos en los inmuebles.</a:t>
            </a:r>
            <a:endParaRPr lang="es-MX" sz="24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77334" y="1328469"/>
            <a:ext cx="5145496" cy="4712894"/>
          </a:xfrm>
        </p:spPr>
        <p:txBody>
          <a:bodyPr>
            <a:normAutofit fontScale="85000" lnSpcReduction="20000"/>
          </a:bodyPr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es-MX" dirty="0" smtClean="0"/>
              <a:t> </a:t>
            </a:r>
            <a:r>
              <a:rPr lang="es-MX" dirty="0"/>
              <a:t>A</a:t>
            </a:r>
            <a:r>
              <a:rPr lang="es-MX" dirty="0" smtClean="0"/>
              <a:t>gua fría: Red de abastecimiento y servicio, tanques de almacenamiento y cisternas.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s-MX" dirty="0" smtClean="0"/>
              <a:t>Agua caliente: Sistemas de calefacción de agua  y red de servicio.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s-MX" dirty="0" smtClean="0"/>
              <a:t>Aguas negras, grises y pluviales: Red de desagüe. 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s-MX" dirty="0" smtClean="0"/>
              <a:t>Gas L.P y natural: Tanques de almacenamiento de gas L.P (fase líquida y gaseosa) y redes de servicio.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s-MX" dirty="0" smtClean="0"/>
              <a:t>Vapor de agua: ventilación del ramal de agua caliente (jarro de aire), ventilación de ramal de desagüe.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s-MX" dirty="0" smtClean="0"/>
              <a:t>Gases tóxicos o nocivos. Red de desagüe, coladeras y ventilaciones.</a:t>
            </a:r>
          </a:p>
          <a:p>
            <a:pPr marL="0" indent="0">
              <a:buNone/>
            </a:pPr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8066" y="805480"/>
            <a:ext cx="2970452" cy="274195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6076" y="3681493"/>
            <a:ext cx="4623760" cy="302958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9479" y="1355735"/>
            <a:ext cx="2811938" cy="219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981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 smtClean="0"/>
              <a:t>1.3 Introducción a las tuberías, conexiones y accesorios. 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MX" dirty="0" smtClean="0"/>
              <a:t>Destacar cuales son los elementos que constituyen las instalaciones hidrosanitarias y de gas.</a:t>
            </a:r>
          </a:p>
          <a:p>
            <a:r>
              <a:rPr lang="es-MX" dirty="0" smtClean="0"/>
              <a:t>Definir que es un tubo, una conexión y un accesorio.</a:t>
            </a:r>
          </a:p>
          <a:p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b="13727"/>
          <a:stretch/>
        </p:blipFill>
        <p:spPr>
          <a:xfrm>
            <a:off x="8671905" y="345057"/>
            <a:ext cx="2989800" cy="191506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r="6680"/>
          <a:stretch/>
        </p:blipFill>
        <p:spPr>
          <a:xfrm>
            <a:off x="8671905" y="2458258"/>
            <a:ext cx="3008261" cy="2045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l="6317" t="7910" r="4255" b="673"/>
          <a:stretch/>
        </p:blipFill>
        <p:spPr>
          <a:xfrm>
            <a:off x="8671905" y="4701395"/>
            <a:ext cx="3008261" cy="191506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/>
          <a:srcRect l="14923"/>
          <a:stretch/>
        </p:blipFill>
        <p:spPr>
          <a:xfrm>
            <a:off x="2449900" y="3476559"/>
            <a:ext cx="4226945" cy="3027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837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84069"/>
          </a:xfrm>
        </p:spPr>
        <p:txBody>
          <a:bodyPr/>
          <a:lstStyle/>
          <a:p>
            <a:pPr algn="ctr"/>
            <a:r>
              <a:rPr lang="es-MX" dirty="0" smtClean="0"/>
              <a:t>1.4 Sistema de medición 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77334" y="1841863"/>
            <a:ext cx="4826319" cy="4199499"/>
          </a:xfrm>
        </p:spPr>
        <p:txBody>
          <a:bodyPr>
            <a:normAutofit/>
          </a:bodyPr>
          <a:lstStyle/>
          <a:p>
            <a:r>
              <a:rPr lang="es-MX" dirty="0" smtClean="0"/>
              <a:t>¿Qué es medir? Y cual es la importancia de hacerlo correctamente.</a:t>
            </a:r>
          </a:p>
          <a:p>
            <a:pPr marL="0" indent="0" algn="just">
              <a:buNone/>
            </a:pPr>
            <a:r>
              <a:rPr lang="es-MX" sz="1600" dirty="0" err="1" smtClean="0"/>
              <a:t>Def</a:t>
            </a:r>
            <a:r>
              <a:rPr lang="es-MX" sz="1600" dirty="0" smtClean="0"/>
              <a:t>: Determinar </a:t>
            </a:r>
            <a:r>
              <a:rPr lang="es-MX" sz="1600" dirty="0"/>
              <a:t>la longitud, extensión, volumen o capacidad de una cosa por comparación con una unidad establecida que se toma como referencia, generalmente mediante algún instrumento graduado con dicha unidad.</a:t>
            </a:r>
          </a:p>
          <a:p>
            <a:pPr marL="0" indent="0">
              <a:buNone/>
            </a:pPr>
            <a:r>
              <a:rPr lang="es-MX" sz="1600" dirty="0"/>
              <a:t>"medir una tela a palmos"</a:t>
            </a:r>
            <a:endParaRPr lang="es-MX" sz="1600" dirty="0" smtClean="0"/>
          </a:p>
          <a:p>
            <a:pPr marL="0" indent="0">
              <a:buNone/>
            </a:pPr>
            <a:endParaRPr lang="es-MX" dirty="0"/>
          </a:p>
          <a:p>
            <a:endParaRPr lang="es-MX" dirty="0" smtClean="0"/>
          </a:p>
          <a:p>
            <a:endParaRPr lang="es-MX" dirty="0"/>
          </a:p>
          <a:p>
            <a:endParaRPr lang="es-MX" dirty="0"/>
          </a:p>
          <a:p>
            <a:endParaRPr lang="es-MX" dirty="0" smtClean="0"/>
          </a:p>
          <a:p>
            <a:endParaRPr lang="es-MX" dirty="0"/>
          </a:p>
          <a:p>
            <a:endParaRPr lang="es-MX" dirty="0" smtClean="0"/>
          </a:p>
          <a:p>
            <a:pPr marL="0" indent="0">
              <a:buNone/>
            </a:pPr>
            <a:endParaRPr lang="es-MX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/>
          <a:srcRect r="2910"/>
          <a:stretch/>
        </p:blipFill>
        <p:spPr>
          <a:xfrm>
            <a:off x="5637625" y="3566156"/>
            <a:ext cx="5576713" cy="2800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25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554966"/>
          </a:xfrm>
        </p:spPr>
        <p:txBody>
          <a:bodyPr>
            <a:noAutofit/>
          </a:bodyPr>
          <a:lstStyle/>
          <a:p>
            <a:r>
              <a:rPr lang="es-MX" sz="2000" dirty="0">
                <a:solidFill>
                  <a:schemeClr val="tx1"/>
                </a:solidFill>
              </a:rPr>
              <a:t>1.4.1. Sistema internacional de </a:t>
            </a:r>
            <a:r>
              <a:rPr lang="es-MX" sz="2000" dirty="0" smtClean="0">
                <a:solidFill>
                  <a:schemeClr val="tx1"/>
                </a:solidFill>
              </a:rPr>
              <a:t>unidades</a:t>
            </a:r>
            <a:r>
              <a:rPr lang="es-MX" sz="2000" dirty="0">
                <a:solidFill>
                  <a:schemeClr val="tx1"/>
                </a:solidFill>
              </a:rPr>
              <a:t>. </a:t>
            </a:r>
            <a:br>
              <a:rPr lang="es-MX" sz="2000" dirty="0">
                <a:solidFill>
                  <a:schemeClr val="tx1"/>
                </a:solidFill>
              </a:rPr>
            </a:br>
            <a:endParaRPr lang="es-MX" sz="2000" dirty="0">
              <a:solidFill>
                <a:schemeClr val="tx1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77334" y="1017917"/>
            <a:ext cx="8596668" cy="5279366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es-MX" dirty="0"/>
              <a:t>Las siete unidades básicas del SI, establecidas por convenio, se consideran dimensionalmente independientes entre sí y son: metro, kilogramo, segundo, amperio, kelvin, mol y candela</a:t>
            </a:r>
            <a:r>
              <a:rPr lang="es-MX" dirty="0" smtClean="0"/>
              <a:t>.</a:t>
            </a:r>
          </a:p>
          <a:p>
            <a:pPr algn="just"/>
            <a:endParaRPr lang="es-MX" dirty="0"/>
          </a:p>
          <a:p>
            <a:pPr algn="just"/>
            <a:endParaRPr lang="es-MX" dirty="0" smtClean="0"/>
          </a:p>
          <a:p>
            <a:pPr algn="just"/>
            <a:endParaRPr lang="es-MX" dirty="0"/>
          </a:p>
          <a:p>
            <a:pPr algn="just"/>
            <a:endParaRPr lang="es-MX" dirty="0" smtClean="0"/>
          </a:p>
          <a:p>
            <a:pPr algn="just"/>
            <a:endParaRPr lang="es-MX" dirty="0" smtClean="0"/>
          </a:p>
          <a:p>
            <a:pPr algn="just"/>
            <a:endParaRPr lang="es-MX" dirty="0"/>
          </a:p>
          <a:p>
            <a:pPr algn="just"/>
            <a:endParaRPr lang="es-MX" dirty="0"/>
          </a:p>
          <a:p>
            <a:pPr algn="just"/>
            <a:r>
              <a:rPr lang="es-MX" dirty="0"/>
              <a:t>El </a:t>
            </a:r>
            <a:r>
              <a:rPr lang="es-MX" b="1" dirty="0"/>
              <a:t>sistema métrico decimal</a:t>
            </a:r>
            <a:r>
              <a:rPr lang="es-MX" baseline="30000" dirty="0">
                <a:hlinkClick r:id="rId2"/>
              </a:rPr>
              <a:t>1</a:t>
            </a:r>
            <a:r>
              <a:rPr lang="es-MX" dirty="0"/>
              <a:t>​ es un </a:t>
            </a:r>
            <a:r>
              <a:rPr lang="es-MX" dirty="0">
                <a:hlinkClick r:id="rId3" tooltip="Sistema de unidades"/>
              </a:rPr>
              <a:t>sistema de medida</a:t>
            </a:r>
            <a:r>
              <a:rPr lang="es-MX" dirty="0"/>
              <a:t> que tiene por </a:t>
            </a:r>
            <a:r>
              <a:rPr lang="es-MX" dirty="0">
                <a:hlinkClick r:id="rId4" tooltip="Unidad de medida"/>
              </a:rPr>
              <a:t>unidades</a:t>
            </a:r>
            <a:r>
              <a:rPr lang="es-MX" dirty="0"/>
              <a:t> básicas el </a:t>
            </a:r>
            <a:r>
              <a:rPr lang="es-MX" dirty="0">
                <a:hlinkClick r:id="rId5" tooltip="Metro"/>
              </a:rPr>
              <a:t>metro</a:t>
            </a:r>
            <a:r>
              <a:rPr lang="es-MX" dirty="0"/>
              <a:t> y el </a:t>
            </a:r>
            <a:r>
              <a:rPr lang="es-MX" dirty="0">
                <a:hlinkClick r:id="rId6" tooltip="Kilogramo"/>
              </a:rPr>
              <a:t>kilogramo</a:t>
            </a:r>
            <a:r>
              <a:rPr lang="es-MX" dirty="0"/>
              <a:t>, en el cual los múltiplos o submúltiplos de las unidades de una misma naturaleza siguen una escala </a:t>
            </a:r>
            <a:r>
              <a:rPr lang="es-MX" dirty="0">
                <a:hlinkClick r:id="rId7" tooltip="Sistema de numeración decimal"/>
              </a:rPr>
              <a:t>decimal</a:t>
            </a:r>
            <a:r>
              <a:rPr lang="es-MX" dirty="0"/>
              <a:t>. Este sistema, ampliado y reformado, ha dado lugar al </a:t>
            </a:r>
            <a:r>
              <a:rPr lang="es-MX" dirty="0">
                <a:hlinkClick r:id="rId8" tooltip="Sistema Internacional de Unidades"/>
              </a:rPr>
              <a:t>Sistema Internacional de Unidades</a:t>
            </a:r>
            <a:r>
              <a:rPr lang="es-MX" dirty="0"/>
              <a:t>.</a:t>
            </a:r>
            <a:r>
              <a:rPr lang="es-MX" baseline="30000" dirty="0">
                <a:hlinkClick r:id="rId2"/>
              </a:rPr>
              <a:t>1</a:t>
            </a:r>
            <a:r>
              <a:rPr lang="es-MX" dirty="0"/>
              <a:t>​</a:t>
            </a:r>
            <a:endParaRPr lang="es-MX" dirty="0" smtClean="0"/>
          </a:p>
          <a:p>
            <a:pPr marL="0" indent="0">
              <a:buNone/>
            </a:pPr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54114" y="2146261"/>
            <a:ext cx="2603218" cy="244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419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77334" y="379561"/>
            <a:ext cx="8596668" cy="5661801"/>
          </a:xfrm>
        </p:spPr>
        <p:txBody>
          <a:bodyPr/>
          <a:lstStyle/>
          <a:p>
            <a:r>
              <a:rPr lang="es-MX" dirty="0"/>
              <a:t>1.4.2. Sistema Inglés. </a:t>
            </a:r>
            <a:endParaRPr lang="es-MX" dirty="0" smtClean="0"/>
          </a:p>
          <a:p>
            <a:endParaRPr lang="es-MX" dirty="0"/>
          </a:p>
          <a:p>
            <a:pPr marL="0" indent="0">
              <a:buNone/>
            </a:pPr>
            <a:r>
              <a:rPr lang="es-MX" dirty="0"/>
              <a:t>El sistema anglosajón de unidades es un conjunto de unidades de medida diferentes a las del Sistema métrico decimal, que se utilizan actualmente como medida principal en los Estados </a:t>
            </a:r>
            <a:r>
              <a:rPr lang="es-MX" dirty="0" smtClean="0"/>
              <a:t>Unidos.</a:t>
            </a:r>
            <a:endParaRPr lang="es-MX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5273" y="2303251"/>
            <a:ext cx="3528899" cy="270869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b="8929"/>
          <a:stretch/>
        </p:blipFill>
        <p:spPr>
          <a:xfrm>
            <a:off x="878066" y="2303252"/>
            <a:ext cx="7023730" cy="277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30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686</Words>
  <Application>Microsoft Office PowerPoint</Application>
  <PresentationFormat>Panorámica</PresentationFormat>
  <Paragraphs>70</Paragraphs>
  <Slides>20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Wingdings</vt:lpstr>
      <vt:lpstr>Tema de Office</vt:lpstr>
      <vt:lpstr> Taller de Plomería </vt:lpstr>
      <vt:lpstr>Objetivo general del taller</vt:lpstr>
      <vt:lpstr>1. Introducción a la plomería </vt:lpstr>
      <vt:lpstr>1.2 Tipos de Fluidos</vt:lpstr>
      <vt:lpstr>Ejemplos comunes de fluidos en los inmuebles.</vt:lpstr>
      <vt:lpstr>1.3 Introducción a las tuberías, conexiones y accesorios. </vt:lpstr>
      <vt:lpstr>1.4 Sistema de medición </vt:lpstr>
      <vt:lpstr>1.4.1. Sistema internacional de unidades.  </vt:lpstr>
      <vt:lpstr>Presentación de PowerPoint</vt:lpstr>
      <vt:lpstr>1.5 Seguridad e higiene en la plomería.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Tlazokamty</dc:creator>
  <cp:lastModifiedBy>Tlazokamty</cp:lastModifiedBy>
  <cp:revision>2</cp:revision>
  <dcterms:created xsi:type="dcterms:W3CDTF">2022-04-29T23:15:54Z</dcterms:created>
  <dcterms:modified xsi:type="dcterms:W3CDTF">2022-08-11T19:05:38Z</dcterms:modified>
</cp:coreProperties>
</file>