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76" r:id="rId2"/>
    <p:sldId id="256" r:id="rId3"/>
    <p:sldId id="257" r:id="rId4"/>
    <p:sldId id="296" r:id="rId5"/>
    <p:sldId id="263" r:id="rId6"/>
    <p:sldId id="262" r:id="rId7"/>
    <p:sldId id="259" r:id="rId8"/>
    <p:sldId id="260" r:id="rId9"/>
    <p:sldId id="258" r:id="rId10"/>
    <p:sldId id="261" r:id="rId11"/>
    <p:sldId id="264" r:id="rId12"/>
    <p:sldId id="277" r:id="rId13"/>
    <p:sldId id="265" r:id="rId14"/>
    <p:sldId id="282" r:id="rId15"/>
    <p:sldId id="266" r:id="rId16"/>
    <p:sldId id="267" r:id="rId17"/>
    <p:sldId id="297" r:id="rId18"/>
    <p:sldId id="283" r:id="rId19"/>
    <p:sldId id="275" r:id="rId20"/>
    <p:sldId id="278" r:id="rId21"/>
    <p:sldId id="272" r:id="rId22"/>
    <p:sldId id="279" r:id="rId23"/>
    <p:sldId id="280" r:id="rId24"/>
    <p:sldId id="281" r:id="rId25"/>
    <p:sldId id="284" r:id="rId26"/>
    <p:sldId id="285" r:id="rId27"/>
    <p:sldId id="286" r:id="rId28"/>
    <p:sldId id="287" r:id="rId29"/>
    <p:sldId id="289" r:id="rId30"/>
    <p:sldId id="288" r:id="rId31"/>
    <p:sldId id="271" r:id="rId32"/>
    <p:sldId id="290" r:id="rId33"/>
    <p:sldId id="291" r:id="rId34"/>
    <p:sldId id="292" r:id="rId35"/>
    <p:sldId id="298" r:id="rId36"/>
    <p:sldId id="293" r:id="rId37"/>
    <p:sldId id="294" r:id="rId38"/>
    <p:sldId id="295" r:id="rId39"/>
    <p:sldId id="270" r:id="rId40"/>
    <p:sldId id="273" r:id="rId41"/>
    <p:sldId id="274" r:id="rId42"/>
    <p:sldId id="299" r:id="rId43"/>
    <p:sldId id="301" r:id="rId44"/>
    <p:sldId id="302" r:id="rId4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76" autoAdjust="0"/>
  </p:normalViewPr>
  <p:slideViewPr>
    <p:cSldViewPr>
      <p:cViewPr varScale="1">
        <p:scale>
          <a:sx n="75" d="100"/>
          <a:sy n="75" d="100"/>
        </p:scale>
        <p:origin x="-12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4981B-4ABC-4AC3-A981-9A9378100C6D}" type="datetimeFigureOut">
              <a:rPr lang="es-MX" smtClean="0"/>
              <a:t>28/04/2021</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5993A-A3D7-4AE8-9441-2D9DA4C485BB}" type="slidenum">
              <a:rPr lang="es-MX" smtClean="0"/>
              <a:t>‹Nº›</a:t>
            </a:fld>
            <a:endParaRPr lang="es-MX" dirty="0"/>
          </a:p>
        </p:txBody>
      </p:sp>
    </p:spTree>
    <p:extLst>
      <p:ext uri="{BB962C8B-B14F-4D97-AF65-F5344CB8AC3E}">
        <p14:creationId xmlns:p14="http://schemas.microsoft.com/office/powerpoint/2010/main" val="424789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725993A-A3D7-4AE8-9441-2D9DA4C485BB}" type="slidenum">
              <a:rPr lang="es-MX" smtClean="0"/>
              <a:t>19</a:t>
            </a:fld>
            <a:endParaRPr lang="es-MX" dirty="0"/>
          </a:p>
        </p:txBody>
      </p:sp>
    </p:spTree>
    <p:extLst>
      <p:ext uri="{BB962C8B-B14F-4D97-AF65-F5344CB8AC3E}">
        <p14:creationId xmlns:p14="http://schemas.microsoft.com/office/powerpoint/2010/main" val="315932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725993A-A3D7-4AE8-9441-2D9DA4C485BB}" type="slidenum">
              <a:rPr lang="es-MX" smtClean="0"/>
              <a:t>42</a:t>
            </a:fld>
            <a:endParaRPr lang="es-MX" dirty="0"/>
          </a:p>
        </p:txBody>
      </p:sp>
    </p:spTree>
    <p:extLst>
      <p:ext uri="{BB962C8B-B14F-4D97-AF65-F5344CB8AC3E}">
        <p14:creationId xmlns:p14="http://schemas.microsoft.com/office/powerpoint/2010/main" val="118598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17" name="16 Marcador de pie de página"/>
          <p:cNvSpPr>
            <a:spLocks noGrp="1"/>
          </p:cNvSpPr>
          <p:nvPr>
            <p:ph type="ftr" sz="quarter" idx="11"/>
          </p:nvPr>
        </p:nvSpPr>
        <p:spPr/>
        <p:txBody>
          <a:bodyPr/>
          <a:lstStyle/>
          <a:p>
            <a:endParaRPr lang="es-MX" dirty="0"/>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50AB9C-8285-4514-A128-49FAE045DDE6}" type="slidenum">
              <a:rPr lang="es-MX" smtClean="0"/>
              <a:t>‹Nº›</a:t>
            </a:fld>
            <a:endParaRPr lang="es-MX" dirty="0"/>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B50AB9C-8285-4514-A128-49FAE045DDE6}" type="slidenum">
              <a:rPr lang="es-MX" smtClean="0"/>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6915912" y="3009901"/>
            <a:ext cx="457200" cy="441325"/>
          </a:xfrm>
        </p:spPr>
        <p:txBody>
          <a:bodyPr/>
          <a:lstStyle/>
          <a:p>
            <a:fld id="{8B50AB9C-8285-4514-A128-49FAE045DDE6}" type="slidenum">
              <a:rPr lang="es-MX" smtClean="0"/>
              <a:t>‹Nº›</a:t>
            </a:fld>
            <a:endParaRPr lang="es-MX" dirty="0"/>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a:xfrm>
            <a:off x="4361688" y="1026372"/>
            <a:ext cx="457200" cy="441325"/>
          </a:xfrm>
        </p:spPr>
        <p:txBody>
          <a:bodyPr/>
          <a:lstStyle/>
          <a:p>
            <a:fld id="{8B50AB9C-8285-4514-A128-49FAE045DDE6}" type="slidenum">
              <a:rPr lang="es-MX" smtClean="0"/>
              <a:t>‹Nº›</a:t>
            </a:fld>
            <a:endParaRPr lang="es-MX" dirty="0"/>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MX" dirty="0"/>
          </a:p>
        </p:txBody>
      </p:sp>
      <p:sp>
        <p:nvSpPr>
          <p:cNvPr id="4" name="3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50AB9C-8285-4514-A128-49FAE045DDE6}" type="slidenum">
              <a:rPr lang="es-MX" smtClean="0"/>
              <a:t>‹Nº›</a:t>
            </a:fld>
            <a:endParaRPr lang="es-MX" dirty="0"/>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F53823BC-2350-49A1-A8F1-0FBC2F7FE8CF}" type="datetimeFigureOut">
              <a:rPr lang="es-MX" smtClean="0"/>
              <a:t>28/04/2021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B50AB9C-8285-4514-A128-49FAE045DDE6}" type="slidenum">
              <a:rPr lang="es-MX" smtClean="0"/>
              <a:t>‹Nº›</a:t>
            </a:fld>
            <a:endParaRPr lang="es-MX" dirty="0"/>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8" name="7 Marcador de pie de página"/>
          <p:cNvSpPr>
            <a:spLocks noGrp="1"/>
          </p:cNvSpPr>
          <p:nvPr>
            <p:ph type="ftr" sz="quarter" idx="11"/>
          </p:nvPr>
        </p:nvSpPr>
        <p:spPr>
          <a:xfrm>
            <a:off x="304800" y="6409944"/>
            <a:ext cx="3581400" cy="365760"/>
          </a:xfrm>
        </p:spPr>
        <p:txBody>
          <a:bodyPr/>
          <a:lstStyle/>
          <a:p>
            <a:endParaRPr lang="es-MX" dirty="0"/>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8B50AB9C-8285-4514-A128-49FAE045DDE6}" type="slidenum">
              <a:rPr lang="es-MX" smtClean="0"/>
              <a:t>‹Nº›</a:t>
            </a:fld>
            <a:endParaRPr lang="es-MX" dirty="0"/>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a:xfrm>
            <a:off x="4343400" y="1036020"/>
            <a:ext cx="457200" cy="441325"/>
          </a:xfrm>
        </p:spPr>
        <p:txBody>
          <a:bodyPr/>
          <a:lstStyle/>
          <a:p>
            <a:fld id="{8B50AB9C-8285-4514-A128-49FAE045DDE6}"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8B50AB9C-8285-4514-A128-49FAE045DDE6}"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B50AB9C-8285-4514-A128-49FAE045DDE6}" type="slidenum">
              <a:rPr lang="es-MX" smtClean="0"/>
              <a:t>‹Nº›</a:t>
            </a:fld>
            <a:endParaRPr lang="es-MX" dirty="0"/>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p:txBody>
          <a:bodyPr/>
          <a:lstStyle/>
          <a:p>
            <a:fld id="{F53823BC-2350-49A1-A8F1-0FBC2F7FE8CF}" type="datetimeFigureOut">
              <a:rPr lang="es-MX" smtClean="0"/>
              <a:t>28/04/2021</a:t>
            </a:fld>
            <a:endParaRPr lang="es-MX" dirty="0"/>
          </a:p>
        </p:txBody>
      </p:sp>
      <p:sp>
        <p:nvSpPr>
          <p:cNvPr id="6" name="5 Marcador de pie de página"/>
          <p:cNvSpPr>
            <a:spLocks noGrp="1"/>
          </p:cNvSpPr>
          <p:nvPr>
            <p:ph type="ftr" sz="quarter" idx="11"/>
          </p:nvPr>
        </p:nvSpPr>
        <p:spPr>
          <a:xfrm>
            <a:off x="301752" y="6410848"/>
            <a:ext cx="3383280" cy="365760"/>
          </a:xfrm>
        </p:spPr>
        <p:txBody>
          <a:bodyPr/>
          <a:lstStyle/>
          <a:p>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Marcador de número de diapositiva"/>
          <p:cNvSpPr>
            <a:spLocks noGrp="1"/>
          </p:cNvSpPr>
          <p:nvPr>
            <p:ph type="sldNum" sz="quarter" idx="12"/>
          </p:nvPr>
        </p:nvSpPr>
        <p:spPr>
          <a:xfrm>
            <a:off x="1371600" y="312738"/>
            <a:ext cx="457200" cy="441325"/>
          </a:xfrm>
        </p:spPr>
        <p:txBody>
          <a:bodyPr/>
          <a:lstStyle/>
          <a:p>
            <a:fld id="{8B50AB9C-8285-4514-A128-49FAE045DDE6}" type="slidenum">
              <a:rPr lang="es-MX" smtClean="0"/>
              <a:t>‹Nº›</a:t>
            </a:fld>
            <a:endParaRPr lang="es-MX" dirty="0"/>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fecha"/>
          <p:cNvSpPr>
            <a:spLocks noGrp="1"/>
          </p:cNvSpPr>
          <p:nvPr>
            <p:ph type="dt" sz="half" idx="10"/>
          </p:nvPr>
        </p:nvSpPr>
        <p:spPr>
          <a:xfrm>
            <a:off x="5788152" y="6404984"/>
            <a:ext cx="3044952" cy="365760"/>
          </a:xfrm>
        </p:spPr>
        <p:txBody>
          <a:bodyPr/>
          <a:lstStyle/>
          <a:p>
            <a:fld id="{F53823BC-2350-49A1-A8F1-0FBC2F7FE8CF}" type="datetimeFigureOut">
              <a:rPr lang="es-MX" smtClean="0"/>
              <a:t>28/04/2021</a:t>
            </a:fld>
            <a:endParaRPr lang="es-MX" dirty="0"/>
          </a:p>
        </p:txBody>
      </p:sp>
      <p:sp>
        <p:nvSpPr>
          <p:cNvPr id="6" name="5 Marcador de pie de página"/>
          <p:cNvSpPr>
            <a:spLocks noGrp="1"/>
          </p:cNvSpPr>
          <p:nvPr>
            <p:ph type="ftr" sz="quarter" idx="11"/>
          </p:nvPr>
        </p:nvSpPr>
        <p:spPr>
          <a:xfrm>
            <a:off x="301752" y="6410848"/>
            <a:ext cx="3584448" cy="365760"/>
          </a:xfrm>
        </p:spPr>
        <p:txBody>
          <a:bodyPr/>
          <a:lstStyle/>
          <a:p>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53823BC-2350-49A1-A8F1-0FBC2F7FE8CF}" type="datetimeFigureOut">
              <a:rPr lang="es-MX" smtClean="0"/>
              <a:t>28/04/2021</a:t>
            </a:fld>
            <a:endParaRPr lang="es-MX" dirty="0"/>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MX" dirty="0"/>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50AB9C-8285-4514-A128-49FAE045DDE6}" type="slidenum">
              <a:rPr lang="es-MX" smtClean="0"/>
              <a:t>‹Nº›</a:t>
            </a:fld>
            <a:endParaRPr lang="es-MX" dirty="0"/>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6"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6"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331640" y="3645024"/>
            <a:ext cx="6400800" cy="2376264"/>
          </a:xfrm>
        </p:spPr>
        <p:txBody>
          <a:bodyPr>
            <a:normAutofit/>
          </a:bodyPr>
          <a:lstStyle/>
          <a:p>
            <a:r>
              <a:rPr lang="es-MX" sz="9600" dirty="0">
                <a:solidFill>
                  <a:srgbClr val="C00000"/>
                </a:solidFill>
                <a:latin typeface="+mj-lt"/>
              </a:rPr>
              <a:t>4</a:t>
            </a:r>
          </a:p>
        </p:txBody>
      </p:sp>
      <p:sp>
        <p:nvSpPr>
          <p:cNvPr id="3" name="2 Título"/>
          <p:cNvSpPr>
            <a:spLocks noGrp="1"/>
          </p:cNvSpPr>
          <p:nvPr>
            <p:ph type="ctrTitle"/>
          </p:nvPr>
        </p:nvSpPr>
        <p:spPr/>
        <p:txBody>
          <a:bodyPr>
            <a:normAutofit/>
          </a:bodyPr>
          <a:lstStyle/>
          <a:p>
            <a:r>
              <a:rPr lang="es-MX" sz="7200" dirty="0" smtClean="0"/>
              <a:t>MÓDULO</a:t>
            </a:r>
            <a:endParaRPr lang="es-MX" sz="7200" dirty="0"/>
          </a:p>
        </p:txBody>
      </p:sp>
    </p:spTree>
    <p:extLst>
      <p:ext uri="{BB962C8B-B14F-4D97-AF65-F5344CB8AC3E}">
        <p14:creationId xmlns:p14="http://schemas.microsoft.com/office/powerpoint/2010/main" val="138305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smtClean="0">
                <a:solidFill>
                  <a:srgbClr val="C00000"/>
                </a:solidFill>
              </a:rPr>
              <a:t>Algunos detalles técnicos para medir la presión del agua</a:t>
            </a:r>
            <a:endParaRPr lang="es-MX" sz="2400" dirty="0">
              <a:solidFill>
                <a:srgbClr val="C00000"/>
              </a:solidFill>
            </a:endParaRPr>
          </a:p>
        </p:txBody>
      </p:sp>
      <p:sp>
        <p:nvSpPr>
          <p:cNvPr id="3" name="2 Marcador de contenido"/>
          <p:cNvSpPr>
            <a:spLocks noGrp="1"/>
          </p:cNvSpPr>
          <p:nvPr>
            <p:ph sz="quarter" idx="1"/>
          </p:nvPr>
        </p:nvSpPr>
        <p:spPr/>
        <p:txBody>
          <a:bodyPr>
            <a:normAutofit/>
          </a:bodyPr>
          <a:lstStyle/>
          <a:p>
            <a:pPr marL="0" indent="0">
              <a:buNone/>
            </a:pPr>
            <a:endParaRPr lang="es-MX" sz="2000" dirty="0" smtClean="0">
              <a:latin typeface="Arial" pitchFamily="34" charset="0"/>
              <a:cs typeface="Arial" pitchFamily="34" charset="0"/>
            </a:endParaRPr>
          </a:p>
          <a:p>
            <a:pPr marL="0" indent="0">
              <a:buNone/>
            </a:pPr>
            <a:endParaRPr lang="es-MX" sz="2000" dirty="0">
              <a:latin typeface="Arial" pitchFamily="34" charset="0"/>
              <a:cs typeface="Arial" pitchFamily="34" charset="0"/>
            </a:endParaRPr>
          </a:p>
        </p:txBody>
      </p:sp>
      <p:sp>
        <p:nvSpPr>
          <p:cNvPr id="10" name="9 Elipse"/>
          <p:cNvSpPr/>
          <p:nvPr/>
        </p:nvSpPr>
        <p:spPr>
          <a:xfrm>
            <a:off x="539552" y="3486817"/>
            <a:ext cx="2952328" cy="8782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pitchFamily="34" charset="0"/>
                <a:cs typeface="Arial" pitchFamily="34" charset="0"/>
              </a:rPr>
              <a:t>1 codo de 45° resta 50 gr/cm2</a:t>
            </a:r>
          </a:p>
          <a:p>
            <a:pPr algn="ctr"/>
            <a:r>
              <a:rPr lang="es-MX" sz="1100" dirty="0" smtClean="0">
                <a:solidFill>
                  <a:schemeClr val="tx1"/>
                </a:solidFill>
                <a:latin typeface="Arial" pitchFamily="34" charset="0"/>
                <a:cs typeface="Arial" pitchFamily="34" charset="0"/>
              </a:rPr>
              <a:t>1 codo de 90° resta 100 gr/cm2</a:t>
            </a:r>
          </a:p>
        </p:txBody>
      </p:sp>
      <p:sp>
        <p:nvSpPr>
          <p:cNvPr id="11" name="10 Elipse"/>
          <p:cNvSpPr/>
          <p:nvPr/>
        </p:nvSpPr>
        <p:spPr>
          <a:xfrm>
            <a:off x="539552" y="2474274"/>
            <a:ext cx="2952328" cy="88271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pitchFamily="34" charset="0"/>
                <a:cs typeface="Arial" pitchFamily="34" charset="0"/>
              </a:rPr>
              <a:t>1 metro lineal de altura = 100 gr/cm2</a:t>
            </a:r>
          </a:p>
        </p:txBody>
      </p:sp>
      <p:sp>
        <p:nvSpPr>
          <p:cNvPr id="12" name="11 Elipse"/>
          <p:cNvSpPr/>
          <p:nvPr/>
        </p:nvSpPr>
        <p:spPr>
          <a:xfrm>
            <a:off x="539552" y="5503041"/>
            <a:ext cx="2952328" cy="8782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pitchFamily="34" charset="0"/>
                <a:cs typeface="Arial" pitchFamily="34" charset="0"/>
              </a:rPr>
              <a:t>La manera exacta para medir la presión del agua es con un manómetro</a:t>
            </a:r>
          </a:p>
        </p:txBody>
      </p:sp>
      <p:sp>
        <p:nvSpPr>
          <p:cNvPr id="13" name="12 Elipse"/>
          <p:cNvSpPr/>
          <p:nvPr/>
        </p:nvSpPr>
        <p:spPr>
          <a:xfrm>
            <a:off x="539552" y="4494929"/>
            <a:ext cx="2952328" cy="8782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pitchFamily="34" charset="0"/>
                <a:cs typeface="Arial" pitchFamily="34" charset="0"/>
              </a:rPr>
              <a:t>Una forma sencilla de saber si hay buena presión, es el llenando de una cubeta en menos de minuto.</a:t>
            </a:r>
          </a:p>
        </p:txBody>
      </p:sp>
      <p:sp>
        <p:nvSpPr>
          <p:cNvPr id="14" name="13 Elipse"/>
          <p:cNvSpPr/>
          <p:nvPr/>
        </p:nvSpPr>
        <p:spPr>
          <a:xfrm>
            <a:off x="539552" y="1466162"/>
            <a:ext cx="2952328" cy="88271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pitchFamily="34" charset="0"/>
                <a:cs typeface="Arial" pitchFamily="34" charset="0"/>
              </a:rPr>
              <a:t>La unidad de medida  para la presión del agua es</a:t>
            </a:r>
          </a:p>
          <a:p>
            <a:pPr algn="ctr"/>
            <a:r>
              <a:rPr lang="es-MX" sz="1200" dirty="0" smtClean="0">
                <a:solidFill>
                  <a:schemeClr val="tx1"/>
                </a:solidFill>
                <a:latin typeface="Arial" pitchFamily="34" charset="0"/>
                <a:cs typeface="Arial" pitchFamily="34" charset="0"/>
              </a:rPr>
              <a:t>gr/cm2</a:t>
            </a:r>
            <a:endParaRPr lang="es-MX" sz="1200" dirty="0">
              <a:solidFill>
                <a:schemeClr val="tx1"/>
              </a:solidFill>
              <a:latin typeface="Arial" pitchFamily="34" charset="0"/>
              <a:cs typeface="Arial" pitchFamily="34" charset="0"/>
            </a:endParaRPr>
          </a:p>
        </p:txBody>
      </p:sp>
      <p:pic>
        <p:nvPicPr>
          <p:cNvPr id="6146" name="Picture 2" descr="C:\Users\JuanManuel\Desktop\presion_agu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659010"/>
            <a:ext cx="3672408" cy="182780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uanManuel\Desktop\OIP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99449"/>
            <a:ext cx="1704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uanManuel\Desktop\R38cd65c178c92cacfe7198f9b72c05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3777018"/>
            <a:ext cx="1556999" cy="1726023"/>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redondeado"/>
          <p:cNvSpPr/>
          <p:nvPr/>
        </p:nvSpPr>
        <p:spPr>
          <a:xfrm>
            <a:off x="4211959" y="5518972"/>
            <a:ext cx="1704975" cy="457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pitchFamily="34" charset="0"/>
                <a:cs typeface="Arial" pitchFamily="34" charset="0"/>
              </a:rPr>
              <a:t>Manómetro de baja presión</a:t>
            </a:r>
            <a:endParaRPr lang="es-MX" sz="1100" dirty="0">
              <a:solidFill>
                <a:schemeClr val="tx1"/>
              </a:solidFill>
              <a:latin typeface="Arial" pitchFamily="34" charset="0"/>
              <a:cs typeface="Arial" pitchFamily="34" charset="0"/>
            </a:endParaRPr>
          </a:p>
        </p:txBody>
      </p:sp>
      <p:sp>
        <p:nvSpPr>
          <p:cNvPr id="20" name="19 Rectángulo redondeado"/>
          <p:cNvSpPr/>
          <p:nvPr/>
        </p:nvSpPr>
        <p:spPr>
          <a:xfrm>
            <a:off x="6736251" y="5518972"/>
            <a:ext cx="1704975" cy="457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pitchFamily="34" charset="0"/>
                <a:cs typeface="Arial" pitchFamily="34" charset="0"/>
              </a:rPr>
              <a:t>Manómetro de alta presión</a:t>
            </a:r>
            <a:endParaRPr lang="es-MX" sz="1100" dirty="0">
              <a:solidFill>
                <a:schemeClr val="tx1"/>
              </a:solidFill>
              <a:latin typeface="Arial" pitchFamily="34" charset="0"/>
              <a:cs typeface="Arial" pitchFamily="34" charset="0"/>
            </a:endParaRPr>
          </a:p>
        </p:txBody>
      </p:sp>
      <p:sp>
        <p:nvSpPr>
          <p:cNvPr id="7" name="6 Dodecágono"/>
          <p:cNvSpPr/>
          <p:nvPr/>
        </p:nvSpPr>
        <p:spPr>
          <a:xfrm>
            <a:off x="251520" y="1466162"/>
            <a:ext cx="288032" cy="441359"/>
          </a:xfrm>
          <a:prstGeom prst="dodec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1</a:t>
            </a:r>
            <a:endParaRPr lang="es-MX" dirty="0">
              <a:solidFill>
                <a:schemeClr val="tx1"/>
              </a:solidFill>
            </a:endParaRPr>
          </a:p>
        </p:txBody>
      </p:sp>
      <p:sp>
        <p:nvSpPr>
          <p:cNvPr id="18" name="17 Dodecágono"/>
          <p:cNvSpPr/>
          <p:nvPr/>
        </p:nvSpPr>
        <p:spPr>
          <a:xfrm>
            <a:off x="251520" y="2352233"/>
            <a:ext cx="288032" cy="441359"/>
          </a:xfrm>
          <a:prstGeom prst="dodec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2</a:t>
            </a:r>
            <a:endParaRPr lang="es-MX" dirty="0">
              <a:solidFill>
                <a:schemeClr val="tx1"/>
              </a:solidFill>
            </a:endParaRPr>
          </a:p>
        </p:txBody>
      </p:sp>
      <p:sp>
        <p:nvSpPr>
          <p:cNvPr id="19" name="18 Dodecágono"/>
          <p:cNvSpPr/>
          <p:nvPr/>
        </p:nvSpPr>
        <p:spPr>
          <a:xfrm>
            <a:off x="284301" y="3266137"/>
            <a:ext cx="288032" cy="441359"/>
          </a:xfrm>
          <a:prstGeom prst="dodec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3</a:t>
            </a:r>
            <a:endParaRPr lang="es-MX" dirty="0">
              <a:solidFill>
                <a:schemeClr val="tx1"/>
              </a:solidFill>
            </a:endParaRPr>
          </a:p>
        </p:txBody>
      </p:sp>
      <p:sp>
        <p:nvSpPr>
          <p:cNvPr id="21" name="20 Dodecágono"/>
          <p:cNvSpPr/>
          <p:nvPr/>
        </p:nvSpPr>
        <p:spPr>
          <a:xfrm>
            <a:off x="284301" y="4215340"/>
            <a:ext cx="288032" cy="441359"/>
          </a:xfrm>
          <a:prstGeom prst="dodec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4</a:t>
            </a:r>
            <a:endParaRPr lang="es-MX" dirty="0">
              <a:solidFill>
                <a:schemeClr val="tx1"/>
              </a:solidFill>
            </a:endParaRPr>
          </a:p>
        </p:txBody>
      </p:sp>
      <p:sp>
        <p:nvSpPr>
          <p:cNvPr id="22" name="21 Dodecágono"/>
          <p:cNvSpPr/>
          <p:nvPr/>
        </p:nvSpPr>
        <p:spPr>
          <a:xfrm>
            <a:off x="301675" y="5282361"/>
            <a:ext cx="288032" cy="441359"/>
          </a:xfrm>
          <a:prstGeom prst="dodec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5</a:t>
            </a:r>
            <a:endParaRPr lang="es-MX" dirty="0">
              <a:solidFill>
                <a:schemeClr val="tx1"/>
              </a:solidFill>
            </a:endParaRPr>
          </a:p>
        </p:txBody>
      </p:sp>
    </p:spTree>
    <p:extLst>
      <p:ext uri="{BB962C8B-B14F-4D97-AF65-F5344CB8AC3E}">
        <p14:creationId xmlns:p14="http://schemas.microsoft.com/office/powerpoint/2010/main" val="2198093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sz="quarter" idx="4294967295"/>
          </p:nvPr>
        </p:nvSpPr>
        <p:spPr>
          <a:xfrm>
            <a:off x="0" y="1527175"/>
            <a:ext cx="8504238" cy="4572000"/>
          </a:xfrm>
        </p:spPr>
        <p:txBody>
          <a:bodyPr>
            <a:normAutofit/>
          </a:bodyPr>
          <a:lstStyle/>
          <a:p>
            <a:pPr marL="0" indent="0" algn="ctr">
              <a:buNone/>
            </a:pPr>
            <a:r>
              <a:rPr lang="es-MX" sz="4400" dirty="0" smtClean="0">
                <a:solidFill>
                  <a:srgbClr val="C00000"/>
                </a:solidFill>
              </a:rPr>
              <a:t>FIN DE CALENTADORES DE AGUA</a:t>
            </a:r>
            <a:endParaRPr lang="es-MX" sz="4400" dirty="0">
              <a:solidFill>
                <a:srgbClr val="C00000"/>
              </a:solidFill>
            </a:endParaRPr>
          </a:p>
        </p:txBody>
      </p:sp>
    </p:spTree>
    <p:extLst>
      <p:ext uri="{BB962C8B-B14F-4D97-AF65-F5344CB8AC3E}">
        <p14:creationId xmlns:p14="http://schemas.microsoft.com/office/powerpoint/2010/main" val="62176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sz="6000" dirty="0" smtClean="0"/>
              <a:t>4.4.1</a:t>
            </a:r>
            <a:endParaRPr lang="es-MX" sz="6000" dirty="0"/>
          </a:p>
        </p:txBody>
      </p:sp>
      <p:sp>
        <p:nvSpPr>
          <p:cNvPr id="9" name="8 Marcador de texto"/>
          <p:cNvSpPr>
            <a:spLocks noGrp="1"/>
          </p:cNvSpPr>
          <p:nvPr>
            <p:ph type="body" idx="2"/>
          </p:nvPr>
        </p:nvSpPr>
        <p:spPr/>
        <p:txBody>
          <a:bodyPr/>
          <a:lstStyle/>
          <a:p>
            <a:endParaRPr lang="es-MX" dirty="0" smtClean="0"/>
          </a:p>
          <a:p>
            <a:endParaRPr lang="es-MX" dirty="0"/>
          </a:p>
        </p:txBody>
      </p:sp>
      <p:sp>
        <p:nvSpPr>
          <p:cNvPr id="8" name="7 Marcador de contenido"/>
          <p:cNvSpPr>
            <a:spLocks noGrp="1"/>
          </p:cNvSpPr>
          <p:nvPr>
            <p:ph sz="quarter" idx="1"/>
          </p:nvPr>
        </p:nvSpPr>
        <p:spPr/>
        <p:txBody>
          <a:bodyPr/>
          <a:lstStyle/>
          <a:p>
            <a:pPr marL="0" indent="0">
              <a:buNone/>
            </a:pPr>
            <a:endParaRPr lang="es-MX" dirty="0" smtClean="0"/>
          </a:p>
          <a:p>
            <a:pPr marL="0" indent="0">
              <a:buNone/>
            </a:pPr>
            <a:endParaRPr lang="es-MX" dirty="0"/>
          </a:p>
          <a:p>
            <a:pPr marL="0" indent="0">
              <a:buNone/>
            </a:pPr>
            <a:endParaRPr lang="es-MX" dirty="0" smtClean="0"/>
          </a:p>
          <a:p>
            <a:pPr marL="0" indent="0">
              <a:buNone/>
            </a:pPr>
            <a:r>
              <a:rPr lang="es-MX" sz="4800" dirty="0" smtClean="0">
                <a:solidFill>
                  <a:srgbClr val="FF0000"/>
                </a:solidFill>
              </a:rPr>
              <a:t>CALENTADORES</a:t>
            </a:r>
          </a:p>
          <a:p>
            <a:pPr marL="0" indent="0">
              <a:buNone/>
            </a:pPr>
            <a:r>
              <a:rPr lang="es-MX" sz="4800" dirty="0" smtClean="0">
                <a:solidFill>
                  <a:srgbClr val="FF0000"/>
                </a:solidFill>
              </a:rPr>
              <a:t> DE GAS</a:t>
            </a:r>
          </a:p>
        </p:txBody>
      </p:sp>
    </p:spTree>
    <p:extLst>
      <p:ext uri="{BB962C8B-B14F-4D97-AF65-F5344CB8AC3E}">
        <p14:creationId xmlns:p14="http://schemas.microsoft.com/office/powerpoint/2010/main" val="410044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936848"/>
          </a:xfrm>
        </p:spPr>
        <p:txBody>
          <a:bodyPr>
            <a:normAutofit/>
          </a:bodyPr>
          <a:lstStyle/>
          <a:p>
            <a:r>
              <a:rPr lang="es-MX" sz="3600" dirty="0" smtClean="0">
                <a:solidFill>
                  <a:srgbClr val="0070C0"/>
                </a:solidFill>
              </a:rPr>
              <a:t>4.4.1.-CALENTADORES DE GAS</a:t>
            </a:r>
            <a:endParaRPr lang="es-MX" sz="3600" dirty="0">
              <a:solidFill>
                <a:srgbClr val="0070C0"/>
              </a:solidFill>
            </a:endParaRPr>
          </a:p>
        </p:txBody>
      </p:sp>
      <p:sp>
        <p:nvSpPr>
          <p:cNvPr id="3" name="2 Subtítulo"/>
          <p:cNvSpPr>
            <a:spLocks noGrp="1"/>
          </p:cNvSpPr>
          <p:nvPr>
            <p:ph type="subTitle" idx="1"/>
          </p:nvPr>
        </p:nvSpPr>
        <p:spPr/>
        <p:txBody>
          <a:bodyPr/>
          <a:lstStyle/>
          <a:p>
            <a:endParaRPr lang="es-MX" dirty="0"/>
          </a:p>
        </p:txBody>
      </p:sp>
      <p:pic>
        <p:nvPicPr>
          <p:cNvPr id="5" name="Picture 2" descr="C:\Users\JuanManuel\Desktop\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52800"/>
            <a:ext cx="8784976" cy="380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86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es-MX" dirty="0" smtClean="0">
                <a:solidFill>
                  <a:srgbClr val="FF0000"/>
                </a:solidFill>
              </a:rPr>
              <a:t>    </a:t>
            </a:r>
            <a:r>
              <a:rPr lang="es-MX" dirty="0" smtClean="0">
                <a:solidFill>
                  <a:schemeClr val="accent2">
                    <a:lumMod val="60000"/>
                    <a:lumOff val="40000"/>
                  </a:schemeClr>
                </a:solidFill>
                <a:latin typeface="Aharoni" pitchFamily="2" charset="-79"/>
                <a:cs typeface="Aharoni" pitchFamily="2" charset="-79"/>
              </a:rPr>
              <a:t>GAS NATURAL</a:t>
            </a:r>
            <a:r>
              <a:rPr lang="es-MX" dirty="0" smtClean="0">
                <a:solidFill>
                  <a:schemeClr val="accent2">
                    <a:lumMod val="60000"/>
                    <a:lumOff val="40000"/>
                  </a:schemeClr>
                </a:solidFill>
              </a:rPr>
              <a:t> </a:t>
            </a:r>
            <a:r>
              <a:rPr lang="es-MX" dirty="0" smtClean="0">
                <a:solidFill>
                  <a:srgbClr val="FF0000"/>
                </a:solidFill>
              </a:rPr>
              <a:t>        </a:t>
            </a:r>
            <a:r>
              <a:rPr lang="es-MX" dirty="0">
                <a:solidFill>
                  <a:schemeClr val="tx1"/>
                </a:solidFill>
              </a:rPr>
              <a:t>y</a:t>
            </a:r>
            <a:r>
              <a:rPr lang="es-MX" dirty="0" smtClean="0">
                <a:solidFill>
                  <a:srgbClr val="FF0000"/>
                </a:solidFill>
              </a:rPr>
              <a:t>            </a:t>
            </a:r>
            <a:r>
              <a:rPr lang="es-MX" dirty="0" smtClean="0">
                <a:solidFill>
                  <a:srgbClr val="FF0000"/>
                </a:solidFill>
                <a:latin typeface="Aharoni" pitchFamily="2" charset="-79"/>
                <a:cs typeface="Aharoni" pitchFamily="2" charset="-79"/>
              </a:rPr>
              <a:t>GAS LP</a:t>
            </a:r>
            <a:endParaRPr lang="es-MX" dirty="0">
              <a:solidFill>
                <a:srgbClr val="FF0000"/>
              </a:solidFill>
              <a:latin typeface="Aharoni" pitchFamily="2" charset="-79"/>
              <a:cs typeface="Aharoni" pitchFamily="2" charset="-79"/>
            </a:endParaRPr>
          </a:p>
        </p:txBody>
      </p:sp>
      <p:sp>
        <p:nvSpPr>
          <p:cNvPr id="5" name="4 Marcador de contenido"/>
          <p:cNvSpPr>
            <a:spLocks noGrp="1"/>
          </p:cNvSpPr>
          <p:nvPr>
            <p:ph sz="half" idx="1"/>
          </p:nvPr>
        </p:nvSpPr>
        <p:spPr/>
        <p:txBody>
          <a:bodyPr/>
          <a:lstStyle/>
          <a:p>
            <a:pPr marL="0" indent="0">
              <a:buNone/>
            </a:pPr>
            <a:endParaRPr lang="es-MX" dirty="0" smtClean="0"/>
          </a:p>
          <a:p>
            <a:pPr marL="0" indent="0">
              <a:buNone/>
            </a:pPr>
            <a:endParaRPr lang="es-MX" dirty="0"/>
          </a:p>
        </p:txBody>
      </p:sp>
      <p:sp>
        <p:nvSpPr>
          <p:cNvPr id="6" name="5 Marcador de contenido"/>
          <p:cNvSpPr>
            <a:spLocks noGrp="1"/>
          </p:cNvSpPr>
          <p:nvPr>
            <p:ph sz="half" idx="2"/>
          </p:nvPr>
        </p:nvSpPr>
        <p:spPr/>
        <p:txBody>
          <a:bodyPr/>
          <a:lstStyle/>
          <a:p>
            <a:pPr marL="0" indent="0">
              <a:buNone/>
            </a:pPr>
            <a:endParaRPr lang="es-MX" dirty="0" smtClean="0"/>
          </a:p>
          <a:p>
            <a:pPr marL="0" indent="0">
              <a:buNone/>
            </a:pPr>
            <a:endParaRPr lang="es-MX" dirty="0"/>
          </a:p>
        </p:txBody>
      </p:sp>
      <p:sp>
        <p:nvSpPr>
          <p:cNvPr id="7" name="6 Proceso alternativo"/>
          <p:cNvSpPr/>
          <p:nvPr/>
        </p:nvSpPr>
        <p:spPr>
          <a:xfrm>
            <a:off x="395536" y="1412776"/>
            <a:ext cx="3989264" cy="792088"/>
          </a:xfrm>
          <a:prstGeom prst="flowChartAlternateProcess">
            <a:avLst/>
          </a:prstGeom>
          <a:solidFill>
            <a:schemeClr val="accent2">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DISPONIBILIDAD DEL SERVICIO LOS 365 DÍAS DEL AÑO.</a:t>
            </a:r>
            <a:endParaRPr lang="es-MX" sz="1200" dirty="0">
              <a:solidFill>
                <a:schemeClr val="tx1"/>
              </a:solidFill>
              <a:latin typeface="Arial Black" pitchFamily="34" charset="0"/>
            </a:endParaRPr>
          </a:p>
        </p:txBody>
      </p:sp>
      <p:sp>
        <p:nvSpPr>
          <p:cNvPr id="8" name="7 Proceso alternativo"/>
          <p:cNvSpPr/>
          <p:nvPr/>
        </p:nvSpPr>
        <p:spPr>
          <a:xfrm>
            <a:off x="395536" y="2382292"/>
            <a:ext cx="4021436" cy="830684"/>
          </a:xfrm>
          <a:prstGeom prst="flowChartAlternateProcess">
            <a:avLst/>
          </a:prstGeom>
          <a:solidFill>
            <a:schemeClr val="accent2">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ES DISTRIBUIDO A TRAVÉS DE DUCTOS DE ACERO O DE POLIETILENO INSTALADOS BAJO EL SUELO.</a:t>
            </a:r>
            <a:endParaRPr lang="es-MX" sz="1200" dirty="0">
              <a:solidFill>
                <a:schemeClr val="tx1"/>
              </a:solidFill>
              <a:latin typeface="Arial Black" pitchFamily="34" charset="0"/>
            </a:endParaRPr>
          </a:p>
        </p:txBody>
      </p:sp>
      <p:sp>
        <p:nvSpPr>
          <p:cNvPr id="12" name="11 Proceso alternativo"/>
          <p:cNvSpPr/>
          <p:nvPr/>
        </p:nvSpPr>
        <p:spPr>
          <a:xfrm>
            <a:off x="395536" y="3378200"/>
            <a:ext cx="3997896" cy="864096"/>
          </a:xfrm>
          <a:prstGeom prst="flowChartAlternateProcess">
            <a:avLst/>
          </a:prstGeom>
          <a:solidFill>
            <a:schemeClr val="accent2">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LA CONSTRUCCIÓN DE LA INFRAESTRUCTURA LA REALIZAN DISTRIBUIDORAS AUTORIZADAS.</a:t>
            </a:r>
            <a:endParaRPr lang="es-MX" sz="1200" dirty="0">
              <a:solidFill>
                <a:schemeClr val="tx1"/>
              </a:solidFill>
              <a:latin typeface="Arial Black" pitchFamily="34" charset="0"/>
            </a:endParaRPr>
          </a:p>
        </p:txBody>
      </p:sp>
      <p:sp>
        <p:nvSpPr>
          <p:cNvPr id="13" name="12 Proceso alternativo"/>
          <p:cNvSpPr/>
          <p:nvPr/>
        </p:nvSpPr>
        <p:spPr>
          <a:xfrm>
            <a:off x="395536" y="4365104"/>
            <a:ext cx="4008612" cy="864096"/>
          </a:xfrm>
          <a:prstGeom prst="flowChartAlternateProcess">
            <a:avLst/>
          </a:prstGeom>
          <a:solidFill>
            <a:schemeClr val="accent2">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LAS DISTRIBUIDORAS MONITOREAN LA RED Y OFRECEN ATENCIÓN A FUGAS LAS 24 HORAS.</a:t>
            </a:r>
            <a:endParaRPr lang="es-MX" sz="1200" dirty="0">
              <a:solidFill>
                <a:schemeClr val="tx1"/>
              </a:solidFill>
              <a:latin typeface="Arial Black" pitchFamily="34" charset="0"/>
            </a:endParaRPr>
          </a:p>
        </p:txBody>
      </p:sp>
      <p:sp>
        <p:nvSpPr>
          <p:cNvPr id="14" name="13 Proceso alternativo"/>
          <p:cNvSpPr/>
          <p:nvPr/>
        </p:nvSpPr>
        <p:spPr>
          <a:xfrm>
            <a:off x="395536" y="5373216"/>
            <a:ext cx="3989264" cy="864096"/>
          </a:xfrm>
          <a:prstGeom prst="flowChartAlternateProcess">
            <a:avLst/>
          </a:prstGeom>
          <a:solidFill>
            <a:schemeClr val="accent2">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ES MÁS LIGERO, POR LO QUE SE DISPERSA RÁPIDAMENTE EN EL AIRE EN CASO DE FUGA.</a:t>
            </a:r>
            <a:endParaRPr lang="es-MX" sz="1200" dirty="0">
              <a:solidFill>
                <a:schemeClr val="tx1"/>
              </a:solidFill>
              <a:latin typeface="Arial Black" pitchFamily="34" charset="0"/>
            </a:endParaRPr>
          </a:p>
        </p:txBody>
      </p:sp>
      <p:sp>
        <p:nvSpPr>
          <p:cNvPr id="15" name="14 Proceso alternativo"/>
          <p:cNvSpPr/>
          <p:nvPr/>
        </p:nvSpPr>
        <p:spPr>
          <a:xfrm>
            <a:off x="4788024" y="1412776"/>
            <a:ext cx="3989264" cy="864096"/>
          </a:xfrm>
          <a:prstGeom prst="flowChartAlternateProcess">
            <a:avLst/>
          </a:prstGeom>
          <a:solidFill>
            <a:schemeClr val="accent6">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ES DISTRIBUIDO A TRAVÉS DE CILINDROS Y PIPAS PARA SURTIR LOS TANQUES ESTACIONARIOS DE LAS CASAS.</a:t>
            </a:r>
            <a:endParaRPr lang="es-MX" sz="1200" dirty="0">
              <a:solidFill>
                <a:schemeClr val="tx1"/>
              </a:solidFill>
              <a:latin typeface="Arial Black" pitchFamily="34" charset="0"/>
            </a:endParaRPr>
          </a:p>
        </p:txBody>
      </p:sp>
      <p:sp>
        <p:nvSpPr>
          <p:cNvPr id="16" name="15 Proceso alternativo"/>
          <p:cNvSpPr/>
          <p:nvPr/>
        </p:nvSpPr>
        <p:spPr>
          <a:xfrm>
            <a:off x="4788024" y="2382292"/>
            <a:ext cx="3989264" cy="864096"/>
          </a:xfrm>
          <a:prstGeom prst="flowChartAlternateProcess">
            <a:avLst/>
          </a:prstGeom>
          <a:solidFill>
            <a:schemeClr val="accent6">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HAY QUE DARLE MANTENIMIENTO REGULAR A LOS TANQUES  PARA CONTROLAR FUGAS.</a:t>
            </a:r>
            <a:endParaRPr lang="es-MX" sz="1200" dirty="0">
              <a:solidFill>
                <a:schemeClr val="tx1"/>
              </a:solidFill>
              <a:latin typeface="Arial Black" pitchFamily="34" charset="0"/>
            </a:endParaRPr>
          </a:p>
        </p:txBody>
      </p:sp>
      <p:sp>
        <p:nvSpPr>
          <p:cNvPr id="17" name="16 Proceso alternativo"/>
          <p:cNvSpPr/>
          <p:nvPr/>
        </p:nvSpPr>
        <p:spPr>
          <a:xfrm>
            <a:off x="4788024" y="3381524"/>
            <a:ext cx="3989264" cy="864096"/>
          </a:xfrm>
          <a:prstGeom prst="flowChartAlternateProcess">
            <a:avLst/>
          </a:prstGeom>
          <a:solidFill>
            <a:schemeClr val="accent6">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EL TANQUE DEBE ESTAR CORRECTAMENTE INSTALADO Y CON BUENA VENTILACIÓN.</a:t>
            </a:r>
            <a:endParaRPr lang="es-MX" sz="1200" dirty="0">
              <a:solidFill>
                <a:schemeClr val="tx1"/>
              </a:solidFill>
              <a:latin typeface="Arial Black" pitchFamily="34" charset="0"/>
            </a:endParaRPr>
          </a:p>
        </p:txBody>
      </p:sp>
      <p:sp>
        <p:nvSpPr>
          <p:cNvPr id="18" name="17 Proceso alternativo"/>
          <p:cNvSpPr/>
          <p:nvPr/>
        </p:nvSpPr>
        <p:spPr>
          <a:xfrm>
            <a:off x="4808984" y="4365104"/>
            <a:ext cx="3989264" cy="864096"/>
          </a:xfrm>
          <a:prstGeom prst="flowChartAlternateProcess">
            <a:avLst/>
          </a:prstGeom>
          <a:solidFill>
            <a:schemeClr val="accent6">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rial Black" pitchFamily="34" charset="0"/>
              </a:rPr>
              <a:t>ES MÁS PESADO, POR LO QUE SUELE IRSE DIRECTO AL SUBSUELO EN CASO DE FUGAS, AUMENTANDO EL RIESGO DE EXPLOSIONES O INTOXICACIÓN.</a:t>
            </a:r>
            <a:endParaRPr lang="es-MX" sz="1200" dirty="0">
              <a:solidFill>
                <a:schemeClr val="tx1"/>
              </a:solidFill>
              <a:latin typeface="Arial Black" pitchFamily="34" charset="0"/>
            </a:endParaRPr>
          </a:p>
        </p:txBody>
      </p:sp>
      <p:sp>
        <p:nvSpPr>
          <p:cNvPr id="19" name="18 Proceso alternativo"/>
          <p:cNvSpPr/>
          <p:nvPr/>
        </p:nvSpPr>
        <p:spPr>
          <a:xfrm>
            <a:off x="4808984" y="5373216"/>
            <a:ext cx="3989264" cy="864096"/>
          </a:xfrm>
          <a:prstGeom prst="flowChartAlternateProcess">
            <a:avLst/>
          </a:prstGeom>
          <a:solidFill>
            <a:schemeClr val="accent6">
              <a:lumMod val="20000"/>
              <a:lumOff val="80000"/>
            </a:schemeClr>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chemeClr val="tx1"/>
              </a:solidFill>
              <a:latin typeface="Arial Black" pitchFamily="34" charset="0"/>
            </a:endParaRPr>
          </a:p>
        </p:txBody>
      </p:sp>
      <p:sp>
        <p:nvSpPr>
          <p:cNvPr id="20" name="19 Flecha abajo"/>
          <p:cNvSpPr/>
          <p:nvPr/>
        </p:nvSpPr>
        <p:spPr>
          <a:xfrm>
            <a:off x="2267744" y="908720"/>
            <a:ext cx="288032" cy="43204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21 Flecha abajo"/>
          <p:cNvSpPr/>
          <p:nvPr/>
        </p:nvSpPr>
        <p:spPr>
          <a:xfrm>
            <a:off x="6627844" y="908720"/>
            <a:ext cx="309624" cy="432048"/>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146175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solidFill>
                  <a:srgbClr val="0070C0"/>
                </a:solidFill>
              </a:rPr>
              <a:t>TIPOS DE CALENTADORES DE GAS</a:t>
            </a:r>
            <a:endParaRPr lang="es-MX" dirty="0">
              <a:solidFill>
                <a:srgbClr val="0070C0"/>
              </a:solidFill>
            </a:endParaRPr>
          </a:p>
        </p:txBody>
      </p:sp>
      <p:sp>
        <p:nvSpPr>
          <p:cNvPr id="3" name="2 Marcador de contenido"/>
          <p:cNvSpPr>
            <a:spLocks noGrp="1"/>
          </p:cNvSpPr>
          <p:nvPr>
            <p:ph sz="half" idx="1"/>
          </p:nvPr>
        </p:nvSpPr>
        <p:spPr/>
        <p:txBody>
          <a:bodyPr>
            <a:normAutofit fontScale="70000" lnSpcReduction="20000"/>
          </a:bodyPr>
          <a:lstStyle/>
          <a:p>
            <a:pPr marL="0" indent="0" algn="just">
              <a:buNone/>
            </a:pPr>
            <a:endParaRPr lang="es-ES" dirty="0" smtClean="0"/>
          </a:p>
          <a:p>
            <a:pPr marL="0" indent="0" algn="just">
              <a:buNone/>
            </a:pPr>
            <a:r>
              <a:rPr lang="es-ES" dirty="0" smtClean="0"/>
              <a:t>Es </a:t>
            </a:r>
            <a:r>
              <a:rPr lang="es-ES" dirty="0"/>
              <a:t>durante la temporada donde la temperatura desciende </a:t>
            </a:r>
            <a:r>
              <a:rPr lang="es-ES" dirty="0" smtClean="0"/>
              <a:t>en </a:t>
            </a:r>
            <a:r>
              <a:rPr lang="es-ES" dirty="0"/>
              <a:t>que buscamos mantener la temperatura adecuada en la regadera para hacer de nuestro baño un momento aún más agradable, seleccionar el boiler de gas ideal para nuestro hogar es una decisión muy </a:t>
            </a:r>
            <a:r>
              <a:rPr lang="es-ES" dirty="0" smtClean="0"/>
              <a:t>importante. Otro aspecto que debemos de tomar en cuenta es el costo del combustible domestico. Como el costo del gas LP y del gas natural, es muy alto y se eleva mes con mes. Por ello, debemos buscar métodos y aparatos que nos permitan un ahorro de combustible, hoy en día existe una gran variedad  de calentadores de gas los cuales se </a:t>
            </a:r>
            <a:r>
              <a:rPr lang="es-ES" b="1" dirty="0" smtClean="0"/>
              <a:t>clasifican en tres tipos</a:t>
            </a:r>
            <a:r>
              <a:rPr lang="es-ES" dirty="0" smtClean="0"/>
              <a:t>.</a:t>
            </a:r>
            <a:endParaRPr lang="es-MX" dirty="0" smtClean="0"/>
          </a:p>
          <a:p>
            <a:pPr marL="0" indent="0">
              <a:buNone/>
            </a:pPr>
            <a:endParaRPr lang="es-MX" dirty="0" smtClean="0"/>
          </a:p>
          <a:p>
            <a:endParaRPr lang="es-MX" dirty="0"/>
          </a:p>
        </p:txBody>
      </p:sp>
      <p:sp>
        <p:nvSpPr>
          <p:cNvPr id="5" name="4 Marcador de contenido"/>
          <p:cNvSpPr>
            <a:spLocks noGrp="1"/>
          </p:cNvSpPr>
          <p:nvPr>
            <p:ph sz="half" idx="2"/>
          </p:nvPr>
        </p:nvSpPr>
        <p:spPr/>
        <p:txBody>
          <a:bodyPr>
            <a:normAutofit fontScale="70000" lnSpcReduction="20000"/>
          </a:bodyPr>
          <a:lstStyle/>
          <a:p>
            <a:pPr marL="0" indent="0">
              <a:buNone/>
            </a:pPr>
            <a:endParaRPr lang="es-MX" dirty="0" smtClean="0"/>
          </a:p>
          <a:p>
            <a:pPr marL="0" indent="0">
              <a:buNone/>
            </a:pPr>
            <a:endParaRPr lang="es-MX" dirty="0"/>
          </a:p>
        </p:txBody>
      </p:sp>
      <p:sp>
        <p:nvSpPr>
          <p:cNvPr id="6" name="5 Terminador"/>
          <p:cNvSpPr/>
          <p:nvPr/>
        </p:nvSpPr>
        <p:spPr>
          <a:xfrm>
            <a:off x="5004048" y="1844824"/>
            <a:ext cx="3384376" cy="79208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rPr>
              <a:t>CALENTADORES DE DEPÓSITO</a:t>
            </a:r>
            <a:endParaRPr lang="es-MX" sz="1200" dirty="0">
              <a:solidFill>
                <a:schemeClr val="tx1">
                  <a:lumMod val="95000"/>
                  <a:lumOff val="5000"/>
                </a:schemeClr>
              </a:solidFill>
            </a:endParaRPr>
          </a:p>
        </p:txBody>
      </p:sp>
      <p:sp>
        <p:nvSpPr>
          <p:cNvPr id="7" name="6 Terminador"/>
          <p:cNvSpPr/>
          <p:nvPr/>
        </p:nvSpPr>
        <p:spPr>
          <a:xfrm>
            <a:off x="5004048" y="3356992"/>
            <a:ext cx="3384376" cy="79208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rPr>
              <a:t>CALENTADORES DE RÁPIDA RECUPERACIÓN </a:t>
            </a:r>
            <a:endParaRPr lang="es-MX" sz="1200" dirty="0">
              <a:solidFill>
                <a:schemeClr val="tx1">
                  <a:lumMod val="95000"/>
                  <a:lumOff val="5000"/>
                </a:schemeClr>
              </a:solidFill>
            </a:endParaRPr>
          </a:p>
        </p:txBody>
      </p:sp>
      <p:sp>
        <p:nvSpPr>
          <p:cNvPr id="8" name="7 Terminador"/>
          <p:cNvSpPr/>
          <p:nvPr/>
        </p:nvSpPr>
        <p:spPr>
          <a:xfrm>
            <a:off x="5156448" y="4941168"/>
            <a:ext cx="3384376" cy="792088"/>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rPr>
              <a:t>CALENTADORES  DE PASO INSTANTANEO</a:t>
            </a:r>
            <a:endParaRPr lang="es-MX" sz="1200" dirty="0">
              <a:solidFill>
                <a:schemeClr val="tx1">
                  <a:lumMod val="95000"/>
                  <a:lumOff val="5000"/>
                </a:schemeClr>
              </a:solidFill>
            </a:endParaRPr>
          </a:p>
        </p:txBody>
      </p:sp>
    </p:spTree>
    <p:extLst>
      <p:ext uri="{BB962C8B-B14F-4D97-AF65-F5344CB8AC3E}">
        <p14:creationId xmlns:p14="http://schemas.microsoft.com/office/powerpoint/2010/main" val="3847908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dirty="0" smtClean="0"/>
              <a:t>CONSIDERACIONES QUE DEBEMOS TOMAR EN CUENTA AL MOMENTO DE COMPRAR Y DE INSTALAR UN CALENTADOR DE GAS</a:t>
            </a:r>
            <a:endParaRPr lang="es-MX" sz="2000" dirty="0"/>
          </a:p>
        </p:txBody>
      </p:sp>
      <p:sp>
        <p:nvSpPr>
          <p:cNvPr id="3" name="2 Marcador de contenido"/>
          <p:cNvSpPr>
            <a:spLocks noGrp="1"/>
          </p:cNvSpPr>
          <p:nvPr>
            <p:ph sz="half" idx="1"/>
          </p:nvPr>
        </p:nvSpPr>
        <p:spPr/>
        <p:txBody>
          <a:bodyPr>
            <a:normAutofit/>
          </a:bodyPr>
          <a:lstStyle/>
          <a:p>
            <a:pPr marL="0" indent="0">
              <a:buNone/>
            </a:pPr>
            <a:endParaRPr lang="es-ES" dirty="0"/>
          </a:p>
          <a:p>
            <a:pPr marL="0" indent="0">
              <a:buNone/>
            </a:pPr>
            <a:endParaRPr lang="es-ES" dirty="0"/>
          </a:p>
          <a:p>
            <a:endParaRPr lang="es-MX" dirty="0"/>
          </a:p>
        </p:txBody>
      </p:sp>
      <p:sp>
        <p:nvSpPr>
          <p:cNvPr id="4" name="3 Marcador de contenido"/>
          <p:cNvSpPr>
            <a:spLocks noGrp="1"/>
          </p:cNvSpPr>
          <p:nvPr>
            <p:ph sz="half" idx="2"/>
          </p:nvPr>
        </p:nvSpPr>
        <p:spPr/>
        <p:txBody>
          <a:bodyPr>
            <a:normAutofit/>
          </a:bodyPr>
          <a:lstStyle/>
          <a:p>
            <a:pPr marL="0" indent="0">
              <a:buNone/>
            </a:pPr>
            <a:endParaRPr lang="es-MX" dirty="0" smtClean="0"/>
          </a:p>
          <a:p>
            <a:pPr marL="0" indent="0">
              <a:buNone/>
            </a:pPr>
            <a:endParaRPr lang="es-MX" dirty="0"/>
          </a:p>
        </p:txBody>
      </p:sp>
      <p:pic>
        <p:nvPicPr>
          <p:cNvPr id="6" name="Picture 2" descr="C:\Users\JuanManuel\Desktop\Instalar-calentadores-g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74" y="1557589"/>
            <a:ext cx="3931332"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788024" y="1557589"/>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Tipo de instalación que hay en la vivienda</a:t>
            </a:r>
            <a:r>
              <a:rPr lang="es-MX" sz="1100" dirty="0" smtClean="0">
                <a:solidFill>
                  <a:schemeClr val="tx1">
                    <a:lumMod val="95000"/>
                    <a:lumOff val="5000"/>
                  </a:schemeClr>
                </a:solidFill>
                <a:latin typeface="Arial Black" pitchFamily="34" charset="0"/>
              </a:rPr>
              <a:t>.</a:t>
            </a:r>
            <a:endParaRPr lang="es-MX" sz="1100" dirty="0">
              <a:solidFill>
                <a:schemeClr val="tx1">
                  <a:lumMod val="95000"/>
                  <a:lumOff val="5000"/>
                </a:schemeClr>
              </a:solidFill>
              <a:latin typeface="Arial Black" pitchFamily="34" charset="0"/>
            </a:endParaRPr>
          </a:p>
        </p:txBody>
      </p:sp>
      <p:sp>
        <p:nvSpPr>
          <p:cNvPr id="8" name="7 Rectángulo"/>
          <p:cNvSpPr/>
          <p:nvPr/>
        </p:nvSpPr>
        <p:spPr>
          <a:xfrm>
            <a:off x="4797418" y="2348880"/>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Que tipo de combustible se usa en la vivienda. (natural o lp)</a:t>
            </a:r>
            <a:endParaRPr lang="es-MX" sz="1200" dirty="0">
              <a:solidFill>
                <a:schemeClr val="tx1">
                  <a:lumMod val="95000"/>
                  <a:lumOff val="5000"/>
                </a:schemeClr>
              </a:solidFill>
              <a:latin typeface="Arial Black" pitchFamily="34" charset="0"/>
            </a:endParaRPr>
          </a:p>
        </p:txBody>
      </p:sp>
      <p:sp>
        <p:nvSpPr>
          <p:cNvPr id="9" name="8 Rectángulo"/>
          <p:cNvSpPr/>
          <p:nvPr/>
        </p:nvSpPr>
        <p:spPr>
          <a:xfrm>
            <a:off x="4827304" y="3140968"/>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Número de personas que viven en la casa</a:t>
            </a:r>
            <a:r>
              <a:rPr lang="es-MX" sz="1100" dirty="0" smtClean="0">
                <a:solidFill>
                  <a:schemeClr val="tx1">
                    <a:lumMod val="95000"/>
                    <a:lumOff val="5000"/>
                  </a:schemeClr>
                </a:solidFill>
                <a:latin typeface="Arial Black" pitchFamily="34" charset="0"/>
              </a:rPr>
              <a:t>.</a:t>
            </a:r>
            <a:endParaRPr lang="es-MX" sz="1100" dirty="0">
              <a:solidFill>
                <a:schemeClr val="tx1">
                  <a:lumMod val="95000"/>
                  <a:lumOff val="5000"/>
                </a:schemeClr>
              </a:solidFill>
              <a:latin typeface="Arial Black" pitchFamily="34" charset="0"/>
            </a:endParaRPr>
          </a:p>
        </p:txBody>
      </p:sp>
      <p:sp>
        <p:nvSpPr>
          <p:cNvPr id="10" name="9 Rectángulo"/>
          <p:cNvSpPr/>
          <p:nvPr/>
        </p:nvSpPr>
        <p:spPr>
          <a:xfrm>
            <a:off x="4817342" y="3953769"/>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Consumo de agua caliente.</a:t>
            </a:r>
            <a:endParaRPr lang="es-MX" sz="1200" dirty="0">
              <a:solidFill>
                <a:schemeClr val="tx1">
                  <a:lumMod val="95000"/>
                  <a:lumOff val="5000"/>
                </a:schemeClr>
              </a:solidFill>
              <a:latin typeface="Arial Black" pitchFamily="34" charset="0"/>
            </a:endParaRPr>
          </a:p>
        </p:txBody>
      </p:sp>
      <p:sp>
        <p:nvSpPr>
          <p:cNvPr id="11" name="10 Rectángulo"/>
          <p:cNvSpPr/>
          <p:nvPr/>
        </p:nvSpPr>
        <p:spPr>
          <a:xfrm>
            <a:off x="4806812" y="4769139"/>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Sistema de evacuación para la expulsión de gases al exterior de la vivienda.</a:t>
            </a:r>
            <a:endParaRPr lang="es-MX" sz="1200" dirty="0">
              <a:solidFill>
                <a:schemeClr val="tx1">
                  <a:lumMod val="95000"/>
                  <a:lumOff val="5000"/>
                </a:schemeClr>
              </a:solidFill>
              <a:latin typeface="Arial Black" pitchFamily="34" charset="0"/>
            </a:endParaRPr>
          </a:p>
        </p:txBody>
      </p:sp>
      <p:sp>
        <p:nvSpPr>
          <p:cNvPr id="12" name="11 Rectángulo"/>
          <p:cNvSpPr/>
          <p:nvPr/>
        </p:nvSpPr>
        <p:spPr>
          <a:xfrm>
            <a:off x="4839614" y="5633628"/>
            <a:ext cx="3888432" cy="6480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lumMod val="95000"/>
                    <a:lumOff val="5000"/>
                  </a:schemeClr>
                </a:solidFill>
                <a:latin typeface="Arial Black" pitchFamily="34" charset="0"/>
              </a:rPr>
              <a:t>Distancia del calentador a los servicios.</a:t>
            </a:r>
            <a:endParaRPr lang="es-MX" sz="1200" dirty="0">
              <a:solidFill>
                <a:schemeClr val="tx1">
                  <a:lumMod val="95000"/>
                  <a:lumOff val="5000"/>
                </a:schemeClr>
              </a:solidFill>
              <a:latin typeface="Arial Black" pitchFamily="34" charset="0"/>
            </a:endParaRPr>
          </a:p>
        </p:txBody>
      </p:sp>
    </p:spTree>
    <p:extLst>
      <p:ext uri="{BB962C8B-B14F-4D97-AF65-F5344CB8AC3E}">
        <p14:creationId xmlns:p14="http://schemas.microsoft.com/office/powerpoint/2010/main" val="1967327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endParaRPr lang="es-MX"/>
          </a:p>
        </p:txBody>
      </p:sp>
      <p:sp>
        <p:nvSpPr>
          <p:cNvPr id="5" name="4 Título"/>
          <p:cNvSpPr>
            <a:spLocks noGrp="1"/>
          </p:cNvSpPr>
          <p:nvPr>
            <p:ph type="title"/>
          </p:nvPr>
        </p:nvSpPr>
        <p:spPr/>
        <p:txBody>
          <a:bodyPr>
            <a:normAutofit/>
          </a:bodyPr>
          <a:lstStyle/>
          <a:p>
            <a:r>
              <a:rPr lang="es-MX" sz="4000" dirty="0" smtClean="0"/>
              <a:t>FIN CALENTADORES DE GAS</a:t>
            </a:r>
            <a:endParaRPr lang="es-MX" sz="4000" dirty="0"/>
          </a:p>
        </p:txBody>
      </p:sp>
    </p:spTree>
    <p:extLst>
      <p:ext uri="{BB962C8B-B14F-4D97-AF65-F5344CB8AC3E}">
        <p14:creationId xmlns:p14="http://schemas.microsoft.com/office/powerpoint/2010/main" val="238401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1700808"/>
            <a:ext cx="2362200" cy="990600"/>
          </a:xfrm>
        </p:spPr>
        <p:txBody>
          <a:bodyPr>
            <a:normAutofit fontScale="90000"/>
          </a:bodyPr>
          <a:lstStyle/>
          <a:p>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a:t/>
            </a:r>
            <a:br>
              <a:rPr lang="es-MX" sz="2400" dirty="0"/>
            </a:br>
            <a:r>
              <a:rPr lang="es-MX" sz="2400" dirty="0" smtClean="0"/>
              <a:t/>
            </a:r>
            <a:br>
              <a:rPr lang="es-MX" sz="2400" dirty="0" smtClean="0"/>
            </a:br>
            <a:r>
              <a:rPr lang="es-MX" sz="2400" dirty="0" smtClean="0"/>
              <a:t>CALENTADOR</a:t>
            </a:r>
            <a:r>
              <a:rPr lang="es-MX" sz="2800" dirty="0" smtClean="0"/>
              <a:t> DE DEPÓSITO</a:t>
            </a:r>
            <a:endParaRPr lang="es-MX" sz="2800" dirty="0"/>
          </a:p>
        </p:txBody>
      </p:sp>
      <p:sp>
        <p:nvSpPr>
          <p:cNvPr id="8" name="7 Marcador de texto"/>
          <p:cNvSpPr>
            <a:spLocks noGrp="1"/>
          </p:cNvSpPr>
          <p:nvPr>
            <p:ph type="body" idx="2"/>
          </p:nvPr>
        </p:nvSpPr>
        <p:spPr/>
        <p:txBody>
          <a:bodyPr/>
          <a:lstStyle/>
          <a:p>
            <a:endParaRPr lang="es-MX" dirty="0" smtClean="0"/>
          </a:p>
          <a:p>
            <a:endParaRPr lang="es-MX" dirty="0"/>
          </a:p>
        </p:txBody>
      </p:sp>
      <p:pic>
        <p:nvPicPr>
          <p:cNvPr id="1026" name="Picture 2" descr="C:\Users\JuanManuel\Desktop\OIP (2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07904" y="1155204"/>
            <a:ext cx="4578052" cy="457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9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dirty="0" smtClean="0">
                <a:solidFill>
                  <a:srgbClr val="FF0000"/>
                </a:solidFill>
              </a:rPr>
              <a:t>CARACTERÍSTICAS DE UN CALENTADOR DE DEPÓSITO</a:t>
            </a:r>
            <a:endParaRPr lang="es-MX" sz="2000" dirty="0">
              <a:solidFill>
                <a:srgbClr val="FF0000"/>
              </a:solidFill>
            </a:endParaRPr>
          </a:p>
        </p:txBody>
      </p:sp>
      <p:sp>
        <p:nvSpPr>
          <p:cNvPr id="3" name="2 Marcador de contenido"/>
          <p:cNvSpPr>
            <a:spLocks noGrp="1"/>
          </p:cNvSpPr>
          <p:nvPr>
            <p:ph sz="half" idx="1"/>
          </p:nvPr>
        </p:nvSpPr>
        <p:spPr>
          <a:xfrm>
            <a:off x="320452" y="1376168"/>
            <a:ext cx="4038600" cy="4681728"/>
          </a:xfrm>
        </p:spPr>
        <p:txBody>
          <a:bodyPr>
            <a:normAutofit/>
          </a:bodyPr>
          <a:lstStyle/>
          <a:p>
            <a:pPr marL="0" indent="0">
              <a:buNone/>
            </a:pPr>
            <a:endParaRPr lang="es-MX" dirty="0" smtClean="0"/>
          </a:p>
          <a:p>
            <a:pPr marL="0" indent="0">
              <a:buNone/>
            </a:pPr>
            <a:endParaRPr lang="es-MX" dirty="0"/>
          </a:p>
        </p:txBody>
      </p:sp>
      <p:sp>
        <p:nvSpPr>
          <p:cNvPr id="4" name="3 Marcador de contenido"/>
          <p:cNvSpPr>
            <a:spLocks noGrp="1"/>
          </p:cNvSpPr>
          <p:nvPr>
            <p:ph sz="half" idx="2"/>
          </p:nvPr>
        </p:nvSpPr>
        <p:spPr/>
        <p:txBody>
          <a:bodyPr>
            <a:normAutofit/>
          </a:bodyPr>
          <a:lstStyle/>
          <a:p>
            <a:pPr marL="0" indent="0">
              <a:buNone/>
            </a:pPr>
            <a:endParaRPr lang="es-MX" dirty="0" smtClean="0"/>
          </a:p>
          <a:p>
            <a:pPr marL="0" indent="0">
              <a:buNone/>
            </a:pPr>
            <a:endParaRPr lang="es-MX" dirty="0" smtClean="0"/>
          </a:p>
        </p:txBody>
      </p:sp>
      <p:sp>
        <p:nvSpPr>
          <p:cNvPr id="6" name="5 Elipse"/>
          <p:cNvSpPr/>
          <p:nvPr/>
        </p:nvSpPr>
        <p:spPr>
          <a:xfrm>
            <a:off x="467544" y="1437432"/>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SE CARACTERIZA POR INCLUIR UN CONTENEDOR PARA ALMACENAR AGUA</a:t>
            </a:r>
            <a:endParaRPr lang="es-MX" sz="1000" dirty="0">
              <a:solidFill>
                <a:schemeClr val="tx1"/>
              </a:solidFill>
              <a:latin typeface="Arial Black" pitchFamily="34" charset="0"/>
            </a:endParaRPr>
          </a:p>
        </p:txBody>
      </p:sp>
      <p:sp>
        <p:nvSpPr>
          <p:cNvPr id="8" name="7 Elipse"/>
          <p:cNvSpPr/>
          <p:nvPr/>
        </p:nvSpPr>
        <p:spPr>
          <a:xfrm>
            <a:off x="467544" y="2708920"/>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ES NECESARIO DEJARLO EN MODO PILOTO PARA QUE, EN CUANTO SE ENFRÍE EL AGUA, EL QUEMADOR ENCIENDA AUTOMÁTICAMENTE</a:t>
            </a:r>
            <a:endParaRPr lang="es-MX" sz="1000" dirty="0">
              <a:solidFill>
                <a:schemeClr val="tx1"/>
              </a:solidFill>
              <a:latin typeface="Arial Black" pitchFamily="34" charset="0"/>
            </a:endParaRPr>
          </a:p>
        </p:txBody>
      </p:sp>
      <p:sp>
        <p:nvSpPr>
          <p:cNvPr id="9" name="8 Elipse"/>
          <p:cNvSpPr/>
          <p:nvPr/>
        </p:nvSpPr>
        <p:spPr>
          <a:xfrm>
            <a:off x="434480" y="4005064"/>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EL TIEMPO QUE SE TARDE EN CALENTAR CADA LITRO POR MINUTO, DEPENDERÁ DEL MODELO O DE LA MARCA</a:t>
            </a:r>
            <a:endParaRPr lang="es-MX" sz="1000" dirty="0">
              <a:solidFill>
                <a:schemeClr val="tx1"/>
              </a:solidFill>
              <a:latin typeface="Arial Black" pitchFamily="34" charset="0"/>
            </a:endParaRPr>
          </a:p>
        </p:txBody>
      </p:sp>
      <p:sp>
        <p:nvSpPr>
          <p:cNvPr id="10" name="9 Elipse"/>
          <p:cNvSpPr/>
          <p:nvPr/>
        </p:nvSpPr>
        <p:spPr>
          <a:xfrm>
            <a:off x="434480" y="5229200"/>
            <a:ext cx="3744416" cy="93610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PARA SELECCIONAR LA CAPACIDAD NECESARIA, SE DEBE TOMAR EN CUENTA EL NÚMERO DE SERVICIOS Y PERSONAS EN CASA</a:t>
            </a:r>
            <a:endParaRPr lang="es-MX" sz="1000" dirty="0">
              <a:solidFill>
                <a:schemeClr val="tx1"/>
              </a:solidFill>
              <a:latin typeface="Arial Black" pitchFamily="34" charset="0"/>
            </a:endParaRPr>
          </a:p>
        </p:txBody>
      </p:sp>
      <p:sp>
        <p:nvSpPr>
          <p:cNvPr id="11" name="10 Conector"/>
          <p:cNvSpPr/>
          <p:nvPr/>
        </p:nvSpPr>
        <p:spPr>
          <a:xfrm>
            <a:off x="451224" y="2996952"/>
            <a:ext cx="50405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2</a:t>
            </a:r>
            <a:endParaRPr lang="es-MX" sz="1400" dirty="0">
              <a:solidFill>
                <a:schemeClr val="tx1"/>
              </a:solidFill>
              <a:latin typeface="Arial Black" pitchFamily="34" charset="0"/>
            </a:endParaRPr>
          </a:p>
        </p:txBody>
      </p:sp>
      <p:sp>
        <p:nvSpPr>
          <p:cNvPr id="13" name="12 Conector"/>
          <p:cNvSpPr/>
          <p:nvPr/>
        </p:nvSpPr>
        <p:spPr>
          <a:xfrm>
            <a:off x="413832" y="1725954"/>
            <a:ext cx="504056" cy="406902"/>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1</a:t>
            </a:r>
            <a:endParaRPr lang="es-MX" sz="1400" dirty="0">
              <a:solidFill>
                <a:schemeClr val="tx1"/>
              </a:solidFill>
              <a:latin typeface="Arial Black" pitchFamily="34" charset="0"/>
            </a:endParaRPr>
          </a:p>
        </p:txBody>
      </p:sp>
      <p:sp>
        <p:nvSpPr>
          <p:cNvPr id="14" name="13 Conector"/>
          <p:cNvSpPr/>
          <p:nvPr/>
        </p:nvSpPr>
        <p:spPr>
          <a:xfrm>
            <a:off x="413832" y="4298032"/>
            <a:ext cx="48773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3</a:t>
            </a:r>
            <a:endParaRPr lang="es-MX" sz="1400" dirty="0">
              <a:solidFill>
                <a:schemeClr val="tx1"/>
              </a:solidFill>
              <a:latin typeface="Arial Black" pitchFamily="34" charset="0"/>
            </a:endParaRPr>
          </a:p>
        </p:txBody>
      </p:sp>
      <p:sp>
        <p:nvSpPr>
          <p:cNvPr id="15" name="14 Conector"/>
          <p:cNvSpPr/>
          <p:nvPr/>
        </p:nvSpPr>
        <p:spPr>
          <a:xfrm>
            <a:off x="406592" y="5517232"/>
            <a:ext cx="49497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4</a:t>
            </a:r>
            <a:endParaRPr lang="es-MX" sz="1400" dirty="0">
              <a:solidFill>
                <a:schemeClr val="tx1"/>
              </a:solidFill>
              <a:latin typeface="Arial Black" pitchFamily="34" charset="0"/>
            </a:endParaRPr>
          </a:p>
        </p:txBody>
      </p:sp>
      <p:pic>
        <p:nvPicPr>
          <p:cNvPr id="2051" name="Picture 3" descr="C:\Users\JuanManuel\Desktop\OIP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45431"/>
            <a:ext cx="4061352" cy="4619873"/>
          </a:xfrm>
          <a:prstGeom prst="rect">
            <a:avLst/>
          </a:prstGeom>
          <a:noFill/>
          <a:extLst>
            <a:ext uri="{909E8E84-426E-40DD-AFC4-6F175D3DCCD1}">
              <a14:hiddenFill xmlns:a14="http://schemas.microsoft.com/office/drawing/2010/main">
                <a:solidFill>
                  <a:srgbClr val="FFFFFF"/>
                </a:solidFill>
              </a14:hiddenFill>
            </a:ext>
          </a:extLst>
        </p:spPr>
      </p:pic>
      <p:sp>
        <p:nvSpPr>
          <p:cNvPr id="17" name="16 Conector"/>
          <p:cNvSpPr/>
          <p:nvPr/>
        </p:nvSpPr>
        <p:spPr>
          <a:xfrm>
            <a:off x="7236296" y="2924944"/>
            <a:ext cx="504056" cy="504056"/>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1</a:t>
            </a:r>
            <a:endParaRPr lang="es-MX" sz="1400" dirty="0">
              <a:solidFill>
                <a:schemeClr val="tx1"/>
              </a:solidFill>
              <a:latin typeface="Arial Black" pitchFamily="34" charset="0"/>
            </a:endParaRPr>
          </a:p>
        </p:txBody>
      </p:sp>
      <p:sp>
        <p:nvSpPr>
          <p:cNvPr id="18" name="17 Conector"/>
          <p:cNvSpPr/>
          <p:nvPr/>
        </p:nvSpPr>
        <p:spPr>
          <a:xfrm>
            <a:off x="5004048" y="4514056"/>
            <a:ext cx="504056" cy="49912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2</a:t>
            </a:r>
            <a:endParaRPr lang="es-MX" sz="1400" dirty="0">
              <a:solidFill>
                <a:schemeClr val="tx1"/>
              </a:solidFill>
              <a:latin typeface="Arial Black" pitchFamily="34" charset="0"/>
            </a:endParaRPr>
          </a:p>
        </p:txBody>
      </p:sp>
    </p:spTree>
    <p:extLst>
      <p:ext uri="{BB962C8B-B14F-4D97-AF65-F5344CB8AC3E}">
        <p14:creationId xmlns:p14="http://schemas.microsoft.com/office/powerpoint/2010/main" val="4062947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708920"/>
            <a:ext cx="6400800" cy="3336776"/>
          </a:xfrm>
        </p:spPr>
        <p:txBody>
          <a:bodyPr/>
          <a:lstStyle/>
          <a:p>
            <a:endParaRPr lang="es-MX" dirty="0"/>
          </a:p>
        </p:txBody>
      </p:sp>
      <p:sp>
        <p:nvSpPr>
          <p:cNvPr id="2" name="1 Título"/>
          <p:cNvSpPr>
            <a:spLocks noGrp="1"/>
          </p:cNvSpPr>
          <p:nvPr>
            <p:ph type="ctrTitle"/>
          </p:nvPr>
        </p:nvSpPr>
        <p:spPr>
          <a:xfrm>
            <a:off x="685800" y="381000"/>
            <a:ext cx="7772400" cy="1247800"/>
          </a:xfrm>
        </p:spPr>
        <p:txBody>
          <a:bodyPr>
            <a:normAutofit/>
          </a:bodyPr>
          <a:lstStyle/>
          <a:p>
            <a:r>
              <a:rPr lang="es-MX" sz="3600" dirty="0" smtClean="0">
                <a:latin typeface="Arial" pitchFamily="34" charset="0"/>
                <a:cs typeface="Arial" pitchFamily="34" charset="0"/>
              </a:rPr>
              <a:t>4.4.- CALENTADORES DE AGUA</a:t>
            </a:r>
            <a:endParaRPr lang="es-MX" sz="3600" dirty="0">
              <a:latin typeface="Arial" pitchFamily="34" charset="0"/>
              <a:cs typeface="Arial" pitchFamily="34" charset="0"/>
            </a:endParaRPr>
          </a:p>
        </p:txBody>
      </p:sp>
      <p:pic>
        <p:nvPicPr>
          <p:cNvPr id="5" name="Picture 2" descr="C:\Users\JuanManuel\Desktop\venta-especial-de-calentadores-collage-11-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8640960" cy="380351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267744" y="2816932"/>
            <a:ext cx="4536504" cy="5040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haroni" pitchFamily="2" charset="-79"/>
                <a:cs typeface="Aharoni" pitchFamily="2" charset="-79"/>
              </a:rPr>
              <a:t>GRAN DIVERSIDAD DE CALENTADORES DE AGUA</a:t>
            </a:r>
            <a:endParaRPr lang="es-MX" sz="1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055626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VENTAJAS                      DESVENTAJAS </a:t>
            </a:r>
            <a:endParaRPr lang="es-MX" dirty="0">
              <a:solidFill>
                <a:srgbClr val="C00000"/>
              </a:solidFill>
            </a:endParaRPr>
          </a:p>
        </p:txBody>
      </p:sp>
      <p:sp>
        <p:nvSpPr>
          <p:cNvPr id="3" name="2 Marcador de contenido"/>
          <p:cNvSpPr>
            <a:spLocks noGrp="1"/>
          </p:cNvSpPr>
          <p:nvPr>
            <p:ph sz="half" idx="1"/>
          </p:nvPr>
        </p:nvSpPr>
        <p:spPr>
          <a:xfrm>
            <a:off x="4644008" y="1556792"/>
            <a:ext cx="4038600" cy="4681728"/>
          </a:xfrm>
        </p:spPr>
        <p:txBody>
          <a:bodyPr>
            <a:normAutofit/>
          </a:bodyPr>
          <a:lstStyle/>
          <a:p>
            <a:pPr marL="0" indent="0">
              <a:buNone/>
            </a:pPr>
            <a:endParaRPr lang="es-ES" dirty="0" smtClean="0"/>
          </a:p>
          <a:p>
            <a:pPr marL="0" indent="0">
              <a:buNone/>
            </a:pPr>
            <a:endParaRPr lang="es-ES" dirty="0" smtClean="0"/>
          </a:p>
          <a:p>
            <a:pPr marL="0" indent="0">
              <a:buNone/>
            </a:pPr>
            <a:endParaRPr lang="es-MX" dirty="0" smtClean="0"/>
          </a:p>
          <a:p>
            <a:pPr marL="0" indent="0">
              <a:buNone/>
            </a:pPr>
            <a:endParaRPr lang="es-MX" dirty="0"/>
          </a:p>
        </p:txBody>
      </p:sp>
      <p:sp>
        <p:nvSpPr>
          <p:cNvPr id="4" name="3 Marcador de contenido"/>
          <p:cNvSpPr>
            <a:spLocks noGrp="1"/>
          </p:cNvSpPr>
          <p:nvPr>
            <p:ph sz="half" idx="2"/>
          </p:nvPr>
        </p:nvSpPr>
        <p:spPr>
          <a:xfrm>
            <a:off x="4788024" y="1592692"/>
            <a:ext cx="4038600" cy="4681728"/>
          </a:xfrm>
        </p:spPr>
        <p:txBody>
          <a:bodyPr>
            <a:normAutofit/>
          </a:bodyPr>
          <a:lstStyle/>
          <a:p>
            <a:pPr marL="0" indent="0">
              <a:buNone/>
            </a:pPr>
            <a:endParaRPr lang="es-MX" dirty="0" smtClean="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p:txBody>
      </p:sp>
      <p:sp>
        <p:nvSpPr>
          <p:cNvPr id="5" name="4 Flecha derecha"/>
          <p:cNvSpPr/>
          <p:nvPr/>
        </p:nvSpPr>
        <p:spPr>
          <a:xfrm>
            <a:off x="251520" y="1412776"/>
            <a:ext cx="4032448" cy="1080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PUEDE INSTALARSE LEJOS DE LA DUCHA, YA QUE NO NECESITAN PRESIÓN DE AGUA.</a:t>
            </a:r>
            <a:endParaRPr lang="es-MX" sz="1100" dirty="0">
              <a:solidFill>
                <a:schemeClr val="tx1"/>
              </a:solidFill>
              <a:latin typeface="Arial Black" pitchFamily="34" charset="0"/>
            </a:endParaRPr>
          </a:p>
        </p:txBody>
      </p:sp>
      <p:sp>
        <p:nvSpPr>
          <p:cNvPr id="9" name="8 Flecha derecha"/>
          <p:cNvSpPr/>
          <p:nvPr/>
        </p:nvSpPr>
        <p:spPr>
          <a:xfrm>
            <a:off x="251520" y="2645296"/>
            <a:ext cx="4032448" cy="1080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SI SE APAGA CUANDO NO ESTÁ EN USO PUEDE SER MUY AHORRADOR.</a:t>
            </a:r>
            <a:endParaRPr lang="es-MX" sz="1100" dirty="0">
              <a:solidFill>
                <a:schemeClr val="tx1"/>
              </a:solidFill>
              <a:latin typeface="Arial Black" pitchFamily="34" charset="0"/>
            </a:endParaRPr>
          </a:p>
        </p:txBody>
      </p:sp>
      <p:sp>
        <p:nvSpPr>
          <p:cNvPr id="10" name="9 Flecha derecha"/>
          <p:cNvSpPr/>
          <p:nvPr/>
        </p:nvSpPr>
        <p:spPr>
          <a:xfrm>
            <a:off x="251520" y="4005064"/>
            <a:ext cx="4032448" cy="1080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ES UNO DE LOS SISTEMAS QUE MÁS CALIENTA, SIENDO IDEAL EN TEMPORADAS DE FRÍO.</a:t>
            </a:r>
            <a:endParaRPr lang="es-MX" sz="1100" dirty="0">
              <a:solidFill>
                <a:schemeClr val="tx1"/>
              </a:solidFill>
              <a:latin typeface="Arial Black" pitchFamily="34" charset="0"/>
            </a:endParaRPr>
          </a:p>
        </p:txBody>
      </p:sp>
      <p:sp>
        <p:nvSpPr>
          <p:cNvPr id="11" name="10 Flecha derecha"/>
          <p:cNvSpPr/>
          <p:nvPr/>
        </p:nvSpPr>
        <p:spPr>
          <a:xfrm>
            <a:off x="251520" y="5229200"/>
            <a:ext cx="4032448" cy="1080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SOPORTA VARIOS SERVICIOS EN FORMA SIMULTÁNEA.</a:t>
            </a:r>
            <a:endParaRPr lang="es-MX" sz="1100" dirty="0">
              <a:solidFill>
                <a:schemeClr val="tx1"/>
              </a:solidFill>
              <a:latin typeface="Arial Black" pitchFamily="34" charset="0"/>
            </a:endParaRPr>
          </a:p>
        </p:txBody>
      </p:sp>
      <p:sp>
        <p:nvSpPr>
          <p:cNvPr id="7" name="6 Flecha izquierda"/>
          <p:cNvSpPr/>
          <p:nvPr/>
        </p:nvSpPr>
        <p:spPr>
          <a:xfrm>
            <a:off x="4941664" y="4005064"/>
            <a:ext cx="3816424" cy="1080120"/>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TIEMPO DE RECUPERACIÓN ES MUY ALTO.</a:t>
            </a:r>
            <a:endParaRPr lang="es-MX" sz="1100" dirty="0">
              <a:solidFill>
                <a:schemeClr val="tx1"/>
              </a:solidFill>
              <a:latin typeface="Arial Black" pitchFamily="34" charset="0"/>
            </a:endParaRPr>
          </a:p>
        </p:txBody>
      </p:sp>
      <p:sp>
        <p:nvSpPr>
          <p:cNvPr id="15" name="14 Flecha izquierda"/>
          <p:cNvSpPr/>
          <p:nvPr/>
        </p:nvSpPr>
        <p:spPr>
          <a:xfrm>
            <a:off x="4932784" y="2645296"/>
            <a:ext cx="3816424" cy="1080120"/>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DEBEMOS ESPERAR A QUE EL TANQUE SE VUELVA A CALENTAR CADA VEZ QUE ALGUIEN TERMINA DE BAÑARSE.</a:t>
            </a:r>
            <a:endParaRPr lang="es-MX" sz="1100" dirty="0">
              <a:solidFill>
                <a:schemeClr val="tx1"/>
              </a:solidFill>
              <a:latin typeface="Arial Black" pitchFamily="34" charset="0"/>
            </a:endParaRPr>
          </a:p>
        </p:txBody>
      </p:sp>
      <p:sp>
        <p:nvSpPr>
          <p:cNvPr id="16" name="15 Flecha izquierda"/>
          <p:cNvSpPr/>
          <p:nvPr/>
        </p:nvSpPr>
        <p:spPr>
          <a:xfrm>
            <a:off x="4932784" y="1412776"/>
            <a:ext cx="3816424" cy="1080120"/>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latin typeface="Arial Black" pitchFamily="34" charset="0"/>
              </a:rPr>
              <a:t>POR SU FUNCIONAMIENTO EL CONSUMO DE GAS ES ELEVADO</a:t>
            </a:r>
            <a:endParaRPr lang="es-MX" sz="1100" dirty="0">
              <a:solidFill>
                <a:schemeClr val="tx1"/>
              </a:solidFill>
              <a:latin typeface="Arial Black" pitchFamily="34" charset="0"/>
            </a:endParaRPr>
          </a:p>
        </p:txBody>
      </p:sp>
      <p:sp>
        <p:nvSpPr>
          <p:cNvPr id="17" name="16 Flecha izquierda"/>
          <p:cNvSpPr/>
          <p:nvPr/>
        </p:nvSpPr>
        <p:spPr>
          <a:xfrm>
            <a:off x="4950544" y="5229200"/>
            <a:ext cx="3816424" cy="1080120"/>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solidFill>
                <a:schemeClr val="tx1"/>
              </a:solidFill>
              <a:latin typeface="Arial Black" pitchFamily="34" charset="0"/>
            </a:endParaRPr>
          </a:p>
        </p:txBody>
      </p:sp>
    </p:spTree>
    <p:extLst>
      <p:ext uri="{BB962C8B-B14F-4D97-AF65-F5344CB8AC3E}">
        <p14:creationId xmlns:p14="http://schemas.microsoft.com/office/powerpoint/2010/main" val="404366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uanManuel\Desktop\calentadores-tipos-y-funcionamiento-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992888"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8" name="Picture 2" descr="C:\Users\JuanManuel\Desktop\analisis-sistemico-4-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064896" cy="555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80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400" dirty="0" smtClean="0">
                <a:solidFill>
                  <a:srgbClr val="C00000"/>
                </a:solidFill>
              </a:rPr>
              <a:t>HERRAMIENTA  REQUERIDA PARA INSTALAR UN CALENTADOR DE DEPÓSITO</a:t>
            </a:r>
            <a:endParaRPr lang="es-MX" sz="2400" dirty="0">
              <a:solidFill>
                <a:srgbClr val="C00000"/>
              </a:solidFill>
            </a:endParaRPr>
          </a:p>
        </p:txBody>
      </p:sp>
      <p:sp>
        <p:nvSpPr>
          <p:cNvPr id="3" name="2 Marcador de contenido"/>
          <p:cNvSpPr>
            <a:spLocks noGrp="1"/>
          </p:cNvSpPr>
          <p:nvPr>
            <p:ph sz="quarter" idx="1"/>
          </p:nvPr>
        </p:nvSpPr>
        <p:spPr>
          <a:xfrm>
            <a:off x="177776" y="1412776"/>
            <a:ext cx="8820062" cy="4686272"/>
          </a:xfrm>
        </p:spPr>
        <p:txBody>
          <a:bodyPr/>
          <a:lstStyle/>
          <a:p>
            <a:pPr marL="0" indent="0">
              <a:buNone/>
            </a:pPr>
            <a:endParaRPr lang="es-MX" dirty="0" smtClean="0"/>
          </a:p>
          <a:p>
            <a:pPr marL="0" indent="0">
              <a:buNone/>
            </a:pPr>
            <a:endParaRPr lang="es-MX" dirty="0"/>
          </a:p>
        </p:txBody>
      </p:sp>
      <p:pic>
        <p:nvPicPr>
          <p:cNvPr id="2050" name="Picture 2" descr="C:\Users\JuanManuel\Desktop\OIP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669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anManuel\Desktop\descarg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19240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uanManuel\Desktop\OIP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1905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uanManuel\Desktop\OIP (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412776"/>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uanManuel\Desktop\OIP (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933056"/>
            <a:ext cx="18669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uanManuel\Desktop\OIP (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397" y="3928740"/>
            <a:ext cx="1776413" cy="1228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uanManuel\Desktop\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698" y="3928740"/>
            <a:ext cx="1838325" cy="122845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uanManuel\Desktop\OIP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3928740"/>
            <a:ext cx="1757164" cy="122845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77776" y="248845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STILSÓN</a:t>
            </a:r>
            <a:endParaRPr lang="es-MX" sz="1200" dirty="0">
              <a:solidFill>
                <a:schemeClr val="tx1"/>
              </a:solidFill>
              <a:latin typeface="Aharoni" pitchFamily="2" charset="-79"/>
              <a:cs typeface="Aharoni" pitchFamily="2" charset="-79"/>
            </a:endParaRPr>
          </a:p>
        </p:txBody>
      </p:sp>
      <p:sp>
        <p:nvSpPr>
          <p:cNvPr id="13" name="12 Rectángulo redondeado"/>
          <p:cNvSpPr/>
          <p:nvPr/>
        </p:nvSpPr>
        <p:spPr>
          <a:xfrm>
            <a:off x="2397448"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PERICO</a:t>
            </a:r>
            <a:endParaRPr lang="es-MX" sz="1200" dirty="0">
              <a:solidFill>
                <a:schemeClr val="tx1"/>
              </a:solidFill>
              <a:latin typeface="Aharoni" pitchFamily="2" charset="-79"/>
              <a:cs typeface="Aharoni" pitchFamily="2" charset="-79"/>
            </a:endParaRPr>
          </a:p>
        </p:txBody>
      </p:sp>
      <p:sp>
        <p:nvSpPr>
          <p:cNvPr id="14" name="13 Rectángulo redondeado"/>
          <p:cNvSpPr/>
          <p:nvPr/>
        </p:nvSpPr>
        <p:spPr>
          <a:xfrm>
            <a:off x="4807074"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ARCO CON SEGUETA</a:t>
            </a:r>
            <a:endParaRPr lang="es-MX" sz="1200" dirty="0">
              <a:solidFill>
                <a:schemeClr val="tx1"/>
              </a:solidFill>
              <a:latin typeface="Aharoni" pitchFamily="2" charset="-79"/>
              <a:cs typeface="Aharoni" pitchFamily="2" charset="-79"/>
            </a:endParaRPr>
          </a:p>
        </p:txBody>
      </p:sp>
      <p:sp>
        <p:nvSpPr>
          <p:cNvPr id="15" name="14 Rectángulo redondeado"/>
          <p:cNvSpPr/>
          <p:nvPr/>
        </p:nvSpPr>
        <p:spPr>
          <a:xfrm>
            <a:off x="7130938" y="2475508"/>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DESARMADORES PLANOS Y DE CRUZ</a:t>
            </a:r>
            <a:endParaRPr lang="es-MX" sz="1200" dirty="0">
              <a:solidFill>
                <a:schemeClr val="tx1"/>
              </a:solidFill>
              <a:latin typeface="Aharoni" pitchFamily="2" charset="-79"/>
              <a:cs typeface="Aharoni" pitchFamily="2" charset="-79"/>
            </a:endParaRPr>
          </a:p>
        </p:txBody>
      </p:sp>
      <p:sp>
        <p:nvSpPr>
          <p:cNvPr id="16" name="15 Rectángulo redondeado"/>
          <p:cNvSpPr/>
          <p:nvPr/>
        </p:nvSpPr>
        <p:spPr>
          <a:xfrm>
            <a:off x="177776"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FLEXÓMETRO</a:t>
            </a:r>
            <a:endParaRPr lang="es-MX" sz="1200" dirty="0">
              <a:solidFill>
                <a:schemeClr val="tx1"/>
              </a:solidFill>
              <a:latin typeface="Aharoni" pitchFamily="2" charset="-79"/>
              <a:cs typeface="Aharoni" pitchFamily="2" charset="-79"/>
            </a:endParaRPr>
          </a:p>
        </p:txBody>
      </p:sp>
      <p:sp>
        <p:nvSpPr>
          <p:cNvPr id="17" name="16 Rectángulo redondeado"/>
          <p:cNvSpPr/>
          <p:nvPr/>
        </p:nvSpPr>
        <p:spPr>
          <a:xfrm>
            <a:off x="2536453"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NIVEL DE GOTA</a:t>
            </a:r>
            <a:endParaRPr lang="es-MX" sz="1200" dirty="0">
              <a:solidFill>
                <a:schemeClr val="tx1"/>
              </a:solidFill>
              <a:latin typeface="Aharoni" pitchFamily="2" charset="-79"/>
              <a:cs typeface="Aharoni" pitchFamily="2" charset="-79"/>
            </a:endParaRPr>
          </a:p>
        </p:txBody>
      </p:sp>
      <p:sp>
        <p:nvSpPr>
          <p:cNvPr id="18" name="17 Rectángulo redondeado"/>
          <p:cNvSpPr/>
          <p:nvPr/>
        </p:nvSpPr>
        <p:spPr>
          <a:xfrm>
            <a:off x="4807074"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PINZAS</a:t>
            </a:r>
            <a:endParaRPr lang="es-MX" sz="1200" dirty="0">
              <a:solidFill>
                <a:schemeClr val="tx1"/>
              </a:solidFill>
              <a:latin typeface="Aharoni" pitchFamily="2" charset="-79"/>
              <a:cs typeface="Aharoni" pitchFamily="2" charset="-79"/>
            </a:endParaRPr>
          </a:p>
        </p:txBody>
      </p:sp>
      <p:sp>
        <p:nvSpPr>
          <p:cNvPr id="19" name="18 Rectángulo redondeado"/>
          <p:cNvSpPr/>
          <p:nvPr/>
        </p:nvSpPr>
        <p:spPr>
          <a:xfrm>
            <a:off x="7130938"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CORTADOR PARA TUBO DE COBRE</a:t>
            </a:r>
            <a:endParaRPr lang="es-MX" sz="1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711754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400" dirty="0" smtClean="0">
                <a:solidFill>
                  <a:srgbClr val="C00000"/>
                </a:solidFill>
                <a:cs typeface="Aharoni" pitchFamily="2" charset="-79"/>
              </a:rPr>
              <a:t>MATERIAL REQUERIDO PARA LA INSTALACIÓN DE UN CALENTADOR DE DEPÓSITO</a:t>
            </a:r>
            <a:endParaRPr lang="es-MX" sz="2400" dirty="0">
              <a:solidFill>
                <a:srgbClr val="C00000"/>
              </a:solidFill>
              <a:cs typeface="Aharoni" pitchFamily="2" charset="-79"/>
            </a:endParaRPr>
          </a:p>
        </p:txBody>
      </p:sp>
      <p:sp>
        <p:nvSpPr>
          <p:cNvPr id="3" name="2 Marcador de contenido"/>
          <p:cNvSpPr>
            <a:spLocks noGrp="1"/>
          </p:cNvSpPr>
          <p:nvPr>
            <p:ph sz="quarter" idx="1"/>
          </p:nvPr>
        </p:nvSpPr>
        <p:spPr>
          <a:xfrm>
            <a:off x="179512" y="1527048"/>
            <a:ext cx="8856984" cy="4915312"/>
          </a:xfrm>
        </p:spPr>
        <p:txBody>
          <a:bodyPr/>
          <a:lstStyle/>
          <a:p>
            <a:pPr marL="0" indent="0">
              <a:buNone/>
            </a:pPr>
            <a:endParaRPr lang="es-MX" dirty="0" smtClean="0"/>
          </a:p>
          <a:p>
            <a:pPr marL="0" indent="0">
              <a:buNone/>
            </a:pPr>
            <a:endParaRPr lang="es-MX" dirty="0"/>
          </a:p>
        </p:txBody>
      </p:sp>
      <p:pic>
        <p:nvPicPr>
          <p:cNvPr id="3076" name="Picture 4" descr="C:\Users\JuanManuel\Desktop\descarga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4097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uanManuel\Desktop\OIP (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213" y="1412776"/>
            <a:ext cx="14706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uanManuel\Desktop\OIP (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211906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uanManuel\Desktop\OIP (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888" y="1399084"/>
            <a:ext cx="2057400" cy="1093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uanManuel\Desktop\OIP (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1353145"/>
            <a:ext cx="1838325" cy="113975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uanManuel\Desktop\descarga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68" y="3140969"/>
            <a:ext cx="171450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JuanManuel\Desktop\OIP (3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6568" y="3140969"/>
            <a:ext cx="18093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JuanManuel\Desktop\OIP (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3140970"/>
            <a:ext cx="194421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JuanManuel\Desktop\descarga (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3140970"/>
            <a:ext cx="1688157" cy="115212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JuanManuel\Desktop\OIP (3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8269" y="3145534"/>
            <a:ext cx="172819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JuanManuel\Desktop\OIP (3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274" y="4869160"/>
            <a:ext cx="17335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JuanManuel\Desktop\OIP (3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8824" y="4869160"/>
            <a:ext cx="1943100"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164580"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COPLE DE COBRE ROSCA INTERIOR</a:t>
            </a:r>
            <a:endParaRPr lang="es-MX" sz="1200" dirty="0">
              <a:solidFill>
                <a:schemeClr val="tx1"/>
              </a:solidFill>
              <a:latin typeface="+mj-lt"/>
            </a:endParaRPr>
          </a:p>
        </p:txBody>
      </p:sp>
      <p:sp>
        <p:nvSpPr>
          <p:cNvPr id="22" name="21 Rectángulo redondeado"/>
          <p:cNvSpPr/>
          <p:nvPr/>
        </p:nvSpPr>
        <p:spPr>
          <a:xfrm>
            <a:off x="1826568"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TUERCA UNIÓN DE COPBRE</a:t>
            </a:r>
            <a:endParaRPr lang="es-MX" sz="1200" dirty="0">
              <a:solidFill>
                <a:schemeClr val="tx1"/>
              </a:solidFill>
              <a:latin typeface="+mj-lt"/>
            </a:endParaRPr>
          </a:p>
        </p:txBody>
      </p:sp>
      <p:sp>
        <p:nvSpPr>
          <p:cNvPr id="23" name="22 Rectángulo redondeado"/>
          <p:cNvSpPr/>
          <p:nvPr/>
        </p:nvSpPr>
        <p:spPr>
          <a:xfrm>
            <a:off x="3491880" y="249462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TUBO DE COBRE</a:t>
            </a:r>
            <a:endParaRPr lang="es-MX" sz="1200" dirty="0">
              <a:solidFill>
                <a:schemeClr val="tx1"/>
              </a:solidFill>
              <a:latin typeface="+mj-lt"/>
            </a:endParaRPr>
          </a:p>
        </p:txBody>
      </p:sp>
      <p:sp>
        <p:nvSpPr>
          <p:cNvPr id="24" name="23 Rectángulo redondeado"/>
          <p:cNvSpPr/>
          <p:nvPr/>
        </p:nvSpPr>
        <p:spPr>
          <a:xfrm>
            <a:off x="5220072"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DE COMPUERTA</a:t>
            </a:r>
            <a:endParaRPr lang="es-MX" sz="1200" dirty="0">
              <a:solidFill>
                <a:schemeClr val="tx1"/>
              </a:solidFill>
              <a:latin typeface="+mj-lt"/>
            </a:endParaRPr>
          </a:p>
        </p:txBody>
      </p:sp>
      <p:sp>
        <p:nvSpPr>
          <p:cNvPr id="25" name="24 Rectángulo redondeado"/>
          <p:cNvSpPr/>
          <p:nvPr/>
        </p:nvSpPr>
        <p:spPr>
          <a:xfrm>
            <a:off x="7380845"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ALIMENTADOR DE GAS</a:t>
            </a:r>
            <a:endParaRPr lang="es-MX" sz="1200" dirty="0">
              <a:solidFill>
                <a:schemeClr val="tx1"/>
              </a:solidFill>
              <a:latin typeface="+mj-lt"/>
            </a:endParaRPr>
          </a:p>
        </p:txBody>
      </p:sp>
      <p:sp>
        <p:nvSpPr>
          <p:cNvPr id="26" name="25 Rectángulo redondeado"/>
          <p:cNvSpPr/>
          <p:nvPr/>
        </p:nvSpPr>
        <p:spPr>
          <a:xfrm>
            <a:off x="164580" y="4293097"/>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LIJA PARA COBRE</a:t>
            </a:r>
            <a:endParaRPr lang="es-MX" sz="1200" dirty="0">
              <a:solidFill>
                <a:schemeClr val="tx1"/>
              </a:solidFill>
              <a:latin typeface="+mj-lt"/>
            </a:endParaRPr>
          </a:p>
        </p:txBody>
      </p:sp>
      <p:sp>
        <p:nvSpPr>
          <p:cNvPr id="27" name="26 Rectángulo redondeado"/>
          <p:cNvSpPr/>
          <p:nvPr/>
        </p:nvSpPr>
        <p:spPr>
          <a:xfrm>
            <a:off x="1979712" y="4293097"/>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SOLDADURA</a:t>
            </a:r>
            <a:endParaRPr lang="es-MX" sz="1200" dirty="0">
              <a:solidFill>
                <a:schemeClr val="tx1"/>
              </a:solidFill>
              <a:latin typeface="+mj-lt"/>
            </a:endParaRPr>
          </a:p>
        </p:txBody>
      </p:sp>
      <p:sp>
        <p:nvSpPr>
          <p:cNvPr id="28" name="27 Rectángulo redondeado"/>
          <p:cNvSpPr/>
          <p:nvPr/>
        </p:nvSpPr>
        <p:spPr>
          <a:xfrm>
            <a:off x="3603848" y="4282121"/>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CARTUCHO DE GAS CON BOQUILLA</a:t>
            </a:r>
            <a:endParaRPr lang="es-MX" sz="1200" dirty="0">
              <a:solidFill>
                <a:schemeClr val="tx1"/>
              </a:solidFill>
              <a:latin typeface="+mj-lt"/>
            </a:endParaRPr>
          </a:p>
        </p:txBody>
      </p:sp>
      <p:sp>
        <p:nvSpPr>
          <p:cNvPr id="29" name="28 Rectángulo redondeado"/>
          <p:cNvSpPr/>
          <p:nvPr/>
        </p:nvSpPr>
        <p:spPr>
          <a:xfrm>
            <a:off x="5384068" y="4271145"/>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CINTA TEFLÓIN</a:t>
            </a:r>
            <a:endParaRPr lang="es-MX" sz="1200" dirty="0">
              <a:solidFill>
                <a:schemeClr val="tx1"/>
              </a:solidFill>
              <a:latin typeface="+mj-lt"/>
            </a:endParaRPr>
          </a:p>
        </p:txBody>
      </p:sp>
      <p:sp>
        <p:nvSpPr>
          <p:cNvPr id="30" name="29 Rectángulo redondeado"/>
          <p:cNvSpPr/>
          <p:nvPr/>
        </p:nvSpPr>
        <p:spPr>
          <a:xfrm>
            <a:off x="7380845" y="4297663"/>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PASTA PARA SOLDAR</a:t>
            </a:r>
            <a:endParaRPr lang="es-MX" sz="1200" dirty="0">
              <a:solidFill>
                <a:schemeClr val="tx1"/>
              </a:solidFill>
              <a:latin typeface="+mj-lt"/>
            </a:endParaRPr>
          </a:p>
        </p:txBody>
      </p:sp>
      <p:sp>
        <p:nvSpPr>
          <p:cNvPr id="31" name="30 Rectángulo redondeado"/>
          <p:cNvSpPr/>
          <p:nvPr/>
        </p:nvSpPr>
        <p:spPr>
          <a:xfrm>
            <a:off x="158528"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CHECK</a:t>
            </a:r>
            <a:endParaRPr lang="es-MX" sz="1200" dirty="0">
              <a:solidFill>
                <a:schemeClr val="tx1"/>
              </a:solidFill>
              <a:latin typeface="+mj-lt"/>
            </a:endParaRPr>
          </a:p>
        </p:txBody>
      </p:sp>
      <p:sp>
        <p:nvSpPr>
          <p:cNvPr id="32" name="31 Rectángulo redondeado"/>
          <p:cNvSpPr/>
          <p:nvPr/>
        </p:nvSpPr>
        <p:spPr>
          <a:xfrm>
            <a:off x="2236304" y="5938304"/>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DE SEGURIDAD</a:t>
            </a:r>
            <a:endParaRPr lang="es-MX" sz="1200" dirty="0">
              <a:solidFill>
                <a:schemeClr val="tx1"/>
              </a:solidFill>
              <a:latin typeface="+mj-lt"/>
            </a:endParaRPr>
          </a:p>
        </p:txBody>
      </p:sp>
      <p:pic>
        <p:nvPicPr>
          <p:cNvPr id="3091" name="Picture 19" descr="C:\Users\JuanManuel\Desktop\OIP (3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343" y="4869161"/>
            <a:ext cx="1609725" cy="106914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JuanManuel\Desktop\OIP (4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5169" y="4869162"/>
            <a:ext cx="1943100" cy="1069144"/>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JuanManuel\Desktop\OIP (4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68270" y="4869160"/>
            <a:ext cx="1719312" cy="1080120"/>
          </a:xfrm>
          <a:prstGeom prst="rect">
            <a:avLst/>
          </a:prstGeom>
          <a:noFill/>
          <a:extLst>
            <a:ext uri="{909E8E84-426E-40DD-AFC4-6F175D3DCCD1}">
              <a14:hiddenFill xmlns:a14="http://schemas.microsoft.com/office/drawing/2010/main">
                <a:solidFill>
                  <a:srgbClr val="FFFFFF"/>
                </a:solidFill>
              </a14:hiddenFill>
            </a:ext>
          </a:extLst>
        </p:spPr>
      </p:pic>
      <p:sp>
        <p:nvSpPr>
          <p:cNvPr id="36" name="35 Rectángulo redondeado"/>
          <p:cNvSpPr/>
          <p:nvPr/>
        </p:nvSpPr>
        <p:spPr>
          <a:xfrm>
            <a:off x="3856484"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CONECTOR BUSHING DE CPVC</a:t>
            </a:r>
            <a:endParaRPr lang="es-MX" sz="1200" dirty="0">
              <a:solidFill>
                <a:schemeClr val="tx1"/>
              </a:solidFill>
              <a:latin typeface="+mj-lt"/>
            </a:endParaRPr>
          </a:p>
        </p:txBody>
      </p:sp>
      <p:sp>
        <p:nvSpPr>
          <p:cNvPr id="37" name="36 Rectángulo redondeado"/>
          <p:cNvSpPr/>
          <p:nvPr/>
        </p:nvSpPr>
        <p:spPr>
          <a:xfrm>
            <a:off x="5661248" y="5938304"/>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CODO DE CPVC</a:t>
            </a:r>
            <a:endParaRPr lang="es-MX" sz="1200" dirty="0">
              <a:solidFill>
                <a:schemeClr val="tx1"/>
              </a:solidFill>
              <a:latin typeface="+mj-lt"/>
            </a:endParaRPr>
          </a:p>
        </p:txBody>
      </p:sp>
      <p:sp>
        <p:nvSpPr>
          <p:cNvPr id="38" name="37 Rectángulo redondeado"/>
          <p:cNvSpPr/>
          <p:nvPr/>
        </p:nvSpPr>
        <p:spPr>
          <a:xfrm>
            <a:off x="7425581"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TUBO DE CPVC</a:t>
            </a:r>
            <a:endParaRPr lang="es-MX" sz="1200" dirty="0">
              <a:solidFill>
                <a:schemeClr val="tx1"/>
              </a:solidFill>
              <a:latin typeface="+mj-lt"/>
            </a:endParaRPr>
          </a:p>
        </p:txBody>
      </p:sp>
    </p:spTree>
    <p:extLst>
      <p:ext uri="{BB962C8B-B14F-4D97-AF65-F5344CB8AC3E}">
        <p14:creationId xmlns:p14="http://schemas.microsoft.com/office/powerpoint/2010/main" val="497604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098" name="Picture 2" descr="C:\Users\JuanManuel\Desktop\OIP (8).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5697" y="1628800"/>
            <a:ext cx="547260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63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idx="1"/>
          </p:nvPr>
        </p:nvSpPr>
        <p:spPr/>
        <p:txBody>
          <a:bodyPr/>
          <a:lstStyle/>
          <a:p>
            <a:pPr marL="0" indent="0">
              <a:buNone/>
            </a:pPr>
            <a:endParaRPr lang="es-MX" dirty="0" smtClean="0"/>
          </a:p>
          <a:p>
            <a:pPr marL="0" indent="0">
              <a:buNone/>
            </a:pPr>
            <a:endParaRPr lang="es-MX" dirty="0"/>
          </a:p>
        </p:txBody>
      </p:sp>
      <p:sp>
        <p:nvSpPr>
          <p:cNvPr id="2" name="1 Título"/>
          <p:cNvSpPr>
            <a:spLocks noGrp="1"/>
          </p:cNvSpPr>
          <p:nvPr>
            <p:ph type="title"/>
          </p:nvPr>
        </p:nvSpPr>
        <p:spPr/>
        <p:txBody>
          <a:bodyPr/>
          <a:lstStyle/>
          <a:p>
            <a:r>
              <a:rPr lang="es-MX" dirty="0" smtClean="0"/>
              <a:t>FIN CALENTADORES  DE DEPOSITO</a:t>
            </a:r>
            <a:endParaRPr lang="es-MX" dirty="0"/>
          </a:p>
        </p:txBody>
      </p:sp>
    </p:spTree>
    <p:extLst>
      <p:ext uri="{BB962C8B-B14F-4D97-AF65-F5344CB8AC3E}">
        <p14:creationId xmlns:p14="http://schemas.microsoft.com/office/powerpoint/2010/main" val="3434692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1556792"/>
            <a:ext cx="2362200" cy="990600"/>
          </a:xfrm>
        </p:spPr>
        <p:txBody>
          <a:bodyPr/>
          <a:lstStyle/>
          <a:p>
            <a:r>
              <a:rPr lang="es-MX" sz="1800" dirty="0" smtClean="0"/>
              <a:t>CALENTADORES DE RÁPIDA RECUPERACIÓN</a:t>
            </a:r>
            <a:endParaRPr lang="es-MX" sz="1800" dirty="0"/>
          </a:p>
        </p:txBody>
      </p:sp>
      <p:sp>
        <p:nvSpPr>
          <p:cNvPr id="6" name="5 Marcador de texto"/>
          <p:cNvSpPr>
            <a:spLocks noGrp="1"/>
          </p:cNvSpPr>
          <p:nvPr>
            <p:ph type="body" idx="2"/>
          </p:nvPr>
        </p:nvSpPr>
        <p:spPr>
          <a:xfrm>
            <a:off x="381000" y="3501008"/>
            <a:ext cx="2362200" cy="2625155"/>
          </a:xfrm>
        </p:spPr>
        <p:txBody>
          <a:bodyPr/>
          <a:lstStyle/>
          <a:p>
            <a:endParaRPr lang="es-MX" dirty="0"/>
          </a:p>
        </p:txBody>
      </p:sp>
      <p:sp>
        <p:nvSpPr>
          <p:cNvPr id="5" name="4 Marcador de contenido"/>
          <p:cNvSpPr>
            <a:spLocks noGrp="1"/>
          </p:cNvSpPr>
          <p:nvPr>
            <p:ph sz="quarter" idx="1"/>
          </p:nvPr>
        </p:nvSpPr>
        <p:spPr/>
        <p:txBody>
          <a:bodyPr/>
          <a:lstStyle/>
          <a:p>
            <a:pPr marL="0" indent="0">
              <a:buNone/>
            </a:pPr>
            <a:endParaRPr lang="es-MX" dirty="0" smtClean="0"/>
          </a:p>
          <a:p>
            <a:pPr marL="0" indent="0">
              <a:buNone/>
            </a:pPr>
            <a:endParaRPr lang="es-MX" dirty="0"/>
          </a:p>
        </p:txBody>
      </p:sp>
      <p:pic>
        <p:nvPicPr>
          <p:cNvPr id="7" name="Picture 2" descr="C:\Users\JuanManuel\Desktop\iusa-01-325x5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24744"/>
            <a:ext cx="309562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6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MX" sz="1800" dirty="0" smtClean="0">
                <a:solidFill>
                  <a:srgbClr val="C00000"/>
                </a:solidFill>
              </a:rPr>
              <a:t>CARACTERÍSTICAS DE UN CALENTADOR DE RECUPERACIÓN RÁPIDA</a:t>
            </a:r>
            <a:endParaRPr lang="es-MX" sz="1800" dirty="0">
              <a:solidFill>
                <a:srgbClr val="C00000"/>
              </a:solidFill>
            </a:endParaRPr>
          </a:p>
        </p:txBody>
      </p:sp>
      <p:sp>
        <p:nvSpPr>
          <p:cNvPr id="6" name="5 Marcador de contenido"/>
          <p:cNvSpPr>
            <a:spLocks noGrp="1"/>
          </p:cNvSpPr>
          <p:nvPr>
            <p:ph sz="half" idx="1"/>
          </p:nvPr>
        </p:nvSpPr>
        <p:spPr/>
        <p:txBody>
          <a:bodyPr/>
          <a:lstStyle/>
          <a:p>
            <a:pPr marL="0" indent="0">
              <a:buNone/>
            </a:pPr>
            <a:endParaRPr lang="es-MX" dirty="0" smtClean="0"/>
          </a:p>
          <a:p>
            <a:pPr marL="0" indent="0">
              <a:buNone/>
            </a:pPr>
            <a:endParaRPr lang="es-MX" dirty="0"/>
          </a:p>
        </p:txBody>
      </p:sp>
      <p:sp>
        <p:nvSpPr>
          <p:cNvPr id="7" name="6 Marcador de contenido"/>
          <p:cNvSpPr>
            <a:spLocks noGrp="1"/>
          </p:cNvSpPr>
          <p:nvPr>
            <p:ph sz="half" idx="2"/>
          </p:nvPr>
        </p:nvSpPr>
        <p:spPr/>
        <p:txBody>
          <a:bodyPr/>
          <a:lstStyle/>
          <a:p>
            <a:pPr marL="0" indent="0">
              <a:buNone/>
            </a:pPr>
            <a:endParaRPr lang="es-MX" dirty="0" smtClean="0"/>
          </a:p>
          <a:p>
            <a:pPr marL="0" indent="0">
              <a:buNone/>
            </a:pPr>
            <a:endParaRPr lang="es-MX" dirty="0"/>
          </a:p>
        </p:txBody>
      </p:sp>
      <p:pic>
        <p:nvPicPr>
          <p:cNvPr id="5127" name="Picture 7" descr="C:\Users\JuanManuel\Desktop\OIP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2775"/>
            <a:ext cx="4176464" cy="4968553"/>
          </a:xfrm>
          <a:prstGeom prst="rect">
            <a:avLst/>
          </a:prstGeom>
          <a:noFill/>
          <a:extLst>
            <a:ext uri="{909E8E84-426E-40DD-AFC4-6F175D3DCCD1}">
              <a14:hiddenFill xmlns:a14="http://schemas.microsoft.com/office/drawing/2010/main">
                <a:solidFill>
                  <a:srgbClr val="FFFFFF"/>
                </a:solidFill>
              </a14:hiddenFill>
            </a:ext>
          </a:extLst>
        </p:spPr>
      </p:pic>
      <p:sp>
        <p:nvSpPr>
          <p:cNvPr id="28" name="27 Elipse"/>
          <p:cNvSpPr/>
          <p:nvPr/>
        </p:nvSpPr>
        <p:spPr>
          <a:xfrm>
            <a:off x="467544" y="1437432"/>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CUENTAN CON UN DEPÓSITO INTERNO DE ALMACENAMIENTO.</a:t>
            </a:r>
            <a:endParaRPr lang="es-MX" sz="1000" dirty="0">
              <a:solidFill>
                <a:schemeClr val="tx1"/>
              </a:solidFill>
              <a:latin typeface="Arial Black" pitchFamily="34" charset="0"/>
            </a:endParaRPr>
          </a:p>
        </p:txBody>
      </p:sp>
      <p:sp>
        <p:nvSpPr>
          <p:cNvPr id="29" name="28 Elipse"/>
          <p:cNvSpPr/>
          <p:nvPr/>
        </p:nvSpPr>
        <p:spPr>
          <a:xfrm>
            <a:off x="467544" y="2708920"/>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PILOTO QUE EVITA FUGAS DE GAS.</a:t>
            </a:r>
            <a:endParaRPr lang="es-MX" sz="1000" dirty="0">
              <a:solidFill>
                <a:schemeClr val="tx1"/>
              </a:solidFill>
              <a:latin typeface="Arial Black" pitchFamily="34" charset="0"/>
            </a:endParaRPr>
          </a:p>
        </p:txBody>
      </p:sp>
      <p:sp>
        <p:nvSpPr>
          <p:cNvPr id="30" name="29 Elipse"/>
          <p:cNvSpPr/>
          <p:nvPr/>
        </p:nvSpPr>
        <p:spPr>
          <a:xfrm>
            <a:off x="434480" y="4005064"/>
            <a:ext cx="3744416" cy="100811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VÁLVULA DE DRENADO.</a:t>
            </a:r>
            <a:endParaRPr lang="es-MX" sz="1000" dirty="0">
              <a:solidFill>
                <a:schemeClr val="tx1"/>
              </a:solidFill>
              <a:latin typeface="Arial Black" pitchFamily="34" charset="0"/>
            </a:endParaRPr>
          </a:p>
        </p:txBody>
      </p:sp>
      <p:sp>
        <p:nvSpPr>
          <p:cNvPr id="31" name="30 Elipse"/>
          <p:cNvSpPr/>
          <p:nvPr/>
        </p:nvSpPr>
        <p:spPr>
          <a:xfrm>
            <a:off x="434480" y="5229200"/>
            <a:ext cx="3744416" cy="93610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CAPACIDADES DISPONIBLES PARA: 1 A 5 SERVICIOS</a:t>
            </a:r>
            <a:endParaRPr lang="es-MX" sz="1000" dirty="0">
              <a:solidFill>
                <a:schemeClr val="tx1"/>
              </a:solidFill>
              <a:latin typeface="Arial Black" pitchFamily="34" charset="0"/>
            </a:endParaRPr>
          </a:p>
        </p:txBody>
      </p:sp>
      <p:sp>
        <p:nvSpPr>
          <p:cNvPr id="32" name="31 Conector"/>
          <p:cNvSpPr/>
          <p:nvPr/>
        </p:nvSpPr>
        <p:spPr>
          <a:xfrm>
            <a:off x="451224" y="2996952"/>
            <a:ext cx="50405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2</a:t>
            </a:r>
            <a:endParaRPr lang="es-MX" sz="1400" dirty="0">
              <a:solidFill>
                <a:schemeClr val="tx1"/>
              </a:solidFill>
              <a:latin typeface="Arial Black" pitchFamily="34" charset="0"/>
            </a:endParaRPr>
          </a:p>
        </p:txBody>
      </p:sp>
      <p:sp>
        <p:nvSpPr>
          <p:cNvPr id="33" name="32 Conector"/>
          <p:cNvSpPr/>
          <p:nvPr/>
        </p:nvSpPr>
        <p:spPr>
          <a:xfrm>
            <a:off x="413832" y="1725954"/>
            <a:ext cx="504056" cy="406902"/>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1</a:t>
            </a:r>
            <a:endParaRPr lang="es-MX" sz="1400" dirty="0">
              <a:solidFill>
                <a:schemeClr val="tx1"/>
              </a:solidFill>
              <a:latin typeface="Arial Black" pitchFamily="34" charset="0"/>
            </a:endParaRPr>
          </a:p>
        </p:txBody>
      </p:sp>
      <p:sp>
        <p:nvSpPr>
          <p:cNvPr id="34" name="33 Conector"/>
          <p:cNvSpPr/>
          <p:nvPr/>
        </p:nvSpPr>
        <p:spPr>
          <a:xfrm>
            <a:off x="413832" y="4298032"/>
            <a:ext cx="48773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3</a:t>
            </a:r>
            <a:endParaRPr lang="es-MX" sz="1400" dirty="0">
              <a:solidFill>
                <a:schemeClr val="tx1"/>
              </a:solidFill>
              <a:latin typeface="Arial Black" pitchFamily="34" charset="0"/>
            </a:endParaRPr>
          </a:p>
        </p:txBody>
      </p:sp>
      <p:sp>
        <p:nvSpPr>
          <p:cNvPr id="35" name="34 Conector"/>
          <p:cNvSpPr/>
          <p:nvPr/>
        </p:nvSpPr>
        <p:spPr>
          <a:xfrm>
            <a:off x="406592" y="5517232"/>
            <a:ext cx="49497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4</a:t>
            </a:r>
            <a:endParaRPr lang="es-MX" sz="1400" dirty="0">
              <a:solidFill>
                <a:schemeClr val="tx1"/>
              </a:solidFill>
              <a:latin typeface="Arial Black" pitchFamily="34" charset="0"/>
            </a:endParaRPr>
          </a:p>
        </p:txBody>
      </p:sp>
      <p:sp>
        <p:nvSpPr>
          <p:cNvPr id="8" name="7 Conector"/>
          <p:cNvSpPr/>
          <p:nvPr/>
        </p:nvSpPr>
        <p:spPr>
          <a:xfrm>
            <a:off x="6120172" y="3176972"/>
            <a:ext cx="612068" cy="54006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1</a:t>
            </a:r>
            <a:endParaRPr lang="es-MX" sz="1400" dirty="0">
              <a:solidFill>
                <a:schemeClr val="tx1"/>
              </a:solidFill>
              <a:latin typeface="Arial Black" pitchFamily="34" charset="0"/>
            </a:endParaRPr>
          </a:p>
        </p:txBody>
      </p:sp>
      <p:sp>
        <p:nvSpPr>
          <p:cNvPr id="37" name="36 Conector"/>
          <p:cNvSpPr/>
          <p:nvPr/>
        </p:nvSpPr>
        <p:spPr>
          <a:xfrm>
            <a:off x="8366360" y="3849334"/>
            <a:ext cx="612068" cy="54006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cs typeface="Aharoni" pitchFamily="2" charset="-79"/>
              </a:rPr>
              <a:t>2</a:t>
            </a:r>
            <a:endParaRPr lang="es-MX" sz="1400" dirty="0">
              <a:solidFill>
                <a:schemeClr val="tx1"/>
              </a:solidFill>
              <a:latin typeface="Arial Black" pitchFamily="34" charset="0"/>
              <a:cs typeface="Aharoni" pitchFamily="2" charset="-79"/>
            </a:endParaRPr>
          </a:p>
        </p:txBody>
      </p:sp>
      <p:sp>
        <p:nvSpPr>
          <p:cNvPr id="16" name="15 Conector"/>
          <p:cNvSpPr/>
          <p:nvPr/>
        </p:nvSpPr>
        <p:spPr>
          <a:xfrm>
            <a:off x="5814138" y="4509120"/>
            <a:ext cx="612068" cy="54006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latin typeface="Arial Black" pitchFamily="34" charset="0"/>
              </a:rPr>
              <a:t>3</a:t>
            </a:r>
          </a:p>
        </p:txBody>
      </p:sp>
    </p:spTree>
    <p:extLst>
      <p:ext uri="{BB962C8B-B14F-4D97-AF65-F5344CB8AC3E}">
        <p14:creationId xmlns:p14="http://schemas.microsoft.com/office/powerpoint/2010/main" val="3607032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C00000"/>
                </a:solidFill>
              </a:rPr>
              <a:t>VENTAJAS                      DESVENTAJAS </a:t>
            </a:r>
            <a:endParaRPr lang="es-MX" dirty="0"/>
          </a:p>
        </p:txBody>
      </p:sp>
      <p:sp>
        <p:nvSpPr>
          <p:cNvPr id="3" name="2 Marcador de contenido"/>
          <p:cNvSpPr>
            <a:spLocks noGrp="1"/>
          </p:cNvSpPr>
          <p:nvPr>
            <p:ph sz="half" idx="1"/>
          </p:nvPr>
        </p:nvSpPr>
        <p:spPr>
          <a:xfrm>
            <a:off x="-2124744" y="1952836"/>
            <a:ext cx="4038600" cy="4681728"/>
          </a:xfrm>
        </p:spPr>
        <p:txBody>
          <a:bodyPr/>
          <a:lstStyle/>
          <a:p>
            <a:pPr marL="0" indent="0">
              <a:buNone/>
            </a:pPr>
            <a:endParaRPr lang="es-MX" dirty="0" smtClean="0"/>
          </a:p>
          <a:p>
            <a:pPr marL="0" indent="0">
              <a:buNone/>
            </a:pPr>
            <a:endParaRPr lang="es-MX" dirty="0"/>
          </a:p>
        </p:txBody>
      </p:sp>
      <p:sp>
        <p:nvSpPr>
          <p:cNvPr id="4" name="3 Marcador de contenido"/>
          <p:cNvSpPr>
            <a:spLocks noGrp="1"/>
          </p:cNvSpPr>
          <p:nvPr>
            <p:ph sz="half" idx="2"/>
          </p:nvPr>
        </p:nvSpPr>
        <p:spPr/>
        <p:txBody>
          <a:bodyPr/>
          <a:lstStyle/>
          <a:p>
            <a:pPr marL="0" indent="0">
              <a:buNone/>
            </a:pPr>
            <a:endParaRPr lang="es-MX" dirty="0" smtClean="0"/>
          </a:p>
          <a:p>
            <a:pPr marL="0" indent="0">
              <a:buNone/>
            </a:pPr>
            <a:endParaRPr lang="es-MX" dirty="0"/>
          </a:p>
        </p:txBody>
      </p:sp>
      <p:sp>
        <p:nvSpPr>
          <p:cNvPr id="6" name="2 Marcador de contenido"/>
          <p:cNvSpPr txBox="1">
            <a:spLocks/>
          </p:cNvSpPr>
          <p:nvPr/>
        </p:nvSpPr>
        <p:spPr>
          <a:xfrm>
            <a:off x="4644008" y="1556792"/>
            <a:ext cx="4038600" cy="46817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ES" smtClean="0"/>
          </a:p>
          <a:p>
            <a:pPr marL="0" indent="0">
              <a:buFont typeface="Wingdings 2"/>
              <a:buNone/>
            </a:pPr>
            <a:endParaRPr lang="es-ES" smtClean="0"/>
          </a:p>
          <a:p>
            <a:pPr marL="0" indent="0">
              <a:buFont typeface="Wingdings 2"/>
              <a:buNone/>
            </a:pPr>
            <a:endParaRPr lang="es-MX" smtClean="0"/>
          </a:p>
          <a:p>
            <a:pPr marL="0" indent="0">
              <a:buFont typeface="Wingdings 2"/>
              <a:buNone/>
            </a:pPr>
            <a:endParaRPr lang="es-MX" dirty="0"/>
          </a:p>
        </p:txBody>
      </p:sp>
      <p:sp>
        <p:nvSpPr>
          <p:cNvPr id="7" name="3 Marcador de contenido"/>
          <p:cNvSpPr txBox="1">
            <a:spLocks/>
          </p:cNvSpPr>
          <p:nvPr/>
        </p:nvSpPr>
        <p:spPr>
          <a:xfrm>
            <a:off x="4788024" y="1592692"/>
            <a:ext cx="4038600" cy="46817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mtClean="0"/>
          </a:p>
          <a:p>
            <a:pPr marL="0" indent="0">
              <a:buFont typeface="Wingdings 2"/>
              <a:buNone/>
            </a:pPr>
            <a:endParaRPr lang="es-MX" smtClean="0"/>
          </a:p>
          <a:p>
            <a:pPr marL="0" indent="0">
              <a:buFont typeface="Wingdings 2"/>
              <a:buNone/>
            </a:pPr>
            <a:endParaRPr lang="es-MX" smtClean="0"/>
          </a:p>
          <a:p>
            <a:pPr marL="0" indent="0">
              <a:buFont typeface="Wingdings 2"/>
              <a:buNone/>
            </a:pPr>
            <a:endParaRPr lang="es-MX" smtClean="0"/>
          </a:p>
          <a:p>
            <a:pPr marL="0" indent="0">
              <a:buFont typeface="Wingdings 2"/>
              <a:buNone/>
            </a:pPr>
            <a:endParaRPr lang="es-MX" dirty="0"/>
          </a:p>
        </p:txBody>
      </p:sp>
      <p:sp>
        <p:nvSpPr>
          <p:cNvPr id="5" name="4 Rectángulo redondeado"/>
          <p:cNvSpPr/>
          <p:nvPr/>
        </p:nvSpPr>
        <p:spPr>
          <a:xfrm>
            <a:off x="241648" y="1556792"/>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Agua caliente al instante y de forma continua.</a:t>
            </a:r>
            <a:endParaRPr lang="es-MX" sz="1200" dirty="0">
              <a:solidFill>
                <a:schemeClr val="tx1"/>
              </a:solidFill>
              <a:latin typeface="Aharoni" pitchFamily="2" charset="-79"/>
              <a:cs typeface="Aharoni" pitchFamily="2" charset="-79"/>
            </a:endParaRPr>
          </a:p>
        </p:txBody>
      </p:sp>
      <p:sp>
        <p:nvSpPr>
          <p:cNvPr id="16" name="15 Rectángulo redondeado"/>
          <p:cNvSpPr/>
          <p:nvPr/>
        </p:nvSpPr>
        <p:spPr>
          <a:xfrm>
            <a:off x="213892" y="2187826"/>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Funciona con instalaciones de baja presión, aguas duras y con llaves de tipo </a:t>
            </a:r>
            <a:r>
              <a:rPr lang="es-MX" sz="1200" dirty="0" err="1" smtClean="0">
                <a:solidFill>
                  <a:schemeClr val="tx1"/>
                </a:solidFill>
                <a:latin typeface="Aharoni" pitchFamily="2" charset="-79"/>
                <a:cs typeface="Aharoni" pitchFamily="2" charset="-79"/>
              </a:rPr>
              <a:t>monomando</a:t>
            </a:r>
            <a:r>
              <a:rPr lang="es-MX" sz="1200" dirty="0" smtClean="0">
                <a:solidFill>
                  <a:schemeClr val="tx1"/>
                </a:solidFill>
                <a:latin typeface="Aharoni" pitchFamily="2" charset="-79"/>
                <a:cs typeface="Aharoni" pitchFamily="2" charset="-79"/>
              </a:rPr>
              <a:t>.</a:t>
            </a:r>
            <a:endParaRPr lang="es-MX" sz="1200" dirty="0">
              <a:solidFill>
                <a:schemeClr val="tx1"/>
              </a:solidFill>
              <a:latin typeface="Aharoni" pitchFamily="2" charset="-79"/>
              <a:cs typeface="Aharoni" pitchFamily="2" charset="-79"/>
            </a:endParaRPr>
          </a:p>
        </p:txBody>
      </p:sp>
      <p:sp>
        <p:nvSpPr>
          <p:cNvPr id="17" name="16 Rectángulo redondeado"/>
          <p:cNvSpPr/>
          <p:nvPr/>
        </p:nvSpPr>
        <p:spPr>
          <a:xfrm>
            <a:off x="213892" y="2772162"/>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Disponibles para gas LP o Natural. Cumple con las normas de seguridad, ahorro y confort avaladas por la NOM.</a:t>
            </a:r>
            <a:endParaRPr lang="es-MX" sz="1200" dirty="0">
              <a:solidFill>
                <a:schemeClr val="tx1"/>
              </a:solidFill>
              <a:latin typeface="Aharoni" pitchFamily="2" charset="-79"/>
              <a:cs typeface="Aharoni" pitchFamily="2" charset="-79"/>
            </a:endParaRPr>
          </a:p>
        </p:txBody>
      </p:sp>
      <p:sp>
        <p:nvSpPr>
          <p:cNvPr id="18" name="17 Rectángulo redondeado"/>
          <p:cNvSpPr/>
          <p:nvPr/>
        </p:nvSpPr>
        <p:spPr>
          <a:xfrm>
            <a:off x="260500" y="3390372"/>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Ahorro de hasta un </a:t>
            </a:r>
            <a:r>
              <a:rPr lang="es-MX" sz="1600" dirty="0" smtClean="0">
                <a:solidFill>
                  <a:schemeClr val="tx1"/>
                </a:solidFill>
                <a:latin typeface="Aharoni" pitchFamily="2" charset="-79"/>
                <a:cs typeface="Aharoni" pitchFamily="2" charset="-79"/>
              </a:rPr>
              <a:t>40%</a:t>
            </a:r>
            <a:r>
              <a:rPr lang="es-MX" sz="1200" dirty="0" smtClean="0">
                <a:solidFill>
                  <a:schemeClr val="tx1"/>
                </a:solidFill>
                <a:latin typeface="Aharoni" pitchFamily="2" charset="-79"/>
                <a:cs typeface="Aharoni" pitchFamily="2" charset="-79"/>
              </a:rPr>
              <a:t> de gas.</a:t>
            </a:r>
            <a:endParaRPr lang="es-MX" sz="1200" dirty="0">
              <a:solidFill>
                <a:schemeClr val="tx1"/>
              </a:solidFill>
              <a:latin typeface="Aharoni" pitchFamily="2" charset="-79"/>
              <a:cs typeface="Aharoni" pitchFamily="2" charset="-79"/>
            </a:endParaRPr>
          </a:p>
        </p:txBody>
      </p:sp>
      <p:sp>
        <p:nvSpPr>
          <p:cNvPr id="19" name="18 Rectángulo redondeado"/>
          <p:cNvSpPr/>
          <p:nvPr/>
        </p:nvSpPr>
        <p:spPr>
          <a:xfrm>
            <a:off x="264816" y="3991750"/>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Tamaño compacto, fácil de instalar en lugares con poco espacio.</a:t>
            </a:r>
            <a:endParaRPr lang="es-MX" sz="1200" dirty="0">
              <a:solidFill>
                <a:schemeClr val="tx1"/>
              </a:solidFill>
              <a:latin typeface="Aharoni" pitchFamily="2" charset="-79"/>
              <a:cs typeface="Aharoni" pitchFamily="2" charset="-79"/>
            </a:endParaRPr>
          </a:p>
        </p:txBody>
      </p:sp>
      <p:sp>
        <p:nvSpPr>
          <p:cNvPr id="20" name="19 Rectángulo redondeado"/>
          <p:cNvSpPr/>
          <p:nvPr/>
        </p:nvSpPr>
        <p:spPr>
          <a:xfrm>
            <a:off x="268736" y="4564196"/>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Corta el flujo de gas en caso de apagarse la flama.</a:t>
            </a:r>
            <a:endParaRPr lang="es-MX" sz="1200" dirty="0">
              <a:solidFill>
                <a:schemeClr val="tx1"/>
              </a:solidFill>
              <a:latin typeface="Aharoni" pitchFamily="2" charset="-79"/>
              <a:cs typeface="Aharoni" pitchFamily="2" charset="-79"/>
            </a:endParaRPr>
          </a:p>
        </p:txBody>
      </p:sp>
      <p:sp>
        <p:nvSpPr>
          <p:cNvPr id="21" name="20 Rectángulo redondeado"/>
          <p:cNvSpPr/>
          <p:nvPr/>
        </p:nvSpPr>
        <p:spPr>
          <a:xfrm>
            <a:off x="268736" y="5177276"/>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Pintura </a:t>
            </a:r>
            <a:r>
              <a:rPr lang="es-MX" sz="1200" dirty="0" err="1" smtClean="0">
                <a:solidFill>
                  <a:schemeClr val="tx1"/>
                </a:solidFill>
                <a:latin typeface="Aharoni" pitchFamily="2" charset="-79"/>
                <a:cs typeface="Aharoni" pitchFamily="2" charset="-79"/>
              </a:rPr>
              <a:t>epóxica</a:t>
            </a:r>
            <a:r>
              <a:rPr lang="es-MX" sz="1200" dirty="0" smtClean="0">
                <a:solidFill>
                  <a:schemeClr val="tx1"/>
                </a:solidFill>
                <a:latin typeface="Aharoni" pitchFamily="2" charset="-79"/>
                <a:cs typeface="Aharoni" pitchFamily="2" charset="-79"/>
              </a:rPr>
              <a:t> y tecnología electrostática para mayor durabilidad.</a:t>
            </a:r>
            <a:endParaRPr lang="es-MX" sz="1200" dirty="0">
              <a:solidFill>
                <a:schemeClr val="tx1"/>
              </a:solidFill>
              <a:latin typeface="Aharoni" pitchFamily="2" charset="-79"/>
              <a:cs typeface="Aharoni" pitchFamily="2" charset="-79"/>
            </a:endParaRPr>
          </a:p>
        </p:txBody>
      </p:sp>
      <p:sp>
        <p:nvSpPr>
          <p:cNvPr id="22" name="21 Rectángulo redondeado"/>
          <p:cNvSpPr/>
          <p:nvPr/>
        </p:nvSpPr>
        <p:spPr>
          <a:xfrm>
            <a:off x="296368" y="5770364"/>
            <a:ext cx="4032448" cy="4681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Ideal para viviendas pequeñas.</a:t>
            </a:r>
            <a:endParaRPr lang="es-MX" sz="1200" dirty="0">
              <a:solidFill>
                <a:schemeClr val="tx1"/>
              </a:solidFill>
              <a:latin typeface="Aharoni" pitchFamily="2" charset="-79"/>
              <a:cs typeface="Aharoni" pitchFamily="2" charset="-79"/>
            </a:endParaRPr>
          </a:p>
        </p:txBody>
      </p:sp>
      <p:sp>
        <p:nvSpPr>
          <p:cNvPr id="23" name="22 Rectángulo redondeado"/>
          <p:cNvSpPr/>
          <p:nvPr/>
        </p:nvSpPr>
        <p:spPr>
          <a:xfrm>
            <a:off x="4747940" y="1567220"/>
            <a:ext cx="4032448" cy="4681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Hay que dedicarle tiempo al encendido.</a:t>
            </a:r>
            <a:endParaRPr lang="es-MX" sz="1200" dirty="0">
              <a:solidFill>
                <a:schemeClr val="tx1"/>
              </a:solidFill>
              <a:latin typeface="Aharoni" pitchFamily="2" charset="-79"/>
              <a:cs typeface="Aharoni" pitchFamily="2" charset="-79"/>
            </a:endParaRPr>
          </a:p>
        </p:txBody>
      </p:sp>
      <p:sp>
        <p:nvSpPr>
          <p:cNvPr id="24" name="23 Rectángulo redondeado"/>
          <p:cNvSpPr/>
          <p:nvPr/>
        </p:nvSpPr>
        <p:spPr>
          <a:xfrm>
            <a:off x="4769024" y="2187826"/>
            <a:ext cx="4032448" cy="4681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Hay que drenarlo cada cierto tiempo.</a:t>
            </a:r>
            <a:endParaRPr lang="es-MX" sz="1200" dirty="0">
              <a:solidFill>
                <a:schemeClr val="tx1"/>
              </a:solidFill>
              <a:latin typeface="Aharoni" pitchFamily="2" charset="-79"/>
              <a:cs typeface="Aharoni" pitchFamily="2" charset="-79"/>
            </a:endParaRPr>
          </a:p>
        </p:txBody>
      </p:sp>
      <p:sp>
        <p:nvSpPr>
          <p:cNvPr id="25" name="24 Rectángulo redondeado"/>
          <p:cNvSpPr/>
          <p:nvPr/>
        </p:nvSpPr>
        <p:spPr>
          <a:xfrm>
            <a:off x="4747940" y="2772162"/>
            <a:ext cx="4032448" cy="4681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99939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cap="all" dirty="0">
                <a:solidFill>
                  <a:srgbClr val="F96302"/>
                </a:solidFill>
                <a:latin typeface="Arial"/>
                <a:ea typeface="Times New Roman"/>
                <a:cs typeface="Times New Roman"/>
              </a:rPr>
              <a:t> </a:t>
            </a:r>
            <a:r>
              <a:rPr lang="es-MX" sz="2700" b="1" cap="all" dirty="0">
                <a:solidFill>
                  <a:srgbClr val="F96302"/>
                </a:solidFill>
                <a:latin typeface="Arial"/>
                <a:ea typeface="Times New Roman"/>
                <a:cs typeface="Times New Roman"/>
              </a:rPr>
              <a:t>¿CÓMO ELEGIR UN CALENTADOR DE AGUA?</a:t>
            </a:r>
            <a:endParaRPr lang="es-MX" sz="2700" dirty="0">
              <a:solidFill>
                <a:srgbClr val="C00000"/>
              </a:solidFill>
              <a:latin typeface="Arial" pitchFamily="34" charset="0"/>
              <a:cs typeface="Arial" pitchFamily="34" charset="0"/>
            </a:endParaRPr>
          </a:p>
        </p:txBody>
      </p:sp>
      <p:sp>
        <p:nvSpPr>
          <p:cNvPr id="5" name="4 Marcador de contenido"/>
          <p:cNvSpPr>
            <a:spLocks noGrp="1"/>
          </p:cNvSpPr>
          <p:nvPr>
            <p:ph sz="quarter" idx="1"/>
          </p:nvPr>
        </p:nvSpPr>
        <p:spPr>
          <a:xfrm>
            <a:off x="301752" y="1484784"/>
            <a:ext cx="8503920" cy="4572000"/>
          </a:xfrm>
        </p:spPr>
        <p:txBody>
          <a:bodyPr>
            <a:normAutofit/>
          </a:bodyPr>
          <a:lstStyle/>
          <a:p>
            <a:pPr marL="0" indent="0">
              <a:lnSpc>
                <a:spcPts val="1875"/>
              </a:lnSpc>
              <a:spcAft>
                <a:spcPts val="2250"/>
              </a:spcAft>
              <a:buNone/>
            </a:pPr>
            <a:endParaRPr lang="es-MX" sz="1800" dirty="0" smtClean="0">
              <a:solidFill>
                <a:srgbClr val="FF0000"/>
              </a:solidFill>
              <a:latin typeface="Arial"/>
              <a:ea typeface="Calibri"/>
              <a:cs typeface="Times New Roman"/>
            </a:endParaRPr>
          </a:p>
          <a:p>
            <a:pPr marL="0" indent="0">
              <a:lnSpc>
                <a:spcPts val="1875"/>
              </a:lnSpc>
              <a:spcAft>
                <a:spcPts val="2250"/>
              </a:spcAft>
              <a:buNone/>
            </a:pPr>
            <a:endParaRPr lang="es-MX" sz="1800" dirty="0">
              <a:solidFill>
                <a:srgbClr val="FF0000"/>
              </a:solidFill>
              <a:latin typeface="Arial"/>
              <a:ea typeface="Calibri"/>
              <a:cs typeface="Times New Roman"/>
            </a:endParaRPr>
          </a:p>
          <a:p>
            <a:pPr marL="0" indent="0">
              <a:lnSpc>
                <a:spcPts val="1875"/>
              </a:lnSpc>
              <a:spcAft>
                <a:spcPts val="2250"/>
              </a:spcAft>
              <a:buNone/>
            </a:pPr>
            <a:endParaRPr lang="es-MX" sz="1800" dirty="0" smtClean="0">
              <a:solidFill>
                <a:srgbClr val="FF0000"/>
              </a:solidFill>
              <a:latin typeface="Arial"/>
              <a:ea typeface="Calibri"/>
              <a:cs typeface="Times New Roman"/>
            </a:endParaRPr>
          </a:p>
          <a:p>
            <a:pPr marL="0" indent="0">
              <a:lnSpc>
                <a:spcPts val="1875"/>
              </a:lnSpc>
              <a:spcAft>
                <a:spcPts val="2250"/>
              </a:spcAft>
              <a:buNone/>
            </a:pPr>
            <a:endParaRPr lang="es-MX" sz="1800" dirty="0">
              <a:solidFill>
                <a:srgbClr val="FF0000"/>
              </a:solidFill>
              <a:latin typeface="Arial"/>
              <a:ea typeface="Calibri"/>
              <a:cs typeface="Times New Roman"/>
            </a:endParaRPr>
          </a:p>
          <a:p>
            <a:pPr marL="0" indent="0">
              <a:lnSpc>
                <a:spcPts val="1875"/>
              </a:lnSpc>
              <a:spcAft>
                <a:spcPts val="2250"/>
              </a:spcAft>
              <a:buNone/>
            </a:pPr>
            <a:r>
              <a:rPr lang="es-MX" sz="1500" dirty="0" smtClean="0">
                <a:solidFill>
                  <a:srgbClr val="737373"/>
                </a:solidFill>
                <a:latin typeface="Arial"/>
                <a:ea typeface="Times New Roman"/>
              </a:rPr>
              <a:t>.</a:t>
            </a:r>
            <a:endParaRPr lang="es-MX" sz="1500" dirty="0"/>
          </a:p>
        </p:txBody>
      </p:sp>
      <p:sp>
        <p:nvSpPr>
          <p:cNvPr id="4" name="3 Marcador de contenido"/>
          <p:cNvSpPr>
            <a:spLocks noGrp="1"/>
          </p:cNvSpPr>
          <p:nvPr>
            <p:ph type="subTitle" idx="4294967295"/>
          </p:nvPr>
        </p:nvSpPr>
        <p:spPr>
          <a:xfrm>
            <a:off x="1331640" y="1772816"/>
            <a:ext cx="6400800" cy="1752600"/>
          </a:xfrm>
        </p:spPr>
        <p:txBody>
          <a:bodyPr>
            <a:normAutofit/>
          </a:bodyPr>
          <a:lstStyle/>
          <a:p>
            <a:pPr marL="0" indent="0" algn="just">
              <a:lnSpc>
                <a:spcPct val="115000"/>
              </a:lnSpc>
              <a:spcAft>
                <a:spcPts val="1125"/>
              </a:spcAft>
              <a:buNone/>
            </a:pPr>
            <a:r>
              <a:rPr lang="es-MX" sz="1400" dirty="0" smtClean="0">
                <a:solidFill>
                  <a:srgbClr val="737373"/>
                </a:solidFill>
                <a:latin typeface="Arial"/>
                <a:ea typeface="Times New Roman"/>
                <a:cs typeface="Times New Roman"/>
              </a:rPr>
              <a:t>Ya </a:t>
            </a:r>
            <a:r>
              <a:rPr lang="es-MX" sz="1400" dirty="0">
                <a:solidFill>
                  <a:srgbClr val="737373"/>
                </a:solidFill>
                <a:latin typeface="Arial"/>
                <a:ea typeface="Times New Roman"/>
                <a:cs typeface="Times New Roman"/>
              </a:rPr>
              <a:t>sea para tomar una ducha, lavar los trastes o preparar la comida, contar con un buen calentador de agua es esencial para tener agua a buena temperatura en poco tiempo. Sin duda, es un aparato doméstico que nos entrega gran comodidad al momento de realizar nuestras tareas cotidianas, por lo que elegir el adecuado es importante para obtener el rendimiento que necesitamos. </a:t>
            </a:r>
            <a:endParaRPr lang="es-MX" sz="1400" dirty="0" smtClean="0">
              <a:solidFill>
                <a:srgbClr val="737373"/>
              </a:solidFill>
              <a:latin typeface="Arial"/>
              <a:ea typeface="Times New Roman"/>
              <a:cs typeface="Times New Roman"/>
            </a:endParaRPr>
          </a:p>
          <a:p>
            <a:pPr marL="0" indent="0" algn="just">
              <a:lnSpc>
                <a:spcPct val="115000"/>
              </a:lnSpc>
              <a:spcAft>
                <a:spcPts val="1125"/>
              </a:spcAft>
              <a:buNone/>
            </a:pPr>
            <a:endParaRPr lang="es-MX" sz="1400" dirty="0"/>
          </a:p>
        </p:txBody>
      </p:sp>
      <p:pic>
        <p:nvPicPr>
          <p:cNvPr id="2050" name="Picture 2" descr="C:\Users\JuanManuel\Desktop\O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89040"/>
            <a:ext cx="554461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6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4294967295"/>
          </p:nvPr>
        </p:nvSpPr>
        <p:spPr>
          <a:xfrm>
            <a:off x="5105400" y="1371600"/>
            <a:ext cx="4038600" cy="4681538"/>
          </a:xfrm>
        </p:spPr>
        <p:txBody>
          <a:bodyPr/>
          <a:lstStyle/>
          <a:p>
            <a:pPr marL="0" indent="0">
              <a:buNone/>
            </a:pPr>
            <a:endParaRPr lang="es-MX" dirty="0" smtClean="0"/>
          </a:p>
          <a:p>
            <a:pPr marL="0" indent="0">
              <a:buNone/>
            </a:pPr>
            <a:endParaRPr lang="es-MX" dirty="0"/>
          </a:p>
        </p:txBody>
      </p:sp>
      <p:sp>
        <p:nvSpPr>
          <p:cNvPr id="7" name="6 Marcador de contenido"/>
          <p:cNvSpPr>
            <a:spLocks noGrp="1"/>
          </p:cNvSpPr>
          <p:nvPr>
            <p:ph sz="half" idx="4294967295"/>
          </p:nvPr>
        </p:nvSpPr>
        <p:spPr>
          <a:xfrm>
            <a:off x="0" y="1371600"/>
            <a:ext cx="4038600" cy="4681538"/>
          </a:xfrm>
        </p:spPr>
        <p:txBody>
          <a:bodyPr/>
          <a:lstStyle/>
          <a:p>
            <a:pPr marL="0" indent="0">
              <a:buNone/>
            </a:pPr>
            <a:endParaRPr lang="es-MX" dirty="0" smtClean="0"/>
          </a:p>
          <a:p>
            <a:pPr marL="0" indent="0">
              <a:buNone/>
            </a:pPr>
            <a:endParaRPr lang="es-MX" dirty="0"/>
          </a:p>
        </p:txBody>
      </p:sp>
      <p:pic>
        <p:nvPicPr>
          <p:cNvPr id="1026" name="Picture 2" descr="C:\Users\JuanManuel\Desktop\calentadores-tipos-y-funcionamiento-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5"/>
            <a:ext cx="8424936"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2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304800" y="-99392"/>
            <a:ext cx="8534400" cy="758825"/>
          </a:xfrm>
        </p:spPr>
        <p:txBody>
          <a:bodyPr>
            <a:normAutofit/>
          </a:bodyPr>
          <a:lstStyle/>
          <a:p>
            <a:endParaRPr lang="es-MX" sz="2400" dirty="0"/>
          </a:p>
        </p:txBody>
      </p:sp>
      <p:sp>
        <p:nvSpPr>
          <p:cNvPr id="6" name="5 Marcador de contenido"/>
          <p:cNvSpPr>
            <a:spLocks noGrp="1"/>
          </p:cNvSpPr>
          <p:nvPr>
            <p:ph sz="half" idx="4294967295"/>
          </p:nvPr>
        </p:nvSpPr>
        <p:spPr>
          <a:xfrm>
            <a:off x="5105400" y="1557338"/>
            <a:ext cx="4038600" cy="4681537"/>
          </a:xfrm>
        </p:spPr>
        <p:txBody>
          <a:bodyPr>
            <a:normAutofit/>
          </a:bodyPr>
          <a:lstStyle/>
          <a:p>
            <a:pPr marL="0" indent="0">
              <a:buNone/>
            </a:pPr>
            <a:endParaRPr lang="es-ES" dirty="0" smtClean="0"/>
          </a:p>
          <a:p>
            <a:pPr marL="0" indent="0">
              <a:buNone/>
            </a:pPr>
            <a:endParaRPr lang="es-ES" dirty="0"/>
          </a:p>
        </p:txBody>
      </p:sp>
      <p:sp>
        <p:nvSpPr>
          <p:cNvPr id="9" name="8 Marcador de contenido"/>
          <p:cNvSpPr>
            <a:spLocks noGrp="1"/>
          </p:cNvSpPr>
          <p:nvPr>
            <p:ph sz="half" idx="4294967295"/>
          </p:nvPr>
        </p:nvSpPr>
        <p:spPr>
          <a:xfrm>
            <a:off x="0" y="1557338"/>
            <a:ext cx="4038600" cy="4681537"/>
          </a:xfrm>
        </p:spPr>
        <p:txBody>
          <a:bodyPr>
            <a:normAutofit/>
          </a:bodyPr>
          <a:lstStyle/>
          <a:p>
            <a:pPr marL="0" indent="0">
              <a:buNone/>
            </a:pPr>
            <a:endParaRPr lang="es-MX" dirty="0"/>
          </a:p>
          <a:p>
            <a:pPr marL="0" indent="0">
              <a:buNone/>
            </a:pPr>
            <a:endParaRPr lang="es-MX" dirty="0" smtClean="0"/>
          </a:p>
        </p:txBody>
      </p:sp>
      <p:pic>
        <p:nvPicPr>
          <p:cNvPr id="2050" name="Picture 2" descr="C:\Users\JuanManuel\Desktop\Rbdec4dd7aa9756148363c0bd7b54a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24744"/>
            <a:ext cx="835292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80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p:txBody>
          <a:bodyPr>
            <a:normAutofit fontScale="90000"/>
          </a:bodyPr>
          <a:lstStyle/>
          <a:p>
            <a:r>
              <a:rPr lang="es-MX" sz="2200" dirty="0">
                <a:solidFill>
                  <a:srgbClr val="C00000"/>
                </a:solidFill>
              </a:rPr>
              <a:t>HERRAMIENTA  REQUERIDA PARA INSTALAR UN CALENTADOR </a:t>
            </a:r>
            <a:r>
              <a:rPr lang="es-MX" sz="2200" dirty="0" smtClean="0">
                <a:solidFill>
                  <a:srgbClr val="C00000"/>
                </a:solidFill>
              </a:rPr>
              <a:t>DE RÁPIDA RECUPERACIÓN</a:t>
            </a:r>
            <a:endParaRPr lang="es-MX" dirty="0"/>
          </a:p>
        </p:txBody>
      </p:sp>
      <p:pic>
        <p:nvPicPr>
          <p:cNvPr id="26" name="Picture 2" descr="C:\Users\JuanManuel\Desktop\OIP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669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JuanManuel\Desktop\descarg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19240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JuanManuel\Desktop\OIP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1905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JuanManuel\Desktop\OIP (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412776"/>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Users\JuanManuel\Desktop\OIP (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933056"/>
            <a:ext cx="18669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JuanManuel\Desktop\OIP (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397" y="3928740"/>
            <a:ext cx="1776413" cy="12284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Users\JuanManuel\Desktop\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698" y="3928740"/>
            <a:ext cx="1838325" cy="12284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JuanManuel\Desktop\OIP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3928740"/>
            <a:ext cx="1757164" cy="1228451"/>
          </a:xfrm>
          <a:prstGeom prst="rect">
            <a:avLst/>
          </a:prstGeom>
          <a:noFill/>
          <a:extLst>
            <a:ext uri="{909E8E84-426E-40DD-AFC4-6F175D3DCCD1}">
              <a14:hiddenFill xmlns:a14="http://schemas.microsoft.com/office/drawing/2010/main">
                <a:solidFill>
                  <a:srgbClr val="FFFFFF"/>
                </a:solidFill>
              </a14:hiddenFill>
            </a:ext>
          </a:extLst>
        </p:spPr>
      </p:pic>
      <p:sp>
        <p:nvSpPr>
          <p:cNvPr id="34" name="33 Rectángulo redondeado"/>
          <p:cNvSpPr/>
          <p:nvPr/>
        </p:nvSpPr>
        <p:spPr>
          <a:xfrm>
            <a:off x="2397448"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PERICO</a:t>
            </a:r>
            <a:endParaRPr lang="es-MX" sz="1200" dirty="0">
              <a:solidFill>
                <a:schemeClr val="tx1"/>
              </a:solidFill>
              <a:latin typeface="Aharoni" pitchFamily="2" charset="-79"/>
              <a:cs typeface="Aharoni" pitchFamily="2" charset="-79"/>
            </a:endParaRPr>
          </a:p>
        </p:txBody>
      </p:sp>
      <p:sp>
        <p:nvSpPr>
          <p:cNvPr id="35" name="34 Rectángulo redondeado"/>
          <p:cNvSpPr/>
          <p:nvPr/>
        </p:nvSpPr>
        <p:spPr>
          <a:xfrm>
            <a:off x="4807074"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ARCO CON SEGUETA</a:t>
            </a:r>
            <a:endParaRPr lang="es-MX" sz="1200" dirty="0">
              <a:solidFill>
                <a:schemeClr val="tx1"/>
              </a:solidFill>
              <a:latin typeface="Aharoni" pitchFamily="2" charset="-79"/>
              <a:cs typeface="Aharoni" pitchFamily="2" charset="-79"/>
            </a:endParaRPr>
          </a:p>
        </p:txBody>
      </p:sp>
      <p:sp>
        <p:nvSpPr>
          <p:cNvPr id="36" name="35 Rectángulo redondeado"/>
          <p:cNvSpPr/>
          <p:nvPr/>
        </p:nvSpPr>
        <p:spPr>
          <a:xfrm>
            <a:off x="2536453"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NIVEL DE GOTA</a:t>
            </a:r>
            <a:endParaRPr lang="es-MX" sz="1200" dirty="0">
              <a:solidFill>
                <a:schemeClr val="tx1"/>
              </a:solidFill>
              <a:latin typeface="Aharoni" pitchFamily="2" charset="-79"/>
              <a:cs typeface="Aharoni" pitchFamily="2" charset="-79"/>
            </a:endParaRPr>
          </a:p>
        </p:txBody>
      </p:sp>
      <p:sp>
        <p:nvSpPr>
          <p:cNvPr id="37" name="36 Rectángulo redondeado"/>
          <p:cNvSpPr/>
          <p:nvPr/>
        </p:nvSpPr>
        <p:spPr>
          <a:xfrm>
            <a:off x="4807074"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DESARMADORES</a:t>
            </a:r>
            <a:endParaRPr lang="es-MX" sz="1200" dirty="0">
              <a:solidFill>
                <a:schemeClr val="tx1"/>
              </a:solidFill>
              <a:latin typeface="Aharoni" pitchFamily="2" charset="-79"/>
              <a:cs typeface="Aharoni" pitchFamily="2" charset="-79"/>
            </a:endParaRPr>
          </a:p>
        </p:txBody>
      </p:sp>
      <p:sp>
        <p:nvSpPr>
          <p:cNvPr id="38" name="2 Marcador de contenido"/>
          <p:cNvSpPr txBox="1">
            <a:spLocks/>
          </p:cNvSpPr>
          <p:nvPr/>
        </p:nvSpPr>
        <p:spPr>
          <a:xfrm>
            <a:off x="177776" y="1412776"/>
            <a:ext cx="8820062" cy="4686272"/>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mtClean="0"/>
          </a:p>
          <a:p>
            <a:pPr marL="0" indent="0">
              <a:buFont typeface="Wingdings 2"/>
              <a:buNone/>
            </a:pPr>
            <a:endParaRPr lang="es-MX" dirty="0"/>
          </a:p>
        </p:txBody>
      </p:sp>
      <p:pic>
        <p:nvPicPr>
          <p:cNvPr id="39" name="Picture 2" descr="C:\Users\JuanManuel\Desktop\OIP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669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JuanManuel\Desktop\descarg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19240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JuanManuel\Desktop\OIP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1905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JuanManuel\Desktop\OIP (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412776"/>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JuanManuel\Desktop\OIP (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933056"/>
            <a:ext cx="18669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C:\Users\JuanManuel\Desktop\OIP (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397" y="3928740"/>
            <a:ext cx="1776413" cy="122845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C:\Users\JuanManuel\Desktop\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698" y="3928740"/>
            <a:ext cx="1838325" cy="122845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C:\Users\JuanManuel\Desktop\OIP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3928740"/>
            <a:ext cx="1757164" cy="1228451"/>
          </a:xfrm>
          <a:prstGeom prst="rect">
            <a:avLst/>
          </a:prstGeom>
          <a:noFill/>
          <a:extLst>
            <a:ext uri="{909E8E84-426E-40DD-AFC4-6F175D3DCCD1}">
              <a14:hiddenFill xmlns:a14="http://schemas.microsoft.com/office/drawing/2010/main">
                <a:solidFill>
                  <a:srgbClr val="FFFFFF"/>
                </a:solidFill>
              </a14:hiddenFill>
            </a:ext>
          </a:extLst>
        </p:spPr>
      </p:pic>
      <p:sp>
        <p:nvSpPr>
          <p:cNvPr id="47" name="46 Rectángulo redondeado"/>
          <p:cNvSpPr/>
          <p:nvPr/>
        </p:nvSpPr>
        <p:spPr>
          <a:xfrm>
            <a:off x="177776" y="248845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STILSÓN</a:t>
            </a:r>
            <a:endParaRPr lang="es-MX" sz="1200" dirty="0">
              <a:solidFill>
                <a:schemeClr val="tx1"/>
              </a:solidFill>
              <a:latin typeface="Aharoni" pitchFamily="2" charset="-79"/>
              <a:cs typeface="Aharoni" pitchFamily="2" charset="-79"/>
            </a:endParaRPr>
          </a:p>
        </p:txBody>
      </p:sp>
      <p:sp>
        <p:nvSpPr>
          <p:cNvPr id="48" name="47 Rectángulo redondeado"/>
          <p:cNvSpPr/>
          <p:nvPr/>
        </p:nvSpPr>
        <p:spPr>
          <a:xfrm>
            <a:off x="2397448"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PERICO</a:t>
            </a:r>
            <a:endParaRPr lang="es-MX" sz="1200" dirty="0">
              <a:solidFill>
                <a:schemeClr val="tx1"/>
              </a:solidFill>
              <a:latin typeface="Aharoni" pitchFamily="2" charset="-79"/>
              <a:cs typeface="Aharoni" pitchFamily="2" charset="-79"/>
            </a:endParaRPr>
          </a:p>
        </p:txBody>
      </p:sp>
      <p:sp>
        <p:nvSpPr>
          <p:cNvPr id="49" name="48 Rectángulo redondeado"/>
          <p:cNvSpPr/>
          <p:nvPr/>
        </p:nvSpPr>
        <p:spPr>
          <a:xfrm>
            <a:off x="4807074"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ARCO CON SEGUETA</a:t>
            </a:r>
            <a:endParaRPr lang="es-MX" sz="1200" dirty="0">
              <a:solidFill>
                <a:schemeClr val="tx1"/>
              </a:solidFill>
              <a:latin typeface="Aharoni" pitchFamily="2" charset="-79"/>
              <a:cs typeface="Aharoni" pitchFamily="2" charset="-79"/>
            </a:endParaRPr>
          </a:p>
        </p:txBody>
      </p:sp>
      <p:sp>
        <p:nvSpPr>
          <p:cNvPr id="50" name="49 Rectángulo redondeado"/>
          <p:cNvSpPr/>
          <p:nvPr/>
        </p:nvSpPr>
        <p:spPr>
          <a:xfrm>
            <a:off x="7130938" y="2475508"/>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DESARMADORES PLANOS Y DE CRUZ</a:t>
            </a:r>
            <a:endParaRPr lang="es-MX" sz="1200" dirty="0">
              <a:solidFill>
                <a:schemeClr val="tx1"/>
              </a:solidFill>
              <a:latin typeface="Aharoni" pitchFamily="2" charset="-79"/>
              <a:cs typeface="Aharoni" pitchFamily="2" charset="-79"/>
            </a:endParaRPr>
          </a:p>
        </p:txBody>
      </p:sp>
      <p:sp>
        <p:nvSpPr>
          <p:cNvPr id="51" name="50 Rectángulo redondeado"/>
          <p:cNvSpPr/>
          <p:nvPr/>
        </p:nvSpPr>
        <p:spPr>
          <a:xfrm>
            <a:off x="177776"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FLEXÓMETRO</a:t>
            </a:r>
            <a:endParaRPr lang="es-MX" sz="1200" dirty="0">
              <a:solidFill>
                <a:schemeClr val="tx1"/>
              </a:solidFill>
              <a:latin typeface="Aharoni" pitchFamily="2" charset="-79"/>
              <a:cs typeface="Aharoni" pitchFamily="2" charset="-79"/>
            </a:endParaRPr>
          </a:p>
        </p:txBody>
      </p:sp>
      <p:sp>
        <p:nvSpPr>
          <p:cNvPr id="52" name="51 Rectángulo redondeado"/>
          <p:cNvSpPr/>
          <p:nvPr/>
        </p:nvSpPr>
        <p:spPr>
          <a:xfrm>
            <a:off x="2536453"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NIVEL DE GOTA</a:t>
            </a:r>
            <a:endParaRPr lang="es-MX" sz="1200" dirty="0">
              <a:solidFill>
                <a:schemeClr val="tx1"/>
              </a:solidFill>
              <a:latin typeface="Aharoni" pitchFamily="2" charset="-79"/>
              <a:cs typeface="Aharoni" pitchFamily="2" charset="-79"/>
            </a:endParaRPr>
          </a:p>
        </p:txBody>
      </p:sp>
      <p:sp>
        <p:nvSpPr>
          <p:cNvPr id="53" name="52 Rectángulo redondeado"/>
          <p:cNvSpPr/>
          <p:nvPr/>
        </p:nvSpPr>
        <p:spPr>
          <a:xfrm>
            <a:off x="4807074"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PINZAS</a:t>
            </a:r>
            <a:endParaRPr lang="es-MX" sz="1200" dirty="0">
              <a:solidFill>
                <a:schemeClr val="tx1"/>
              </a:solidFill>
              <a:latin typeface="Aharoni" pitchFamily="2" charset="-79"/>
              <a:cs typeface="Aharoni" pitchFamily="2" charset="-79"/>
            </a:endParaRPr>
          </a:p>
        </p:txBody>
      </p:sp>
      <p:sp>
        <p:nvSpPr>
          <p:cNvPr id="54" name="53 Rectángulo redondeado"/>
          <p:cNvSpPr/>
          <p:nvPr/>
        </p:nvSpPr>
        <p:spPr>
          <a:xfrm>
            <a:off x="7130938"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CORTADOR PARA TUBO DE COBRE</a:t>
            </a:r>
            <a:endParaRPr lang="es-MX" sz="1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102736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200" dirty="0">
                <a:solidFill>
                  <a:srgbClr val="C00000"/>
                </a:solidFill>
                <a:cs typeface="Aharoni" pitchFamily="2" charset="-79"/>
              </a:rPr>
              <a:t>MATERIAL REQUERIDO PARA LA INSTALACIÓN DE UN CALENTADOR DE </a:t>
            </a:r>
            <a:r>
              <a:rPr lang="es-MX" sz="2200" dirty="0" smtClean="0">
                <a:solidFill>
                  <a:srgbClr val="C00000"/>
                </a:solidFill>
                <a:cs typeface="Aharoni" pitchFamily="2" charset="-79"/>
              </a:rPr>
              <a:t>RÁPIDA RECUPERACIÓN</a:t>
            </a:r>
            <a:endParaRPr lang="es-MX" dirty="0"/>
          </a:p>
        </p:txBody>
      </p:sp>
      <p:sp>
        <p:nvSpPr>
          <p:cNvPr id="63" name="2 Marcador de contenido"/>
          <p:cNvSpPr txBox="1">
            <a:spLocks/>
          </p:cNvSpPr>
          <p:nvPr/>
        </p:nvSpPr>
        <p:spPr>
          <a:xfrm>
            <a:off x="179512" y="1527048"/>
            <a:ext cx="8856984" cy="4915312"/>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mtClean="0"/>
          </a:p>
          <a:p>
            <a:pPr marL="0" indent="0">
              <a:buFont typeface="Wingdings 2"/>
              <a:buNone/>
            </a:pPr>
            <a:endParaRPr lang="es-MX" dirty="0"/>
          </a:p>
        </p:txBody>
      </p:sp>
      <p:pic>
        <p:nvPicPr>
          <p:cNvPr id="64" name="Picture 4" descr="C:\Users\JuanManuel\Desktop\descarga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4097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JuanManuel\Desktop\OIP (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213" y="1412776"/>
            <a:ext cx="14706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C:\Users\JuanManuel\Desktop\OIP (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211906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7" descr="C:\Users\JuanManuel\Desktop\OIP (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888" y="1399084"/>
            <a:ext cx="2057400" cy="109381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C:\Users\JuanManuel\Desktop\OIP (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1353145"/>
            <a:ext cx="1838325" cy="113975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9" descr="C:\Users\JuanManuel\Desktop\descarga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68" y="3140969"/>
            <a:ext cx="171450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C:\Users\JuanManuel\Desktop\OIP (3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6568" y="3140969"/>
            <a:ext cx="18093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3" descr="C:\Users\JuanManuel\Desktop\OIP (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3140970"/>
            <a:ext cx="194421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JuanManuel\Desktop\descarga (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3140970"/>
            <a:ext cx="1688157" cy="115212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5" descr="C:\Users\JuanManuel\Desktop\OIP (3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8269" y="3145534"/>
            <a:ext cx="172819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C:\Users\JuanManuel\Desktop\OIP (3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274" y="4869160"/>
            <a:ext cx="17335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C:\Users\JuanManuel\Desktop\OIP (3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8824" y="4869160"/>
            <a:ext cx="1943100" cy="1080120"/>
          </a:xfrm>
          <a:prstGeom prst="rect">
            <a:avLst/>
          </a:prstGeom>
          <a:noFill/>
          <a:extLst>
            <a:ext uri="{909E8E84-426E-40DD-AFC4-6F175D3DCCD1}">
              <a14:hiddenFill xmlns:a14="http://schemas.microsoft.com/office/drawing/2010/main">
                <a:solidFill>
                  <a:srgbClr val="FFFFFF"/>
                </a:solidFill>
              </a14:hiddenFill>
            </a:ext>
          </a:extLst>
        </p:spPr>
      </p:pic>
      <p:sp>
        <p:nvSpPr>
          <p:cNvPr id="76" name="75 Rectángulo redondeado"/>
          <p:cNvSpPr/>
          <p:nvPr/>
        </p:nvSpPr>
        <p:spPr>
          <a:xfrm>
            <a:off x="164580"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COPLE DE COBRE ROSCA INTERIOR</a:t>
            </a:r>
            <a:endParaRPr lang="es-MX" sz="1200" dirty="0">
              <a:solidFill>
                <a:schemeClr val="tx1"/>
              </a:solidFill>
              <a:latin typeface="+mj-lt"/>
            </a:endParaRPr>
          </a:p>
        </p:txBody>
      </p:sp>
      <p:sp>
        <p:nvSpPr>
          <p:cNvPr id="77" name="76 Rectángulo redondeado"/>
          <p:cNvSpPr/>
          <p:nvPr/>
        </p:nvSpPr>
        <p:spPr>
          <a:xfrm>
            <a:off x="1826568"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TUERCA UNIÓN DE COPBRE</a:t>
            </a:r>
            <a:endParaRPr lang="es-MX" sz="1200" dirty="0">
              <a:solidFill>
                <a:schemeClr val="tx1"/>
              </a:solidFill>
              <a:latin typeface="+mj-lt"/>
            </a:endParaRPr>
          </a:p>
        </p:txBody>
      </p:sp>
      <p:sp>
        <p:nvSpPr>
          <p:cNvPr id="78" name="77 Rectángulo redondeado"/>
          <p:cNvSpPr/>
          <p:nvPr/>
        </p:nvSpPr>
        <p:spPr>
          <a:xfrm>
            <a:off x="3491880" y="249462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TUBO DE COBRE</a:t>
            </a:r>
            <a:endParaRPr lang="es-MX" sz="1200" dirty="0">
              <a:solidFill>
                <a:schemeClr val="tx1"/>
              </a:solidFill>
              <a:latin typeface="+mj-lt"/>
            </a:endParaRPr>
          </a:p>
        </p:txBody>
      </p:sp>
      <p:sp>
        <p:nvSpPr>
          <p:cNvPr id="79" name="78 Rectángulo redondeado"/>
          <p:cNvSpPr/>
          <p:nvPr/>
        </p:nvSpPr>
        <p:spPr>
          <a:xfrm>
            <a:off x="5220072"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DE COMPUERTA</a:t>
            </a:r>
            <a:endParaRPr lang="es-MX" sz="1200" dirty="0">
              <a:solidFill>
                <a:schemeClr val="tx1"/>
              </a:solidFill>
              <a:latin typeface="+mj-lt"/>
            </a:endParaRPr>
          </a:p>
        </p:txBody>
      </p:sp>
      <p:sp>
        <p:nvSpPr>
          <p:cNvPr id="80" name="79 Rectángulo redondeado"/>
          <p:cNvSpPr/>
          <p:nvPr/>
        </p:nvSpPr>
        <p:spPr>
          <a:xfrm>
            <a:off x="7380845" y="2492896"/>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ALIMENTADOR DE GAS</a:t>
            </a:r>
            <a:endParaRPr lang="es-MX" sz="1200" dirty="0">
              <a:solidFill>
                <a:schemeClr val="tx1"/>
              </a:solidFill>
              <a:latin typeface="+mj-lt"/>
            </a:endParaRPr>
          </a:p>
        </p:txBody>
      </p:sp>
      <p:sp>
        <p:nvSpPr>
          <p:cNvPr id="81" name="80 Rectángulo redondeado"/>
          <p:cNvSpPr/>
          <p:nvPr/>
        </p:nvSpPr>
        <p:spPr>
          <a:xfrm>
            <a:off x="164580" y="4293097"/>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LIJA PARA COBRE</a:t>
            </a:r>
            <a:endParaRPr lang="es-MX" sz="1200" dirty="0">
              <a:solidFill>
                <a:schemeClr val="tx1"/>
              </a:solidFill>
              <a:latin typeface="+mj-lt"/>
            </a:endParaRPr>
          </a:p>
        </p:txBody>
      </p:sp>
      <p:sp>
        <p:nvSpPr>
          <p:cNvPr id="82" name="81 Rectángulo redondeado"/>
          <p:cNvSpPr/>
          <p:nvPr/>
        </p:nvSpPr>
        <p:spPr>
          <a:xfrm>
            <a:off x="1979712" y="4293097"/>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SOLDADURA</a:t>
            </a:r>
            <a:endParaRPr lang="es-MX" sz="1200" dirty="0">
              <a:solidFill>
                <a:schemeClr val="tx1"/>
              </a:solidFill>
              <a:latin typeface="+mj-lt"/>
            </a:endParaRPr>
          </a:p>
        </p:txBody>
      </p:sp>
      <p:sp>
        <p:nvSpPr>
          <p:cNvPr id="83" name="82 Rectángulo redondeado"/>
          <p:cNvSpPr/>
          <p:nvPr/>
        </p:nvSpPr>
        <p:spPr>
          <a:xfrm>
            <a:off x="3603848" y="4282121"/>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CARTUCHO DE GAS CON BOQUILLA</a:t>
            </a:r>
            <a:endParaRPr lang="es-MX" sz="1200" dirty="0">
              <a:solidFill>
                <a:schemeClr val="tx1"/>
              </a:solidFill>
              <a:latin typeface="+mj-lt"/>
            </a:endParaRPr>
          </a:p>
        </p:txBody>
      </p:sp>
      <p:sp>
        <p:nvSpPr>
          <p:cNvPr id="84" name="83 Rectángulo redondeado"/>
          <p:cNvSpPr/>
          <p:nvPr/>
        </p:nvSpPr>
        <p:spPr>
          <a:xfrm>
            <a:off x="5384068" y="4271145"/>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CINTA TEFLÓIN</a:t>
            </a:r>
            <a:endParaRPr lang="es-MX" sz="1200" dirty="0">
              <a:solidFill>
                <a:schemeClr val="tx1"/>
              </a:solidFill>
              <a:latin typeface="+mj-lt"/>
            </a:endParaRPr>
          </a:p>
        </p:txBody>
      </p:sp>
      <p:sp>
        <p:nvSpPr>
          <p:cNvPr id="85" name="84 Rectángulo redondeado"/>
          <p:cNvSpPr/>
          <p:nvPr/>
        </p:nvSpPr>
        <p:spPr>
          <a:xfrm>
            <a:off x="7380845" y="4297663"/>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PASTA PARA SOLDAR</a:t>
            </a:r>
            <a:endParaRPr lang="es-MX" sz="1200" dirty="0">
              <a:solidFill>
                <a:schemeClr val="tx1"/>
              </a:solidFill>
              <a:latin typeface="+mj-lt"/>
            </a:endParaRPr>
          </a:p>
        </p:txBody>
      </p:sp>
      <p:sp>
        <p:nvSpPr>
          <p:cNvPr id="86" name="85 Rectángulo redondeado"/>
          <p:cNvSpPr/>
          <p:nvPr/>
        </p:nvSpPr>
        <p:spPr>
          <a:xfrm>
            <a:off x="158528"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CHECK</a:t>
            </a:r>
            <a:endParaRPr lang="es-MX" sz="1200" dirty="0">
              <a:solidFill>
                <a:schemeClr val="tx1"/>
              </a:solidFill>
              <a:latin typeface="+mj-lt"/>
            </a:endParaRPr>
          </a:p>
        </p:txBody>
      </p:sp>
      <p:sp>
        <p:nvSpPr>
          <p:cNvPr id="87" name="86 Rectángulo redondeado"/>
          <p:cNvSpPr/>
          <p:nvPr/>
        </p:nvSpPr>
        <p:spPr>
          <a:xfrm>
            <a:off x="2236304" y="5938304"/>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VALVULA DE SEGURIDAD</a:t>
            </a:r>
            <a:endParaRPr lang="es-MX" sz="1200" dirty="0">
              <a:solidFill>
                <a:schemeClr val="tx1"/>
              </a:solidFill>
              <a:latin typeface="+mj-lt"/>
            </a:endParaRPr>
          </a:p>
        </p:txBody>
      </p:sp>
      <p:pic>
        <p:nvPicPr>
          <p:cNvPr id="88" name="Picture 19" descr="C:\Users\JuanManuel\Desktop\OIP (39).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343" y="4869161"/>
            <a:ext cx="1609725" cy="106914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0" descr="C:\Users\JuanManuel\Desktop\OIP (4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25169" y="4869162"/>
            <a:ext cx="1943100" cy="106914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1" descr="C:\Users\JuanManuel\Desktop\OIP (4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68270" y="4869160"/>
            <a:ext cx="1719312" cy="1080120"/>
          </a:xfrm>
          <a:prstGeom prst="rect">
            <a:avLst/>
          </a:prstGeom>
          <a:noFill/>
          <a:extLst>
            <a:ext uri="{909E8E84-426E-40DD-AFC4-6F175D3DCCD1}">
              <a14:hiddenFill xmlns:a14="http://schemas.microsoft.com/office/drawing/2010/main">
                <a:solidFill>
                  <a:srgbClr val="FFFFFF"/>
                </a:solidFill>
              </a14:hiddenFill>
            </a:ext>
          </a:extLst>
        </p:spPr>
      </p:pic>
      <p:sp>
        <p:nvSpPr>
          <p:cNvPr id="91" name="90 Rectángulo redondeado"/>
          <p:cNvSpPr/>
          <p:nvPr/>
        </p:nvSpPr>
        <p:spPr>
          <a:xfrm>
            <a:off x="3856484"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CONECTOR BUSHING DE CPVC</a:t>
            </a:r>
            <a:endParaRPr lang="es-MX" sz="1200" dirty="0">
              <a:solidFill>
                <a:schemeClr val="tx1"/>
              </a:solidFill>
              <a:latin typeface="+mj-lt"/>
            </a:endParaRPr>
          </a:p>
        </p:txBody>
      </p:sp>
      <p:sp>
        <p:nvSpPr>
          <p:cNvPr id="92" name="91 Rectángulo redondeado"/>
          <p:cNvSpPr/>
          <p:nvPr/>
        </p:nvSpPr>
        <p:spPr>
          <a:xfrm>
            <a:off x="5661248" y="5938304"/>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CODO DE CPVC</a:t>
            </a:r>
            <a:endParaRPr lang="es-MX" sz="1200" dirty="0">
              <a:solidFill>
                <a:schemeClr val="tx1"/>
              </a:solidFill>
              <a:latin typeface="+mj-lt"/>
            </a:endParaRPr>
          </a:p>
        </p:txBody>
      </p:sp>
      <p:sp>
        <p:nvSpPr>
          <p:cNvPr id="93" name="92 Rectángulo redondeado"/>
          <p:cNvSpPr/>
          <p:nvPr/>
        </p:nvSpPr>
        <p:spPr>
          <a:xfrm>
            <a:off x="7425581" y="5949280"/>
            <a:ext cx="1503040"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mj-lt"/>
              </a:rPr>
              <a:t>TUBO DE CPVC</a:t>
            </a:r>
            <a:endParaRPr lang="es-MX" sz="1200" dirty="0">
              <a:solidFill>
                <a:schemeClr val="tx1"/>
              </a:solidFill>
              <a:latin typeface="+mj-lt"/>
            </a:endParaRPr>
          </a:p>
        </p:txBody>
      </p:sp>
    </p:spTree>
    <p:extLst>
      <p:ext uri="{BB962C8B-B14F-4D97-AF65-F5344CB8AC3E}">
        <p14:creationId xmlns:p14="http://schemas.microsoft.com/office/powerpoint/2010/main" val="1665909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smtClean="0"/>
              <a:t>INSTALACIÓN DE UN CALENTADOR DE RÁPIDA RECUPERACIÓN</a:t>
            </a:r>
            <a:endParaRPr lang="es-MX" sz="2400" dirty="0"/>
          </a:p>
        </p:txBody>
      </p:sp>
      <p:pic>
        <p:nvPicPr>
          <p:cNvPr id="5122" name="Picture 2" descr="C:\Users\JuanManuel\Desktop\OIP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76" y="1556792"/>
            <a:ext cx="554461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66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403648" y="3356992"/>
            <a:ext cx="6480174" cy="1673225"/>
          </a:xfrm>
        </p:spPr>
        <p:txBody>
          <a:bodyPr>
            <a:normAutofit/>
          </a:bodyPr>
          <a:lstStyle/>
          <a:p>
            <a:r>
              <a:rPr lang="es-MX" sz="2800" dirty="0">
                <a:solidFill>
                  <a:srgbClr val="FF0000"/>
                </a:solidFill>
                <a:latin typeface="Aharoni" pitchFamily="2" charset="-79"/>
                <a:cs typeface="Aharoni" pitchFamily="2" charset="-79"/>
              </a:rPr>
              <a:t>FIN DE CALENTADORES DE RÁPIDA RECUPERACIÓN</a:t>
            </a:r>
          </a:p>
        </p:txBody>
      </p:sp>
      <p:sp>
        <p:nvSpPr>
          <p:cNvPr id="2" name="1 Título"/>
          <p:cNvSpPr>
            <a:spLocks noGrp="1"/>
          </p:cNvSpPr>
          <p:nvPr>
            <p:ph type="title"/>
          </p:nvPr>
        </p:nvSpPr>
        <p:spPr/>
        <p:txBody>
          <a:bodyPr>
            <a:normAutofit/>
          </a:bodyPr>
          <a:lstStyle/>
          <a:p>
            <a:endParaRPr lang="es-MX" sz="2400" dirty="0"/>
          </a:p>
        </p:txBody>
      </p:sp>
    </p:spTree>
    <p:extLst>
      <p:ext uri="{BB962C8B-B14F-4D97-AF65-F5344CB8AC3E}">
        <p14:creationId xmlns:p14="http://schemas.microsoft.com/office/powerpoint/2010/main" val="2724945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908720"/>
            <a:ext cx="2362200" cy="990600"/>
          </a:xfrm>
        </p:spPr>
        <p:txBody>
          <a:bodyPr>
            <a:normAutofit/>
          </a:bodyPr>
          <a:lstStyle/>
          <a:p>
            <a:r>
              <a:rPr lang="es-MX" sz="1800" dirty="0" smtClean="0"/>
              <a:t>CALENTADORES DE PASO INSTANTANEO</a:t>
            </a:r>
            <a:endParaRPr lang="es-MX" sz="1800" dirty="0"/>
          </a:p>
        </p:txBody>
      </p:sp>
      <p:sp>
        <p:nvSpPr>
          <p:cNvPr id="7" name="6 Marcador de texto"/>
          <p:cNvSpPr>
            <a:spLocks noGrp="1"/>
          </p:cNvSpPr>
          <p:nvPr>
            <p:ph type="body" idx="2"/>
          </p:nvPr>
        </p:nvSpPr>
        <p:spPr/>
        <p:txBody>
          <a:bodyPr/>
          <a:lstStyle/>
          <a:p>
            <a:endParaRPr lang="es-MX" dirty="0" smtClean="0"/>
          </a:p>
        </p:txBody>
      </p:sp>
      <p:sp>
        <p:nvSpPr>
          <p:cNvPr id="6" name="5 Marcador de contenido"/>
          <p:cNvSpPr>
            <a:spLocks noGrp="1"/>
          </p:cNvSpPr>
          <p:nvPr>
            <p:ph sz="quarter" idx="1"/>
          </p:nvPr>
        </p:nvSpPr>
        <p:spPr/>
        <p:txBody>
          <a:bodyPr/>
          <a:lstStyle/>
          <a:p>
            <a:pPr marL="0" indent="0">
              <a:buNone/>
            </a:pPr>
            <a:endParaRPr lang="es-MX" dirty="0" smtClean="0"/>
          </a:p>
          <a:p>
            <a:pPr marL="0" indent="0">
              <a:buNone/>
            </a:pPr>
            <a:endParaRPr lang="es-MX" dirty="0"/>
          </a:p>
        </p:txBody>
      </p:sp>
      <p:pic>
        <p:nvPicPr>
          <p:cNvPr id="3074" name="Picture 2" descr="C:\Users\JuanManuel\Desktop\OI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80728"/>
            <a:ext cx="540060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15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MX" sz="2400" dirty="0">
                <a:solidFill>
                  <a:srgbClr val="C00000"/>
                </a:solidFill>
              </a:rPr>
              <a:t>CARACTERÍSTICAS DE UN CALENTADOR DE </a:t>
            </a:r>
            <a:r>
              <a:rPr lang="es-MX" sz="2400" dirty="0" smtClean="0">
                <a:solidFill>
                  <a:srgbClr val="C00000"/>
                </a:solidFill>
              </a:rPr>
              <a:t>PASO INSTANTANEO</a:t>
            </a:r>
            <a:endParaRPr lang="es-MX" sz="2400" dirty="0">
              <a:latin typeface="Aharoni" pitchFamily="2" charset="-79"/>
              <a:cs typeface="Aharoni" pitchFamily="2" charset="-79"/>
            </a:endParaRPr>
          </a:p>
        </p:txBody>
      </p:sp>
      <p:sp>
        <p:nvSpPr>
          <p:cNvPr id="8" name="7 Marcador de contenido"/>
          <p:cNvSpPr>
            <a:spLocks noGrp="1"/>
          </p:cNvSpPr>
          <p:nvPr>
            <p:ph sz="half" idx="1"/>
          </p:nvPr>
        </p:nvSpPr>
        <p:spPr>
          <a:xfrm>
            <a:off x="251520" y="1484784"/>
            <a:ext cx="4038600" cy="4681728"/>
          </a:xfrm>
        </p:spPr>
        <p:txBody>
          <a:bodyPr/>
          <a:lstStyle/>
          <a:p>
            <a:pPr marL="0" indent="0">
              <a:buNone/>
            </a:pPr>
            <a:endParaRPr lang="es-MX" dirty="0" smtClean="0"/>
          </a:p>
          <a:p>
            <a:pPr marL="0" indent="0">
              <a:buNone/>
            </a:pPr>
            <a:endParaRPr lang="es-MX" dirty="0"/>
          </a:p>
        </p:txBody>
      </p:sp>
      <p:sp>
        <p:nvSpPr>
          <p:cNvPr id="9" name="8 Marcador de contenido"/>
          <p:cNvSpPr>
            <a:spLocks noGrp="1"/>
          </p:cNvSpPr>
          <p:nvPr>
            <p:ph sz="half" idx="2"/>
          </p:nvPr>
        </p:nvSpPr>
        <p:spPr/>
        <p:txBody>
          <a:bodyPr/>
          <a:lstStyle/>
          <a:p>
            <a:pPr marL="0" indent="0">
              <a:buNone/>
            </a:pPr>
            <a:endParaRPr lang="es-MX" dirty="0" smtClean="0"/>
          </a:p>
          <a:p>
            <a:pPr marL="0" indent="0">
              <a:buNone/>
            </a:pPr>
            <a:endParaRPr lang="es-MX" dirty="0"/>
          </a:p>
        </p:txBody>
      </p:sp>
      <p:sp>
        <p:nvSpPr>
          <p:cNvPr id="24" name="23 Elipse"/>
          <p:cNvSpPr/>
          <p:nvPr/>
        </p:nvSpPr>
        <p:spPr>
          <a:xfrm>
            <a:off x="467544" y="1437432"/>
            <a:ext cx="3744416" cy="100811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COMPACTO Y LIGERO.</a:t>
            </a:r>
            <a:endParaRPr lang="es-MX" sz="1000" dirty="0">
              <a:solidFill>
                <a:schemeClr val="tx1"/>
              </a:solidFill>
              <a:latin typeface="Arial Black" pitchFamily="34" charset="0"/>
            </a:endParaRPr>
          </a:p>
        </p:txBody>
      </p:sp>
      <p:sp>
        <p:nvSpPr>
          <p:cNvPr id="25" name="24 Elipse"/>
          <p:cNvSpPr/>
          <p:nvPr/>
        </p:nvSpPr>
        <p:spPr>
          <a:xfrm>
            <a:off x="467544" y="2708920"/>
            <a:ext cx="3744416" cy="100811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AGUA CALIENTE CONSTANTE.</a:t>
            </a:r>
            <a:endParaRPr lang="es-MX" sz="1000" dirty="0">
              <a:solidFill>
                <a:schemeClr val="tx1"/>
              </a:solidFill>
              <a:latin typeface="Arial Black" pitchFamily="34" charset="0"/>
            </a:endParaRPr>
          </a:p>
        </p:txBody>
      </p:sp>
      <p:sp>
        <p:nvSpPr>
          <p:cNvPr id="26" name="25 Elipse"/>
          <p:cNvSpPr/>
          <p:nvPr/>
        </p:nvSpPr>
        <p:spPr>
          <a:xfrm>
            <a:off x="434480" y="4005064"/>
            <a:ext cx="3744416" cy="100811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NO USA PILOTO NI DEPOSITO DE AGUA.</a:t>
            </a:r>
            <a:endParaRPr lang="es-MX" sz="1000" dirty="0">
              <a:solidFill>
                <a:schemeClr val="tx1"/>
              </a:solidFill>
              <a:latin typeface="Arial Black" pitchFamily="34" charset="0"/>
            </a:endParaRPr>
          </a:p>
        </p:txBody>
      </p:sp>
      <p:sp>
        <p:nvSpPr>
          <p:cNvPr id="27" name="26 Elipse"/>
          <p:cNvSpPr/>
          <p:nvPr/>
        </p:nvSpPr>
        <p:spPr>
          <a:xfrm>
            <a:off x="434480" y="5229200"/>
            <a:ext cx="3744416" cy="9361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solidFill>
                  <a:schemeClr val="tx1"/>
                </a:solidFill>
                <a:latin typeface="Arial Black" pitchFamily="34" charset="0"/>
              </a:rPr>
              <a:t>ENCENDIDO AUTOMÁTICO AL ABRIR CUALQUIER LLAVE DE AGUA CALIENTE.</a:t>
            </a:r>
            <a:endParaRPr lang="es-MX" sz="1000" dirty="0">
              <a:solidFill>
                <a:schemeClr val="tx1"/>
              </a:solidFill>
              <a:latin typeface="Arial Black" pitchFamily="34" charset="0"/>
            </a:endParaRPr>
          </a:p>
        </p:txBody>
      </p:sp>
      <p:sp>
        <p:nvSpPr>
          <p:cNvPr id="28" name="27 Conector"/>
          <p:cNvSpPr/>
          <p:nvPr/>
        </p:nvSpPr>
        <p:spPr>
          <a:xfrm>
            <a:off x="451224" y="2996952"/>
            <a:ext cx="50405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2</a:t>
            </a:r>
            <a:endParaRPr lang="es-MX" sz="1400" dirty="0">
              <a:solidFill>
                <a:schemeClr val="tx1"/>
              </a:solidFill>
              <a:latin typeface="Arial Black" pitchFamily="34" charset="0"/>
            </a:endParaRPr>
          </a:p>
        </p:txBody>
      </p:sp>
      <p:sp>
        <p:nvSpPr>
          <p:cNvPr id="29" name="28 Conector"/>
          <p:cNvSpPr/>
          <p:nvPr/>
        </p:nvSpPr>
        <p:spPr>
          <a:xfrm>
            <a:off x="413832" y="1725954"/>
            <a:ext cx="504056" cy="406902"/>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1</a:t>
            </a:r>
            <a:endParaRPr lang="es-MX" sz="1400" dirty="0">
              <a:solidFill>
                <a:schemeClr val="tx1"/>
              </a:solidFill>
              <a:latin typeface="Arial Black" pitchFamily="34" charset="0"/>
            </a:endParaRPr>
          </a:p>
        </p:txBody>
      </p:sp>
      <p:sp>
        <p:nvSpPr>
          <p:cNvPr id="30" name="29 Conector"/>
          <p:cNvSpPr/>
          <p:nvPr/>
        </p:nvSpPr>
        <p:spPr>
          <a:xfrm>
            <a:off x="413832" y="4298032"/>
            <a:ext cx="48773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3</a:t>
            </a:r>
            <a:endParaRPr lang="es-MX" sz="1400" dirty="0">
              <a:solidFill>
                <a:schemeClr val="tx1"/>
              </a:solidFill>
              <a:latin typeface="Arial Black" pitchFamily="34" charset="0"/>
            </a:endParaRPr>
          </a:p>
        </p:txBody>
      </p:sp>
      <p:sp>
        <p:nvSpPr>
          <p:cNvPr id="31" name="30 Conector"/>
          <p:cNvSpPr/>
          <p:nvPr/>
        </p:nvSpPr>
        <p:spPr>
          <a:xfrm>
            <a:off x="406592" y="5517232"/>
            <a:ext cx="494976" cy="43204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latin typeface="Arial Black" pitchFamily="34" charset="0"/>
              </a:rPr>
              <a:t>4</a:t>
            </a:r>
            <a:endParaRPr lang="es-MX" sz="1400" dirty="0">
              <a:solidFill>
                <a:schemeClr val="tx1"/>
              </a:solidFill>
              <a:latin typeface="Arial Black" pitchFamily="34" charset="0"/>
            </a:endParaRPr>
          </a:p>
        </p:txBody>
      </p:sp>
      <p:pic>
        <p:nvPicPr>
          <p:cNvPr id="4100" name="Picture 4" descr="C:\Users\JuanManuel\Desktop\OIP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49028"/>
            <a:ext cx="4032448" cy="461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57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C00000"/>
                </a:solidFill>
              </a:rPr>
              <a:t>VENTAJAS                      DESVENTAJAS </a:t>
            </a:r>
            <a:endParaRPr lang="es-MX" dirty="0"/>
          </a:p>
        </p:txBody>
      </p:sp>
      <p:sp>
        <p:nvSpPr>
          <p:cNvPr id="3" name="2 Marcador de contenido"/>
          <p:cNvSpPr>
            <a:spLocks noGrp="1"/>
          </p:cNvSpPr>
          <p:nvPr>
            <p:ph sz="half" idx="1"/>
          </p:nvPr>
        </p:nvSpPr>
        <p:spPr/>
        <p:txBody>
          <a:bodyPr/>
          <a:lstStyle/>
          <a:p>
            <a:pPr marL="0" indent="0">
              <a:buNone/>
            </a:pPr>
            <a:endParaRPr lang="es-MX" dirty="0" smtClean="0"/>
          </a:p>
          <a:p>
            <a:pPr marL="0" indent="0">
              <a:buNone/>
            </a:pPr>
            <a:endParaRPr lang="es-MX" dirty="0"/>
          </a:p>
        </p:txBody>
      </p:sp>
      <p:sp>
        <p:nvSpPr>
          <p:cNvPr id="4" name="3 Marcador de contenido"/>
          <p:cNvSpPr>
            <a:spLocks noGrp="1"/>
          </p:cNvSpPr>
          <p:nvPr>
            <p:ph sz="half" idx="2"/>
          </p:nvPr>
        </p:nvSpPr>
        <p:spPr/>
        <p:txBody>
          <a:bodyPr/>
          <a:lstStyle/>
          <a:p>
            <a:pPr marL="0" indent="0">
              <a:buNone/>
            </a:pPr>
            <a:endParaRPr lang="es-MX" dirty="0" smtClean="0"/>
          </a:p>
          <a:p>
            <a:pPr marL="0" indent="0">
              <a:buNone/>
            </a:pPr>
            <a:endParaRPr lang="es-MX" dirty="0"/>
          </a:p>
        </p:txBody>
      </p:sp>
      <p:sp>
        <p:nvSpPr>
          <p:cNvPr id="16" name="2 Marcador de contenido"/>
          <p:cNvSpPr txBox="1">
            <a:spLocks/>
          </p:cNvSpPr>
          <p:nvPr/>
        </p:nvSpPr>
        <p:spPr>
          <a:xfrm>
            <a:off x="4644008" y="1556792"/>
            <a:ext cx="4038600" cy="46817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ES" smtClean="0"/>
          </a:p>
          <a:p>
            <a:pPr marL="0" indent="0">
              <a:buFont typeface="Wingdings 2"/>
              <a:buNone/>
            </a:pPr>
            <a:endParaRPr lang="es-ES" smtClean="0"/>
          </a:p>
          <a:p>
            <a:pPr marL="0" indent="0">
              <a:buFont typeface="Wingdings 2"/>
              <a:buNone/>
            </a:pPr>
            <a:endParaRPr lang="es-MX" smtClean="0"/>
          </a:p>
          <a:p>
            <a:pPr marL="0" indent="0">
              <a:buFont typeface="Wingdings 2"/>
              <a:buNone/>
            </a:pPr>
            <a:endParaRPr lang="es-MX" dirty="0"/>
          </a:p>
        </p:txBody>
      </p:sp>
      <p:sp>
        <p:nvSpPr>
          <p:cNvPr id="17" name="3 Marcador de contenido"/>
          <p:cNvSpPr txBox="1">
            <a:spLocks/>
          </p:cNvSpPr>
          <p:nvPr/>
        </p:nvSpPr>
        <p:spPr>
          <a:xfrm>
            <a:off x="4788024" y="1592692"/>
            <a:ext cx="4038600" cy="468172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mtClean="0"/>
          </a:p>
          <a:p>
            <a:pPr marL="0" indent="0">
              <a:buFont typeface="Wingdings 2"/>
              <a:buNone/>
            </a:pPr>
            <a:endParaRPr lang="es-MX" smtClean="0"/>
          </a:p>
          <a:p>
            <a:pPr marL="0" indent="0">
              <a:buFont typeface="Wingdings 2"/>
              <a:buNone/>
            </a:pPr>
            <a:endParaRPr lang="es-MX" smtClean="0"/>
          </a:p>
          <a:p>
            <a:pPr marL="0" indent="0">
              <a:buFont typeface="Wingdings 2"/>
              <a:buNone/>
            </a:pPr>
            <a:endParaRPr lang="es-MX" smtClean="0"/>
          </a:p>
          <a:p>
            <a:pPr marL="0" indent="0">
              <a:buFont typeface="Wingdings 2"/>
              <a:buNone/>
            </a:pPr>
            <a:endParaRPr lang="es-MX" dirty="0"/>
          </a:p>
        </p:txBody>
      </p:sp>
      <p:sp>
        <p:nvSpPr>
          <p:cNvPr id="18" name="17 Rectángulo redondeado"/>
          <p:cNvSpPr/>
          <p:nvPr/>
        </p:nvSpPr>
        <p:spPr>
          <a:xfrm>
            <a:off x="241648" y="1556792"/>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AGUA CALIENTE ILIMITADA.</a:t>
            </a:r>
            <a:endParaRPr lang="es-MX" sz="1200" dirty="0">
              <a:solidFill>
                <a:schemeClr val="tx1"/>
              </a:solidFill>
              <a:latin typeface="Aharoni" pitchFamily="2" charset="-79"/>
              <a:cs typeface="Aharoni" pitchFamily="2" charset="-79"/>
            </a:endParaRPr>
          </a:p>
        </p:txBody>
      </p:sp>
      <p:sp>
        <p:nvSpPr>
          <p:cNvPr id="19" name="18 Rectángulo redondeado"/>
          <p:cNvSpPr/>
          <p:nvPr/>
        </p:nvSpPr>
        <p:spPr>
          <a:xfrm>
            <a:off x="213892" y="2187826"/>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OCUPA POCO ESPACIO AL TENER UN TAMAÑO COMPACTO.</a:t>
            </a:r>
            <a:endParaRPr lang="es-MX" sz="1200" dirty="0">
              <a:solidFill>
                <a:schemeClr val="tx1"/>
              </a:solidFill>
              <a:latin typeface="Aharoni" pitchFamily="2" charset="-79"/>
              <a:cs typeface="Aharoni" pitchFamily="2" charset="-79"/>
            </a:endParaRPr>
          </a:p>
        </p:txBody>
      </p:sp>
      <p:sp>
        <p:nvSpPr>
          <p:cNvPr id="20" name="19 Rectángulo redondeado"/>
          <p:cNvSpPr/>
          <p:nvPr/>
        </p:nvSpPr>
        <p:spPr>
          <a:xfrm>
            <a:off x="213892" y="2772162"/>
            <a:ext cx="4032448" cy="468156"/>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NO CUENTA CON UN  DEPOSITO DE AGUA.</a:t>
            </a:r>
            <a:endParaRPr lang="es-MX" sz="1200" dirty="0">
              <a:solidFill>
                <a:schemeClr val="tx1"/>
              </a:solidFill>
              <a:latin typeface="Aharoni" pitchFamily="2" charset="-79"/>
              <a:cs typeface="Aharoni" pitchFamily="2" charset="-79"/>
            </a:endParaRPr>
          </a:p>
        </p:txBody>
      </p:sp>
      <p:sp>
        <p:nvSpPr>
          <p:cNvPr id="21" name="20 Rectángulo redondeado"/>
          <p:cNvSpPr/>
          <p:nvPr/>
        </p:nvSpPr>
        <p:spPr>
          <a:xfrm>
            <a:off x="260500" y="3390372"/>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PERMANECE  APAGADO HASTA QUE UN SENSOR DETECTA QUE EL AGUA ESTÁ EN MOVIMIENTO.</a:t>
            </a:r>
            <a:endParaRPr lang="es-MX" sz="1200" dirty="0">
              <a:solidFill>
                <a:schemeClr val="tx1"/>
              </a:solidFill>
              <a:latin typeface="Aharoni" pitchFamily="2" charset="-79"/>
              <a:cs typeface="Aharoni" pitchFamily="2" charset="-79"/>
            </a:endParaRPr>
          </a:p>
        </p:txBody>
      </p:sp>
      <p:sp>
        <p:nvSpPr>
          <p:cNvPr id="22" name="21 Rectángulo redondeado"/>
          <p:cNvSpPr/>
          <p:nvPr/>
        </p:nvSpPr>
        <p:spPr>
          <a:xfrm>
            <a:off x="264816" y="3991750"/>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PIERDE POCA ENERGÍA EN EL PROCESO DE CALENTAR EL AGUA.</a:t>
            </a:r>
            <a:endParaRPr lang="es-MX" sz="1200" dirty="0">
              <a:solidFill>
                <a:schemeClr val="tx1"/>
              </a:solidFill>
              <a:latin typeface="Aharoni" pitchFamily="2" charset="-79"/>
              <a:cs typeface="Aharoni" pitchFamily="2" charset="-79"/>
            </a:endParaRPr>
          </a:p>
        </p:txBody>
      </p:sp>
      <p:sp>
        <p:nvSpPr>
          <p:cNvPr id="23" name="22 Rectángulo redondeado"/>
          <p:cNvSpPr/>
          <p:nvPr/>
        </p:nvSpPr>
        <p:spPr>
          <a:xfrm>
            <a:off x="268736" y="4564196"/>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INSTALACIÓN SENCILLA.</a:t>
            </a:r>
            <a:endParaRPr lang="es-MX" sz="1200" dirty="0">
              <a:solidFill>
                <a:schemeClr val="tx1"/>
              </a:solidFill>
              <a:latin typeface="Aharoni" pitchFamily="2" charset="-79"/>
              <a:cs typeface="Aharoni" pitchFamily="2" charset="-79"/>
            </a:endParaRPr>
          </a:p>
        </p:txBody>
      </p:sp>
      <p:sp>
        <p:nvSpPr>
          <p:cNvPr id="24" name="23 Rectángulo redondeado"/>
          <p:cNvSpPr/>
          <p:nvPr/>
        </p:nvSpPr>
        <p:spPr>
          <a:xfrm>
            <a:off x="268736" y="5177276"/>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OCUPA MUY POCO ESPACIO.</a:t>
            </a:r>
            <a:endParaRPr lang="es-MX" sz="1200" dirty="0">
              <a:solidFill>
                <a:schemeClr val="tx1"/>
              </a:solidFill>
              <a:latin typeface="Aharoni" pitchFamily="2" charset="-79"/>
              <a:cs typeface="Aharoni" pitchFamily="2" charset="-79"/>
            </a:endParaRPr>
          </a:p>
        </p:txBody>
      </p:sp>
      <p:sp>
        <p:nvSpPr>
          <p:cNvPr id="25" name="24 Rectángulo redondeado"/>
          <p:cNvSpPr/>
          <p:nvPr/>
        </p:nvSpPr>
        <p:spPr>
          <a:xfrm>
            <a:off x="296368" y="5770364"/>
            <a:ext cx="4032448" cy="4681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PUEDE ESTAR UN POCO ALEJADO DE LOS SERVICIOS.</a:t>
            </a:r>
            <a:endParaRPr lang="es-MX" sz="1200" dirty="0">
              <a:solidFill>
                <a:schemeClr val="tx1"/>
              </a:solidFill>
              <a:latin typeface="Aharoni" pitchFamily="2" charset="-79"/>
              <a:cs typeface="Aharoni" pitchFamily="2" charset="-79"/>
            </a:endParaRPr>
          </a:p>
        </p:txBody>
      </p:sp>
      <p:sp>
        <p:nvSpPr>
          <p:cNvPr id="26" name="25 Rectángulo redondeado"/>
          <p:cNvSpPr/>
          <p:nvPr/>
        </p:nvSpPr>
        <p:spPr>
          <a:xfrm>
            <a:off x="4747940" y="1567220"/>
            <a:ext cx="4032448" cy="468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MENOR CAUDAL DE AGUA CALIENTE.</a:t>
            </a:r>
            <a:endParaRPr lang="es-MX" sz="1200" dirty="0">
              <a:solidFill>
                <a:schemeClr val="tx1"/>
              </a:solidFill>
              <a:latin typeface="Aharoni" pitchFamily="2" charset="-79"/>
              <a:cs typeface="Aharoni" pitchFamily="2" charset="-79"/>
            </a:endParaRPr>
          </a:p>
        </p:txBody>
      </p:sp>
      <p:sp>
        <p:nvSpPr>
          <p:cNvPr id="27" name="26 Rectángulo redondeado"/>
          <p:cNvSpPr/>
          <p:nvPr/>
        </p:nvSpPr>
        <p:spPr>
          <a:xfrm>
            <a:off x="4769024" y="2187826"/>
            <a:ext cx="4032448" cy="468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NO SE PUEDEN ABRIR VARIAS LLAVES AL MISMO TIEMPO.</a:t>
            </a:r>
            <a:endParaRPr lang="es-MX" sz="1200" dirty="0">
              <a:solidFill>
                <a:schemeClr val="tx1"/>
              </a:solidFill>
              <a:latin typeface="Aharoni" pitchFamily="2" charset="-79"/>
              <a:cs typeface="Aharoni" pitchFamily="2" charset="-79"/>
            </a:endParaRPr>
          </a:p>
        </p:txBody>
      </p:sp>
      <p:sp>
        <p:nvSpPr>
          <p:cNvPr id="28" name="27 Rectángulo redondeado"/>
          <p:cNvSpPr/>
          <p:nvPr/>
        </p:nvSpPr>
        <p:spPr>
          <a:xfrm>
            <a:off x="4747940" y="2772162"/>
            <a:ext cx="4032448" cy="468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UN MANTENIMIENTO PERIÓDICAMENTE.</a:t>
            </a:r>
            <a:endParaRPr lang="es-MX" sz="1200" dirty="0">
              <a:solidFill>
                <a:schemeClr val="tx1"/>
              </a:solidFill>
              <a:latin typeface="Aharoni" pitchFamily="2" charset="-79"/>
              <a:cs typeface="Aharoni" pitchFamily="2" charset="-79"/>
            </a:endParaRPr>
          </a:p>
        </p:txBody>
      </p:sp>
      <p:sp>
        <p:nvSpPr>
          <p:cNvPr id="29" name="28 Rectángulo redondeado"/>
          <p:cNvSpPr/>
          <p:nvPr/>
        </p:nvSpPr>
        <p:spPr>
          <a:xfrm>
            <a:off x="4727104" y="3386712"/>
            <a:ext cx="4032448" cy="468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REQUIEREN MUCHA PRESIÓN DE AGUA.</a:t>
            </a:r>
            <a:endParaRPr lang="es-MX" sz="1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845180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400" dirty="0" smtClean="0"/>
              <a:t>CAPACIDAD DE CALENTADORES DE PASO INSTANTANEO</a:t>
            </a:r>
            <a:endParaRPr lang="es-MX" sz="2400" dirty="0"/>
          </a:p>
        </p:txBody>
      </p:sp>
      <p:sp>
        <p:nvSpPr>
          <p:cNvPr id="4" name="3 Marcador de contenido"/>
          <p:cNvSpPr>
            <a:spLocks noGrp="1"/>
          </p:cNvSpPr>
          <p:nvPr>
            <p:ph sz="half" idx="2"/>
          </p:nvPr>
        </p:nvSpPr>
        <p:spPr>
          <a:xfrm>
            <a:off x="4860032" y="1556792"/>
            <a:ext cx="4038600" cy="4681728"/>
          </a:xfrm>
        </p:spPr>
        <p:txBody>
          <a:bodyPr>
            <a:normAutofit/>
          </a:bodyPr>
          <a:lstStyle/>
          <a:p>
            <a:pPr marL="0" indent="0">
              <a:buNone/>
            </a:pPr>
            <a:endParaRPr lang="es-ES" dirty="0" smtClean="0"/>
          </a:p>
          <a:p>
            <a:pPr marL="0" indent="0">
              <a:buNone/>
            </a:pPr>
            <a:r>
              <a:rPr lang="es-ES" dirty="0" smtClean="0"/>
              <a:t>Recuerda que:</a:t>
            </a:r>
          </a:p>
          <a:p>
            <a:pPr marL="0" indent="0">
              <a:buNone/>
            </a:pPr>
            <a:endParaRPr lang="es-ES" dirty="0" smtClean="0"/>
          </a:p>
          <a:p>
            <a:pPr marL="0" indent="0">
              <a:buNone/>
            </a:pPr>
            <a:r>
              <a:rPr lang="es-ES" dirty="0" smtClean="0"/>
              <a:t>Una regadera es 1 servicio.</a:t>
            </a:r>
          </a:p>
          <a:p>
            <a:pPr marL="0" indent="0">
              <a:buNone/>
            </a:pPr>
            <a:r>
              <a:rPr lang="es-ES" dirty="0" smtClean="0"/>
              <a:t>Un lavabo es ½ servicio.</a:t>
            </a:r>
          </a:p>
          <a:p>
            <a:pPr marL="0" indent="0">
              <a:buNone/>
            </a:pPr>
            <a:r>
              <a:rPr lang="es-ES" dirty="0" smtClean="0"/>
              <a:t>Tina o lavadora son 2 servicios.</a:t>
            </a:r>
          </a:p>
          <a:p>
            <a:pPr marL="0" indent="0">
              <a:buNone/>
            </a:pPr>
            <a:r>
              <a:rPr lang="es-ES" dirty="0" smtClean="0"/>
              <a:t>La capacidad de calentamiento se mide en litros por minuto.</a:t>
            </a:r>
          </a:p>
          <a:p>
            <a:pPr marL="0" indent="0">
              <a:buNone/>
            </a:pPr>
            <a:endParaRPr lang="es-ES" dirty="0" smtClean="0"/>
          </a:p>
        </p:txBody>
      </p:sp>
      <p:sp>
        <p:nvSpPr>
          <p:cNvPr id="5" name="4 Marcador de contenido"/>
          <p:cNvSpPr>
            <a:spLocks noGrp="1"/>
          </p:cNvSpPr>
          <p:nvPr>
            <p:ph sz="half" idx="1"/>
          </p:nvPr>
        </p:nvSpPr>
        <p:spPr/>
        <p:txBody>
          <a:bodyPr>
            <a:normAutofit/>
          </a:bodyPr>
          <a:lstStyle/>
          <a:p>
            <a:pPr marL="0" indent="0">
              <a:buNone/>
            </a:pPr>
            <a:endParaRPr lang="es-MX" dirty="0" smtClean="0"/>
          </a:p>
          <a:p>
            <a:pPr marL="0" indent="0">
              <a:buNone/>
            </a:pPr>
            <a:endParaRPr lang="es-MX" dirty="0"/>
          </a:p>
        </p:txBody>
      </p:sp>
      <p:pic>
        <p:nvPicPr>
          <p:cNvPr id="5124" name="Picture 4" descr="C:\Users\JuanManuel\Desktop\servicios-boi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31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solidFill>
                  <a:srgbClr val="C00000"/>
                </a:solidFill>
                <a:latin typeface="Aharoni" pitchFamily="2" charset="-79"/>
                <a:cs typeface="Aharoni" pitchFamily="2" charset="-79"/>
              </a:rPr>
              <a:t>SISTEMAS HIDRAULICOS</a:t>
            </a:r>
            <a:endParaRPr lang="es-MX" sz="2800" dirty="0">
              <a:solidFill>
                <a:srgbClr val="C00000"/>
              </a:solidFill>
              <a:latin typeface="Aharoni" pitchFamily="2" charset="-79"/>
              <a:cs typeface="Aharoni" pitchFamily="2" charset="-79"/>
            </a:endParaRPr>
          </a:p>
        </p:txBody>
      </p:sp>
      <p:sp>
        <p:nvSpPr>
          <p:cNvPr id="3" name="2 Marcador de contenido"/>
          <p:cNvSpPr>
            <a:spLocks noGrp="1"/>
          </p:cNvSpPr>
          <p:nvPr>
            <p:ph sz="quarter" idx="1"/>
          </p:nvPr>
        </p:nvSpPr>
        <p:spPr/>
        <p:txBody>
          <a:bodyPr/>
          <a:lstStyle/>
          <a:p>
            <a:pPr marL="0" indent="0">
              <a:buNone/>
            </a:pPr>
            <a:endParaRPr lang="es-MX" dirty="0" smtClean="0"/>
          </a:p>
          <a:p>
            <a:pPr marL="0" indent="0">
              <a:buNone/>
            </a:pPr>
            <a:endParaRPr lang="es-MX" dirty="0"/>
          </a:p>
        </p:txBody>
      </p:sp>
      <p:sp>
        <p:nvSpPr>
          <p:cNvPr id="4" name="1 Título"/>
          <p:cNvSpPr txBox="1">
            <a:spLocks/>
          </p:cNvSpPr>
          <p:nvPr/>
        </p:nvSpPr>
        <p:spPr>
          <a:xfrm>
            <a:off x="304800" y="404664"/>
            <a:ext cx="8534400" cy="792088"/>
          </a:xfrm>
          <a:prstGeom prst="rect">
            <a:avLst/>
          </a:prstGeom>
        </p:spPr>
        <p:txBody>
          <a:bodyPr vert="horz" anchor="b">
            <a:normAutofit fontScale="4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smtClean="0">
                <a:solidFill>
                  <a:srgbClr val="C00000"/>
                </a:solidFill>
                <a:latin typeface="Arial Black" pitchFamily="34" charset="0"/>
              </a:rPr>
              <a:t>¿</a:t>
            </a:r>
            <a:endParaRPr lang="es-MX" dirty="0">
              <a:solidFill>
                <a:srgbClr val="C00000"/>
              </a:solidFill>
              <a:latin typeface="Arial Black" pitchFamily="34" charset="0"/>
            </a:endParaRPr>
          </a:p>
        </p:txBody>
      </p:sp>
      <p:sp>
        <p:nvSpPr>
          <p:cNvPr id="5" name="2 Marcador de contenido"/>
          <p:cNvSpPr txBox="1">
            <a:spLocks/>
          </p:cNvSpPr>
          <p:nvPr/>
        </p:nvSpPr>
        <p:spPr>
          <a:xfrm>
            <a:off x="251520" y="1484784"/>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z="1800" dirty="0" smtClean="0">
              <a:latin typeface="Arial" pitchFamily="34" charset="0"/>
              <a:cs typeface="Arial" pitchFamily="34" charset="0"/>
            </a:endParaRPr>
          </a:p>
          <a:p>
            <a:pPr marL="0" indent="0">
              <a:buFont typeface="Wingdings 2"/>
              <a:buNone/>
            </a:pPr>
            <a:endParaRPr lang="es-MX" dirty="0"/>
          </a:p>
        </p:txBody>
      </p:sp>
      <p:pic>
        <p:nvPicPr>
          <p:cNvPr id="6" name="Picture 2" descr="C:\Users\JuanManuel\Desktop\6699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93" y="2674516"/>
            <a:ext cx="8286750" cy="33147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03848" y="3258468"/>
            <a:ext cx="1224136"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7 Rectángulo"/>
          <p:cNvSpPr/>
          <p:nvPr/>
        </p:nvSpPr>
        <p:spPr>
          <a:xfrm>
            <a:off x="6300192" y="2780928"/>
            <a:ext cx="1224136" cy="854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9" name="8 Rectángulo"/>
          <p:cNvSpPr/>
          <p:nvPr/>
        </p:nvSpPr>
        <p:spPr>
          <a:xfrm>
            <a:off x="7479456" y="3258468"/>
            <a:ext cx="1191047" cy="18267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0" name="9 Rectángulo redondeado"/>
          <p:cNvSpPr/>
          <p:nvPr/>
        </p:nvSpPr>
        <p:spPr>
          <a:xfrm>
            <a:off x="539552" y="1409700"/>
            <a:ext cx="3456384" cy="126481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C00000"/>
                </a:solidFill>
                <a:latin typeface="Aharoni" pitchFamily="2" charset="-79"/>
                <a:cs typeface="Aharoni" pitchFamily="2" charset="-79"/>
              </a:rPr>
              <a:t>Sistema Abierto</a:t>
            </a:r>
          </a:p>
          <a:p>
            <a:pPr algn="ctr"/>
            <a:r>
              <a:rPr lang="es-MX" sz="1400" dirty="0" smtClean="0">
                <a:solidFill>
                  <a:schemeClr val="tx1"/>
                </a:solidFill>
                <a:latin typeface="Aharoni" pitchFamily="2" charset="-79"/>
                <a:cs typeface="Aharoni" pitchFamily="2" charset="-79"/>
              </a:rPr>
              <a:t>Cuando tenemos un deposito elevado (tinaco) y la presión es por gravedad.</a:t>
            </a:r>
          </a:p>
          <a:p>
            <a:pPr algn="ctr"/>
            <a:endParaRPr lang="es-MX" sz="1400" dirty="0">
              <a:solidFill>
                <a:schemeClr val="tx1"/>
              </a:solidFill>
              <a:latin typeface="Aharoni" pitchFamily="2" charset="-79"/>
              <a:cs typeface="Aharoni" pitchFamily="2" charset="-79"/>
            </a:endParaRPr>
          </a:p>
        </p:txBody>
      </p:sp>
      <p:sp>
        <p:nvSpPr>
          <p:cNvPr id="11" name="10 Rectángulo redondeado"/>
          <p:cNvSpPr/>
          <p:nvPr/>
        </p:nvSpPr>
        <p:spPr>
          <a:xfrm>
            <a:off x="4860032" y="1412776"/>
            <a:ext cx="3456384" cy="12617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C00000"/>
                </a:solidFill>
                <a:latin typeface="Aharoni" pitchFamily="2" charset="-79"/>
                <a:cs typeface="Aharoni" pitchFamily="2" charset="-79"/>
              </a:rPr>
              <a:t>Sistema Cerrado</a:t>
            </a:r>
          </a:p>
          <a:p>
            <a:pPr algn="ctr"/>
            <a:r>
              <a:rPr lang="es-MX" sz="1400" dirty="0" smtClean="0">
                <a:solidFill>
                  <a:schemeClr val="tx1"/>
                </a:solidFill>
                <a:latin typeface="Aharoni" pitchFamily="2" charset="-79"/>
                <a:cs typeface="Aharoni" pitchFamily="2" charset="-79"/>
              </a:rPr>
              <a:t>Cuando la alimentación del agua es a través de la red domiciliaria, tanque elevado o de algún equipo que genere presión.</a:t>
            </a:r>
            <a:endParaRPr lang="es-MX" sz="1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3969293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1752" y="1527048"/>
            <a:ext cx="8503920" cy="4572000"/>
          </a:xfrm>
        </p:spPr>
        <p:txBody>
          <a:bodyPr>
            <a:normAutofit/>
          </a:bodyPr>
          <a:lstStyle/>
          <a:p>
            <a:pPr marL="0" indent="0">
              <a:buNone/>
            </a:pPr>
            <a:endParaRPr lang="es-MX" dirty="0" smtClean="0"/>
          </a:p>
          <a:p>
            <a:pPr marL="0" indent="0">
              <a:buNone/>
            </a:pPr>
            <a:endParaRPr lang="es-MX" dirty="0"/>
          </a:p>
        </p:txBody>
      </p:sp>
      <p:sp>
        <p:nvSpPr>
          <p:cNvPr id="4" name="3 Marcador de contenido"/>
          <p:cNvSpPr>
            <a:spLocks noGrp="1"/>
          </p:cNvSpPr>
          <p:nvPr>
            <p:ph sz="half" idx="4294967295"/>
          </p:nvPr>
        </p:nvSpPr>
        <p:spPr>
          <a:xfrm>
            <a:off x="5105400" y="1371600"/>
            <a:ext cx="4038600" cy="4681538"/>
          </a:xfrm>
        </p:spPr>
        <p:txBody>
          <a:bodyPr>
            <a:normAutofit/>
          </a:bodyPr>
          <a:lstStyle/>
          <a:p>
            <a:pPr marL="0" indent="0">
              <a:buNone/>
            </a:pPr>
            <a:endParaRPr lang="es-MX" dirty="0" smtClean="0"/>
          </a:p>
          <a:p>
            <a:pPr marL="0" indent="0">
              <a:buNone/>
            </a:pPr>
            <a:endParaRPr lang="es-MX" dirty="0"/>
          </a:p>
        </p:txBody>
      </p:sp>
      <p:pic>
        <p:nvPicPr>
          <p:cNvPr id="1028" name="Picture 4" descr="C:\Users\JuanManuel\Desktop\Calentador-estanco-Bosch-GWH12-CTD-panta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640960" cy="460851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rot="10800000" flipV="1">
            <a:off x="281236" y="332656"/>
            <a:ext cx="8534400" cy="864096"/>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MX" dirty="0" smtClean="0"/>
              <a:t>PARTES DE UN CALENTADOR DE PASO INSTANTANEO</a:t>
            </a:r>
            <a:endParaRPr lang="es-MX" dirty="0"/>
          </a:p>
        </p:txBody>
      </p:sp>
    </p:spTree>
    <p:extLst>
      <p:ext uri="{BB962C8B-B14F-4D97-AF65-F5344CB8AC3E}">
        <p14:creationId xmlns:p14="http://schemas.microsoft.com/office/powerpoint/2010/main" val="97736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MX" sz="2200" dirty="0">
                <a:solidFill>
                  <a:srgbClr val="C00000"/>
                </a:solidFill>
              </a:rPr>
              <a:t>HERRAMIENTA  REQUERIDA PARA INSTALAR UN </a:t>
            </a:r>
            <a:r>
              <a:rPr lang="es-MX" sz="2200" dirty="0" smtClean="0">
                <a:solidFill>
                  <a:srgbClr val="C00000"/>
                </a:solidFill>
              </a:rPr>
              <a:t>CALENTADOR DE PASO INSTANTANEO</a:t>
            </a:r>
            <a:endParaRPr lang="es-MX" dirty="0"/>
          </a:p>
        </p:txBody>
      </p:sp>
      <p:pic>
        <p:nvPicPr>
          <p:cNvPr id="6" name="Picture 2" descr="C:\Users\JuanManuel\Desktop\OIP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669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uanManuel\Desktop\descarg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19240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JuanManuel\Desktop\OIP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1905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JuanManuel\Desktop\OIP (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412776"/>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JuanManuel\Desktop\OIP (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933056"/>
            <a:ext cx="18669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JuanManuel\Desktop\OIP (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397" y="3928740"/>
            <a:ext cx="1776413" cy="1228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JuanManuel\Desktop\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698" y="3928740"/>
            <a:ext cx="1838325" cy="12284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JuanManuel\Desktop\OIP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3928740"/>
            <a:ext cx="1757164" cy="1228451"/>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redondeado"/>
          <p:cNvSpPr/>
          <p:nvPr/>
        </p:nvSpPr>
        <p:spPr>
          <a:xfrm>
            <a:off x="2397448"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PERICO</a:t>
            </a:r>
            <a:endParaRPr lang="es-MX" sz="1200" dirty="0">
              <a:solidFill>
                <a:schemeClr val="tx1"/>
              </a:solidFill>
              <a:latin typeface="Aharoni" pitchFamily="2" charset="-79"/>
              <a:cs typeface="Aharoni" pitchFamily="2" charset="-79"/>
            </a:endParaRPr>
          </a:p>
        </p:txBody>
      </p:sp>
      <p:sp>
        <p:nvSpPr>
          <p:cNvPr id="15" name="14 Rectángulo redondeado"/>
          <p:cNvSpPr/>
          <p:nvPr/>
        </p:nvSpPr>
        <p:spPr>
          <a:xfrm>
            <a:off x="4807074"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ARCO CON SEGUETA</a:t>
            </a:r>
            <a:endParaRPr lang="es-MX" sz="1200" dirty="0">
              <a:solidFill>
                <a:schemeClr val="tx1"/>
              </a:solidFill>
              <a:latin typeface="Aharoni" pitchFamily="2" charset="-79"/>
              <a:cs typeface="Aharoni" pitchFamily="2" charset="-79"/>
            </a:endParaRPr>
          </a:p>
        </p:txBody>
      </p:sp>
      <p:sp>
        <p:nvSpPr>
          <p:cNvPr id="16" name="15 Rectángulo redondeado"/>
          <p:cNvSpPr/>
          <p:nvPr/>
        </p:nvSpPr>
        <p:spPr>
          <a:xfrm>
            <a:off x="2536453"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NIVEL DE GOTA</a:t>
            </a:r>
            <a:endParaRPr lang="es-MX" sz="1200" dirty="0">
              <a:solidFill>
                <a:schemeClr val="tx1"/>
              </a:solidFill>
              <a:latin typeface="Aharoni" pitchFamily="2" charset="-79"/>
              <a:cs typeface="Aharoni" pitchFamily="2" charset="-79"/>
            </a:endParaRPr>
          </a:p>
        </p:txBody>
      </p:sp>
      <p:sp>
        <p:nvSpPr>
          <p:cNvPr id="17" name="16 Rectángulo redondeado"/>
          <p:cNvSpPr/>
          <p:nvPr/>
        </p:nvSpPr>
        <p:spPr>
          <a:xfrm>
            <a:off x="4807074"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DESARMADORES</a:t>
            </a:r>
            <a:endParaRPr lang="es-MX" sz="1200" dirty="0">
              <a:solidFill>
                <a:schemeClr val="tx1"/>
              </a:solidFill>
              <a:latin typeface="Aharoni" pitchFamily="2" charset="-79"/>
              <a:cs typeface="Aharoni" pitchFamily="2" charset="-79"/>
            </a:endParaRPr>
          </a:p>
        </p:txBody>
      </p:sp>
      <p:sp>
        <p:nvSpPr>
          <p:cNvPr id="18" name="2 Marcador de contenido"/>
          <p:cNvSpPr txBox="1">
            <a:spLocks/>
          </p:cNvSpPr>
          <p:nvPr/>
        </p:nvSpPr>
        <p:spPr>
          <a:xfrm>
            <a:off x="177776" y="1412776"/>
            <a:ext cx="8820062" cy="4686272"/>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s-MX" smtClean="0"/>
          </a:p>
          <a:p>
            <a:pPr marL="0" indent="0">
              <a:buFont typeface="Wingdings 2"/>
              <a:buNone/>
            </a:pPr>
            <a:endParaRPr lang="es-MX" dirty="0"/>
          </a:p>
        </p:txBody>
      </p:sp>
      <p:pic>
        <p:nvPicPr>
          <p:cNvPr id="19" name="Picture 2" descr="C:\Users\JuanManuel\Desktop\OIP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669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JuanManuel\Desktop\descarg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192405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JuanManuel\Desktop\OIP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19050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uanManuel\Desktop\OIP (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1412776"/>
            <a:ext cx="180020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uanManuel\Desktop\OIP (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933056"/>
            <a:ext cx="18669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JuanManuel\Desktop\OIP (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397" y="3928740"/>
            <a:ext cx="1776413" cy="12284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JuanManuel\Desktop\descarga (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698" y="3928740"/>
            <a:ext cx="1838325" cy="12284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JuanManuel\Desktop\OIP (2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3928740"/>
            <a:ext cx="1757164" cy="1228451"/>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redondeado"/>
          <p:cNvSpPr/>
          <p:nvPr/>
        </p:nvSpPr>
        <p:spPr>
          <a:xfrm>
            <a:off x="177776" y="248845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STILSÓN</a:t>
            </a:r>
            <a:endParaRPr lang="es-MX" sz="1200" dirty="0">
              <a:solidFill>
                <a:schemeClr val="tx1"/>
              </a:solidFill>
              <a:latin typeface="Aharoni" pitchFamily="2" charset="-79"/>
              <a:cs typeface="Aharoni" pitchFamily="2" charset="-79"/>
            </a:endParaRPr>
          </a:p>
        </p:txBody>
      </p:sp>
      <p:sp>
        <p:nvSpPr>
          <p:cNvPr id="28" name="27 Rectángulo redondeado"/>
          <p:cNvSpPr/>
          <p:nvPr/>
        </p:nvSpPr>
        <p:spPr>
          <a:xfrm>
            <a:off x="2397448"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LLAVE PERICO</a:t>
            </a:r>
            <a:endParaRPr lang="es-MX" sz="1200" dirty="0">
              <a:solidFill>
                <a:schemeClr val="tx1"/>
              </a:solidFill>
              <a:latin typeface="Aharoni" pitchFamily="2" charset="-79"/>
              <a:cs typeface="Aharoni" pitchFamily="2" charset="-79"/>
            </a:endParaRPr>
          </a:p>
        </p:txBody>
      </p:sp>
      <p:sp>
        <p:nvSpPr>
          <p:cNvPr id="29" name="28 Rectángulo redondeado"/>
          <p:cNvSpPr/>
          <p:nvPr/>
        </p:nvSpPr>
        <p:spPr>
          <a:xfrm>
            <a:off x="4807074" y="2492896"/>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ARCO CON SEGUETA</a:t>
            </a:r>
            <a:endParaRPr lang="es-MX" sz="1200" dirty="0">
              <a:solidFill>
                <a:schemeClr val="tx1"/>
              </a:solidFill>
              <a:latin typeface="Aharoni" pitchFamily="2" charset="-79"/>
              <a:cs typeface="Aharoni" pitchFamily="2" charset="-79"/>
            </a:endParaRPr>
          </a:p>
        </p:txBody>
      </p:sp>
      <p:sp>
        <p:nvSpPr>
          <p:cNvPr id="30" name="29 Rectángulo redondeado"/>
          <p:cNvSpPr/>
          <p:nvPr/>
        </p:nvSpPr>
        <p:spPr>
          <a:xfrm>
            <a:off x="7130938" y="2475508"/>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DESARMADORES PLANOS Y DE CRUZ</a:t>
            </a:r>
            <a:endParaRPr lang="es-MX" sz="1200" dirty="0">
              <a:solidFill>
                <a:schemeClr val="tx1"/>
              </a:solidFill>
              <a:latin typeface="Aharoni" pitchFamily="2" charset="-79"/>
              <a:cs typeface="Aharoni" pitchFamily="2" charset="-79"/>
            </a:endParaRPr>
          </a:p>
        </p:txBody>
      </p:sp>
      <p:sp>
        <p:nvSpPr>
          <p:cNvPr id="31" name="30 Rectángulo redondeado"/>
          <p:cNvSpPr/>
          <p:nvPr/>
        </p:nvSpPr>
        <p:spPr>
          <a:xfrm>
            <a:off x="177776"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FLEXÓMETRO</a:t>
            </a:r>
            <a:endParaRPr lang="es-MX" sz="1200" dirty="0">
              <a:solidFill>
                <a:schemeClr val="tx1"/>
              </a:solidFill>
              <a:latin typeface="Aharoni" pitchFamily="2" charset="-79"/>
              <a:cs typeface="Aharoni" pitchFamily="2" charset="-79"/>
            </a:endParaRPr>
          </a:p>
        </p:txBody>
      </p:sp>
      <p:sp>
        <p:nvSpPr>
          <p:cNvPr id="32" name="31 Rectángulo redondeado"/>
          <p:cNvSpPr/>
          <p:nvPr/>
        </p:nvSpPr>
        <p:spPr>
          <a:xfrm>
            <a:off x="2536453"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NIVEL DE GOTA</a:t>
            </a:r>
            <a:endParaRPr lang="es-MX" sz="1200" dirty="0">
              <a:solidFill>
                <a:schemeClr val="tx1"/>
              </a:solidFill>
              <a:latin typeface="Aharoni" pitchFamily="2" charset="-79"/>
              <a:cs typeface="Aharoni" pitchFamily="2" charset="-79"/>
            </a:endParaRPr>
          </a:p>
        </p:txBody>
      </p:sp>
      <p:sp>
        <p:nvSpPr>
          <p:cNvPr id="33" name="32 Rectángulo redondeado"/>
          <p:cNvSpPr/>
          <p:nvPr/>
        </p:nvSpPr>
        <p:spPr>
          <a:xfrm>
            <a:off x="4807074"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PINZAS</a:t>
            </a:r>
            <a:endParaRPr lang="es-MX" sz="1200" dirty="0">
              <a:solidFill>
                <a:schemeClr val="tx1"/>
              </a:solidFill>
              <a:latin typeface="Aharoni" pitchFamily="2" charset="-79"/>
              <a:cs typeface="Aharoni" pitchFamily="2" charset="-79"/>
            </a:endParaRPr>
          </a:p>
        </p:txBody>
      </p:sp>
      <p:sp>
        <p:nvSpPr>
          <p:cNvPr id="34" name="33 Rectángulo redondeado"/>
          <p:cNvSpPr/>
          <p:nvPr/>
        </p:nvSpPr>
        <p:spPr>
          <a:xfrm>
            <a:off x="7130938" y="5157191"/>
            <a:ext cx="1866900"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chemeClr val="tx1"/>
                </a:solidFill>
                <a:latin typeface="Aharoni" pitchFamily="2" charset="-79"/>
                <a:cs typeface="Aharoni" pitchFamily="2" charset="-79"/>
              </a:rPr>
              <a:t>CORTADOR PARA TUBO DE COBRE</a:t>
            </a:r>
            <a:endParaRPr lang="es-MX" sz="1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46080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charset="0"/>
                <a:cs typeface="Arial" charset="0"/>
              </a:rPr>
              <a:t/>
            </a:r>
            <a:br>
              <a:rPr kumimoji="0" lang="es-MX" sz="1800" b="0" i="0" u="none" strike="noStrike" cap="none" normalizeH="0" baseline="0" smtClean="0">
                <a:ln>
                  <a:noFill/>
                </a:ln>
                <a:solidFill>
                  <a:schemeClr val="tx1"/>
                </a:solidFill>
                <a:effectLst/>
                <a:latin typeface="Arial" charset="0"/>
                <a:cs typeface="Arial" charset="0"/>
              </a:rPr>
            </a:br>
            <a:endParaRPr kumimoji="0" lang="es-MX" sz="1800" b="0" i="0" u="none" strike="noStrike" cap="none" normalizeH="0" baseline="0" smtClean="0">
              <a:ln>
                <a:noFill/>
              </a:ln>
              <a:solidFill>
                <a:schemeClr val="tx1"/>
              </a:solidFill>
              <a:effectLst/>
              <a:latin typeface="Arial" charset="0"/>
              <a:cs typeface="Arial" charset="0"/>
            </a:endParaRPr>
          </a:p>
        </p:txBody>
      </p:sp>
      <p:sp>
        <p:nvSpPr>
          <p:cNvPr id="12" name="11 Rectángulo"/>
          <p:cNvSpPr/>
          <p:nvPr/>
        </p:nvSpPr>
        <p:spPr>
          <a:xfrm>
            <a:off x="4644008" y="2289356"/>
            <a:ext cx="4176464" cy="1631216"/>
          </a:xfrm>
          <a:prstGeom prst="rect">
            <a:avLst/>
          </a:prstGeom>
        </p:spPr>
        <p:txBody>
          <a:bodyPr wrap="square">
            <a:spAutoFit/>
          </a:bodyPr>
          <a:lstStyle/>
          <a:p>
            <a:r>
              <a:rPr lang="es-MX" sz="1000" dirty="0"/>
              <a:t>PS-E008</a:t>
            </a:r>
          </a:p>
          <a:p>
            <a:r>
              <a:rPr lang="es-MX" sz="1000" dirty="0"/>
              <a:t>1 Conector flexible de 3/4" M. X 1/2" X 120 cm </a:t>
            </a:r>
            <a:r>
              <a:rPr lang="es-MX" sz="1000" dirty="0" err="1"/>
              <a:t>Mod</a:t>
            </a:r>
            <a:r>
              <a:rPr lang="es-MX" sz="1000" dirty="0"/>
              <a:t>. AB-G120</a:t>
            </a:r>
          </a:p>
          <a:p>
            <a:r>
              <a:rPr lang="es-MX" sz="1000" dirty="0"/>
              <a:t>1 Conector flexible de 3/4" X 1/2" X 120 cm </a:t>
            </a:r>
            <a:r>
              <a:rPr lang="es-MX" sz="1000" dirty="0" err="1"/>
              <a:t>Mod</a:t>
            </a:r>
            <a:r>
              <a:rPr lang="es-MX" sz="1000" dirty="0"/>
              <a:t>. AB-D120</a:t>
            </a:r>
          </a:p>
          <a:p>
            <a:r>
              <a:rPr lang="es-MX" sz="1000" dirty="0"/>
              <a:t>1 Conector flexible p/gas 1/2" X 1/2" X 36" </a:t>
            </a:r>
            <a:r>
              <a:rPr lang="es-MX" sz="1000" dirty="0" err="1"/>
              <a:t>Mod</a:t>
            </a:r>
            <a:r>
              <a:rPr lang="es-MX" sz="1000" dirty="0"/>
              <a:t>. AG-Q36</a:t>
            </a:r>
          </a:p>
          <a:p>
            <a:r>
              <a:rPr lang="es-MX" sz="1000" dirty="0"/>
              <a:t>1 Válvula de esfera de paso para agua 3/4" X 3/4" </a:t>
            </a:r>
            <a:r>
              <a:rPr lang="es-MX" sz="1000" dirty="0" err="1"/>
              <a:t>Mod</a:t>
            </a:r>
            <a:r>
              <a:rPr lang="es-MX" sz="1000" dirty="0"/>
              <a:t>. IP-301</a:t>
            </a:r>
          </a:p>
          <a:p>
            <a:r>
              <a:rPr lang="es-MX" sz="1000" dirty="0"/>
              <a:t>1 Llave de control para gas de 1/2" X 1/2" </a:t>
            </a:r>
            <a:r>
              <a:rPr lang="es-MX" sz="1000" dirty="0" err="1"/>
              <a:t>Mod</a:t>
            </a:r>
            <a:r>
              <a:rPr lang="es-MX" sz="1000" dirty="0"/>
              <a:t>. IP-202</a:t>
            </a:r>
          </a:p>
          <a:p>
            <a:r>
              <a:rPr lang="es-MX" sz="1000" dirty="0"/>
              <a:t>2 Reducciones 3/4" a 1/2"</a:t>
            </a:r>
          </a:p>
          <a:p>
            <a:r>
              <a:rPr lang="es-MX" sz="1000" dirty="0"/>
              <a:t>1 </a:t>
            </a:r>
            <a:r>
              <a:rPr lang="es-MX" sz="1000" dirty="0" err="1"/>
              <a:t>Niple</a:t>
            </a:r>
            <a:r>
              <a:rPr lang="es-MX" sz="1000" dirty="0"/>
              <a:t> campana 1/2" N.P.T. X 1/2" </a:t>
            </a:r>
            <a:r>
              <a:rPr lang="es-MX" sz="1000" dirty="0" err="1"/>
              <a:t>Flare</a:t>
            </a:r>
            <a:endParaRPr lang="es-MX" sz="1000" dirty="0"/>
          </a:p>
          <a:p>
            <a:r>
              <a:rPr lang="es-MX" sz="1000" dirty="0"/>
              <a:t>1 Cinta selladora</a:t>
            </a:r>
          </a:p>
          <a:p>
            <a:r>
              <a:rPr lang="es-MX" sz="1000" dirty="0"/>
              <a:t>Instructivo de instalación</a:t>
            </a:r>
          </a:p>
        </p:txBody>
      </p:sp>
      <p:pic>
        <p:nvPicPr>
          <p:cNvPr id="1026" name="Picture 2" descr="C:\Users\JuanManuel\Desktop\PG1556-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460851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1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1" name="Picture 3" descr="C:\Users\JuanManuel\Desktop\OIP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2038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38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816" y="2564904"/>
            <a:ext cx="5867400" cy="1219200"/>
          </a:xfrm>
        </p:spPr>
        <p:txBody>
          <a:bodyPr/>
          <a:lstStyle/>
          <a:p>
            <a:r>
              <a:rPr lang="es-MX" dirty="0" smtClean="0"/>
              <a:t>FIN CALENTADORES INSTANTANEOS</a:t>
            </a:r>
            <a:endParaRPr lang="es-MX" dirty="0"/>
          </a:p>
        </p:txBody>
      </p:sp>
      <p:sp>
        <p:nvSpPr>
          <p:cNvPr id="6" name="5 Marcador de texto"/>
          <p:cNvSpPr>
            <a:spLocks noGrp="1"/>
          </p:cNvSpPr>
          <p:nvPr>
            <p:ph type="body" sz="half" idx="2"/>
          </p:nvPr>
        </p:nvSpPr>
        <p:spPr/>
        <p:txBody>
          <a:bodyPr/>
          <a:lstStyle/>
          <a:p>
            <a:endParaRPr lang="es-MX"/>
          </a:p>
        </p:txBody>
      </p:sp>
    </p:spTree>
    <p:extLst>
      <p:ext uri="{BB962C8B-B14F-4D97-AF65-F5344CB8AC3E}">
        <p14:creationId xmlns:p14="http://schemas.microsoft.com/office/powerpoint/2010/main" val="58355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200" dirty="0" smtClean="0">
                <a:solidFill>
                  <a:srgbClr val="C00000"/>
                </a:solidFill>
                <a:latin typeface="Arial" pitchFamily="34" charset="0"/>
                <a:cs typeface="Arial" pitchFamily="34" charset="0"/>
              </a:rPr>
              <a:t>TIPOS DE PRESIÓN EN UN SISTEMA ABIERTO</a:t>
            </a:r>
            <a:endParaRPr lang="es-MX" sz="3200" dirty="0">
              <a:solidFill>
                <a:srgbClr val="C00000"/>
              </a:solidFill>
              <a:latin typeface="Arial" pitchFamily="34" charset="0"/>
              <a:cs typeface="Arial" pitchFamily="34" charset="0"/>
            </a:endParaRPr>
          </a:p>
        </p:txBody>
      </p:sp>
      <p:sp>
        <p:nvSpPr>
          <p:cNvPr id="3" name="2 Marcador de contenido"/>
          <p:cNvSpPr>
            <a:spLocks noGrp="1"/>
          </p:cNvSpPr>
          <p:nvPr>
            <p:ph sz="quarter" idx="1"/>
          </p:nvPr>
        </p:nvSpPr>
        <p:spPr/>
        <p:txBody>
          <a:bodyPr/>
          <a:lstStyle/>
          <a:p>
            <a:pPr marL="0" indent="0">
              <a:buNone/>
            </a:pPr>
            <a:endParaRPr lang="es-MX" dirty="0" smtClean="0"/>
          </a:p>
          <a:p>
            <a:pPr marL="0" indent="0">
              <a:buNone/>
            </a:pPr>
            <a:endParaRPr lang="es-MX" dirty="0"/>
          </a:p>
        </p:txBody>
      </p:sp>
      <p:sp>
        <p:nvSpPr>
          <p:cNvPr id="5" name="4 Elipse"/>
          <p:cNvSpPr/>
          <p:nvPr/>
        </p:nvSpPr>
        <p:spPr>
          <a:xfrm>
            <a:off x="374325" y="1556792"/>
            <a:ext cx="2901529" cy="144016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BAJA</a:t>
            </a:r>
          </a:p>
          <a:p>
            <a:pPr algn="ctr"/>
            <a:r>
              <a:rPr lang="es-MX" sz="1200" dirty="0" smtClean="0">
                <a:solidFill>
                  <a:schemeClr val="tx1"/>
                </a:solidFill>
              </a:rPr>
              <a:t>.2 kg/cm2  a  1.0 kg/cm2</a:t>
            </a:r>
            <a:endParaRPr lang="es-MX" sz="1200" dirty="0">
              <a:solidFill>
                <a:schemeClr val="tx1"/>
              </a:solidFill>
            </a:endParaRPr>
          </a:p>
        </p:txBody>
      </p:sp>
      <p:sp>
        <p:nvSpPr>
          <p:cNvPr id="6" name="5 Elipse"/>
          <p:cNvSpPr/>
          <p:nvPr/>
        </p:nvSpPr>
        <p:spPr>
          <a:xfrm>
            <a:off x="389254" y="3140968"/>
            <a:ext cx="2873573" cy="144016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MEDIA</a:t>
            </a:r>
          </a:p>
          <a:p>
            <a:pPr algn="ctr"/>
            <a:r>
              <a:rPr lang="es-MX" sz="1200" dirty="0" smtClean="0">
                <a:solidFill>
                  <a:schemeClr val="tx1"/>
                </a:solidFill>
              </a:rPr>
              <a:t>1.0 kg/cm2  a  3.0  kg/cm2</a:t>
            </a:r>
            <a:endParaRPr lang="es-MX" sz="1200" dirty="0">
              <a:solidFill>
                <a:schemeClr val="tx1"/>
              </a:solidFill>
            </a:endParaRPr>
          </a:p>
        </p:txBody>
      </p:sp>
      <p:sp>
        <p:nvSpPr>
          <p:cNvPr id="7" name="6 Elipse"/>
          <p:cNvSpPr/>
          <p:nvPr/>
        </p:nvSpPr>
        <p:spPr>
          <a:xfrm>
            <a:off x="367774" y="4797152"/>
            <a:ext cx="2901528" cy="144016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ALTA</a:t>
            </a:r>
          </a:p>
          <a:p>
            <a:pPr algn="ctr"/>
            <a:r>
              <a:rPr lang="es-MX" sz="1200" dirty="0" smtClean="0">
                <a:solidFill>
                  <a:schemeClr val="tx1"/>
                </a:solidFill>
              </a:rPr>
              <a:t>3.0 kg/cm2  a  6.0 kg/cm2</a:t>
            </a:r>
            <a:endParaRPr lang="es-MX" sz="1200" dirty="0">
              <a:solidFill>
                <a:schemeClr val="tx1"/>
              </a:solidFill>
            </a:endParaRPr>
          </a:p>
        </p:txBody>
      </p:sp>
      <p:sp>
        <p:nvSpPr>
          <p:cNvPr id="8" name="7 Flecha derecha"/>
          <p:cNvSpPr/>
          <p:nvPr/>
        </p:nvSpPr>
        <p:spPr>
          <a:xfrm>
            <a:off x="3563888" y="2081569"/>
            <a:ext cx="1008112"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derecha"/>
          <p:cNvSpPr/>
          <p:nvPr/>
        </p:nvSpPr>
        <p:spPr>
          <a:xfrm>
            <a:off x="3563888" y="3681028"/>
            <a:ext cx="1008112"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Flecha derecha"/>
          <p:cNvSpPr/>
          <p:nvPr/>
        </p:nvSpPr>
        <p:spPr>
          <a:xfrm>
            <a:off x="3563888" y="5337212"/>
            <a:ext cx="1008112"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redondeado"/>
          <p:cNvSpPr/>
          <p:nvPr/>
        </p:nvSpPr>
        <p:spPr>
          <a:xfrm>
            <a:off x="4932040" y="3269226"/>
            <a:ext cx="3600400" cy="11772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rial" pitchFamily="34" charset="0"/>
                <a:cs typeface="Arial" pitchFamily="34" charset="0"/>
              </a:rPr>
              <a:t> Si la distancia es de 4 a 6 metros lineales es una presión intermedia y la mayoría de los productos funcionan con esta presión.</a:t>
            </a:r>
            <a:endParaRPr lang="es-MX" sz="1200" dirty="0">
              <a:solidFill>
                <a:schemeClr val="tx1"/>
              </a:solidFill>
              <a:latin typeface="Arial" pitchFamily="34" charset="0"/>
              <a:cs typeface="Arial" pitchFamily="34" charset="0"/>
            </a:endParaRPr>
          </a:p>
        </p:txBody>
      </p:sp>
      <p:sp>
        <p:nvSpPr>
          <p:cNvPr id="12" name="11 Rectángulo redondeado"/>
          <p:cNvSpPr/>
          <p:nvPr/>
        </p:nvSpPr>
        <p:spPr>
          <a:xfrm>
            <a:off x="4932040" y="1772816"/>
            <a:ext cx="3600400" cy="115212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rial" pitchFamily="34" charset="0"/>
                <a:cs typeface="Arial" pitchFamily="34" charset="0"/>
              </a:rPr>
              <a:t>La distancia es de aproximadamente  1.5 m lineales no se </a:t>
            </a:r>
            <a:r>
              <a:rPr lang="es-ES" sz="1200" dirty="0">
                <a:solidFill>
                  <a:schemeClr val="tx1"/>
                </a:solidFill>
                <a:latin typeface="Arial" pitchFamily="34" charset="0"/>
                <a:cs typeface="Arial" pitchFamily="34" charset="0"/>
              </a:rPr>
              <a:t>cuenta con buena presión</a:t>
            </a:r>
            <a:r>
              <a:rPr lang="es-ES" sz="1200" dirty="0" smtClean="0">
                <a:solidFill>
                  <a:schemeClr val="tx1"/>
                </a:solidFill>
                <a:latin typeface="Arial" pitchFamily="34" charset="0"/>
                <a:cs typeface="Arial" pitchFamily="34" charset="0"/>
              </a:rPr>
              <a:t>, se puede utilizar un presurizador  y con éste tipo de presión se utilizan los calentadores de depósito.</a:t>
            </a:r>
            <a:endParaRPr lang="es-MX" sz="1200" dirty="0">
              <a:latin typeface="Arial" pitchFamily="34" charset="0"/>
              <a:cs typeface="Arial" pitchFamily="34" charset="0"/>
            </a:endParaRPr>
          </a:p>
        </p:txBody>
      </p:sp>
      <p:sp>
        <p:nvSpPr>
          <p:cNvPr id="13" name="12 Rectángulo redondeado"/>
          <p:cNvSpPr/>
          <p:nvPr/>
        </p:nvSpPr>
        <p:spPr>
          <a:xfrm>
            <a:off x="5004048" y="4797152"/>
            <a:ext cx="3528392" cy="14401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Arial" pitchFamily="34" charset="0"/>
                <a:cs typeface="Arial" pitchFamily="34" charset="0"/>
              </a:rPr>
              <a:t>Hay productos que requieren una alta presión de agua como las regaderas de cascada, paneles de ducha, regaderas de plato, calentadores de agua instantáneos o algunos monomandos</a:t>
            </a:r>
            <a:r>
              <a:rPr lang="es-ES" sz="1200" dirty="0" smtClean="0">
                <a:solidFill>
                  <a:schemeClr val="tx1"/>
                </a:solidFill>
                <a:latin typeface="Arial" pitchFamily="34" charset="0"/>
                <a:cs typeface="Arial" pitchFamily="34" charset="0"/>
              </a:rPr>
              <a:t>, su distancia lineal es más de 6 metros</a:t>
            </a:r>
            <a:endParaRPr lang="es-MX"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78047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04664"/>
            <a:ext cx="8534400" cy="792088"/>
          </a:xfrm>
        </p:spPr>
        <p:txBody>
          <a:bodyPr>
            <a:normAutofit fontScale="90000"/>
          </a:bodyPr>
          <a:lstStyle/>
          <a:p>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a:solidFill>
                  <a:srgbClr val="C00000"/>
                </a:solidFill>
                <a:latin typeface="Arial Black" pitchFamily="34" charset="0"/>
              </a:rPr>
              <a:t/>
            </a:r>
            <a:br>
              <a:rPr lang="es-ES" sz="2200" b="1" dirty="0">
                <a:solidFill>
                  <a:srgbClr val="C00000"/>
                </a:solidFill>
                <a:latin typeface="Arial Black" pitchFamily="34" charset="0"/>
              </a:rPr>
            </a:br>
            <a:r>
              <a:rPr lang="es-ES" sz="2200" b="1" dirty="0" smtClean="0">
                <a:solidFill>
                  <a:srgbClr val="C00000"/>
                </a:solidFill>
                <a:latin typeface="Arial Black" pitchFamily="34" charset="0"/>
              </a:rPr>
              <a:t/>
            </a:r>
            <a:br>
              <a:rPr lang="es-ES" sz="2200" b="1" dirty="0" smtClean="0">
                <a:solidFill>
                  <a:srgbClr val="C00000"/>
                </a:solidFill>
                <a:latin typeface="Arial Black" pitchFamily="34" charset="0"/>
              </a:rPr>
            </a:br>
            <a:r>
              <a:rPr lang="es-ES" sz="2200" b="1" dirty="0">
                <a:solidFill>
                  <a:srgbClr val="C00000"/>
                </a:solidFill>
                <a:latin typeface="Arial Black" pitchFamily="34" charset="0"/>
              </a:rPr>
              <a:t/>
            </a:r>
            <a:br>
              <a:rPr lang="es-ES" sz="2200" b="1" dirty="0">
                <a:solidFill>
                  <a:srgbClr val="C00000"/>
                </a:solidFill>
                <a:latin typeface="Arial Black" pitchFamily="34" charset="0"/>
              </a:rPr>
            </a:br>
            <a:r>
              <a:rPr lang="es-ES" sz="2200" b="1" dirty="0" smtClean="0">
                <a:solidFill>
                  <a:srgbClr val="C00000"/>
                </a:solidFill>
                <a:latin typeface="Arial Black" pitchFamily="34" charset="0"/>
              </a:rPr>
              <a:t>¿</a:t>
            </a:r>
            <a:r>
              <a:rPr lang="es-ES" sz="2200" b="1" dirty="0">
                <a:solidFill>
                  <a:srgbClr val="C00000"/>
                </a:solidFill>
                <a:latin typeface="Arial Black" pitchFamily="34" charset="0"/>
              </a:rPr>
              <a:t>Cómo saber si tengo la presión de agua </a:t>
            </a:r>
            <a:r>
              <a:rPr lang="es-ES" sz="2200" b="1" dirty="0" smtClean="0">
                <a:solidFill>
                  <a:srgbClr val="C00000"/>
                </a:solidFill>
                <a:latin typeface="Arial Black" pitchFamily="34" charset="0"/>
              </a:rPr>
              <a:t>adecuada</a:t>
            </a:r>
            <a:r>
              <a:rPr lang="es-ES" sz="2700" b="1" dirty="0" smtClean="0">
                <a:solidFill>
                  <a:srgbClr val="C00000"/>
                </a:solidFill>
                <a:latin typeface="Arial Black" pitchFamily="34" charset="0"/>
              </a:rPr>
              <a:t>?</a:t>
            </a:r>
            <a:r>
              <a:rPr lang="es-ES" b="1" dirty="0">
                <a:solidFill>
                  <a:srgbClr val="C00000"/>
                </a:solidFill>
                <a:latin typeface="Arial Black" pitchFamily="34" charset="0"/>
              </a:rPr>
              <a:t/>
            </a:r>
            <a:br>
              <a:rPr lang="es-ES" b="1" dirty="0">
                <a:solidFill>
                  <a:srgbClr val="C00000"/>
                </a:solidFill>
                <a:latin typeface="Arial Black" pitchFamily="34" charset="0"/>
              </a:rPr>
            </a:br>
            <a:endParaRPr lang="es-MX" dirty="0">
              <a:solidFill>
                <a:srgbClr val="C00000"/>
              </a:solidFill>
              <a:latin typeface="Arial Black" pitchFamily="34" charset="0"/>
            </a:endParaRPr>
          </a:p>
        </p:txBody>
      </p:sp>
      <p:sp>
        <p:nvSpPr>
          <p:cNvPr id="3" name="2 Marcador de contenido"/>
          <p:cNvSpPr>
            <a:spLocks noGrp="1"/>
          </p:cNvSpPr>
          <p:nvPr>
            <p:ph sz="quarter" idx="1"/>
          </p:nvPr>
        </p:nvSpPr>
        <p:spPr>
          <a:xfrm>
            <a:off x="251520" y="1484784"/>
            <a:ext cx="8503920" cy="4572000"/>
          </a:xfrm>
        </p:spPr>
        <p:txBody>
          <a:bodyPr>
            <a:normAutofit/>
          </a:bodyPr>
          <a:lstStyle/>
          <a:p>
            <a:pPr marL="0" indent="0">
              <a:buNone/>
            </a:pPr>
            <a:endParaRPr lang="es-MX" sz="1800" dirty="0">
              <a:latin typeface="Arial" pitchFamily="34" charset="0"/>
              <a:cs typeface="Arial" pitchFamily="34" charset="0"/>
            </a:endParaRPr>
          </a:p>
          <a:p>
            <a:pPr marL="0" indent="0" fontAlgn="base">
              <a:buNone/>
            </a:pPr>
            <a:r>
              <a:rPr lang="es-ES" sz="1800" dirty="0" smtClean="0">
                <a:latin typeface="Arial" pitchFamily="34" charset="0"/>
                <a:cs typeface="Arial" pitchFamily="34" charset="0"/>
              </a:rPr>
              <a:t>Una </a:t>
            </a:r>
            <a:r>
              <a:rPr lang="es-ES" sz="1800" dirty="0">
                <a:latin typeface="Arial" pitchFamily="34" charset="0"/>
                <a:cs typeface="Arial" pitchFamily="34" charset="0"/>
              </a:rPr>
              <a:t>forma fácil de identificar la presión en </a:t>
            </a:r>
            <a:r>
              <a:rPr lang="es-ES" sz="1800" dirty="0" smtClean="0">
                <a:latin typeface="Arial" pitchFamily="34" charset="0"/>
                <a:cs typeface="Arial" pitchFamily="34" charset="0"/>
              </a:rPr>
              <a:t>el </a:t>
            </a:r>
            <a:r>
              <a:rPr lang="es-ES" sz="1800" dirty="0">
                <a:latin typeface="Arial" pitchFamily="34" charset="0"/>
                <a:cs typeface="Arial" pitchFamily="34" charset="0"/>
              </a:rPr>
              <a:t>domicilio es por la altura que hay del tinaco a </a:t>
            </a:r>
            <a:r>
              <a:rPr lang="es-ES" sz="1800" dirty="0" smtClean="0">
                <a:latin typeface="Arial" pitchFamily="34" charset="0"/>
                <a:cs typeface="Arial" pitchFamily="34" charset="0"/>
              </a:rPr>
              <a:t>la </a:t>
            </a:r>
            <a:r>
              <a:rPr lang="es-ES" sz="1800" dirty="0">
                <a:latin typeface="Arial" pitchFamily="34" charset="0"/>
                <a:cs typeface="Arial" pitchFamily="34" charset="0"/>
              </a:rPr>
              <a:t>regadera.</a:t>
            </a:r>
          </a:p>
          <a:p>
            <a:pPr marL="0" indent="0">
              <a:buNone/>
            </a:pPr>
            <a:endParaRPr lang="es-MX" dirty="0"/>
          </a:p>
        </p:txBody>
      </p:sp>
      <p:pic>
        <p:nvPicPr>
          <p:cNvPr id="5122" name="Picture 2" descr="C:\Users\JuanManuel\Desktop\6699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708920"/>
            <a:ext cx="82867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55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dirty="0" smtClean="0">
                <a:solidFill>
                  <a:srgbClr val="C00000"/>
                </a:solidFill>
              </a:rPr>
              <a:t>LUGARES DONDE SE COLOCA UN CALENTADOR DE AGUA</a:t>
            </a:r>
            <a:endParaRPr lang="es-MX" sz="2000" dirty="0">
              <a:solidFill>
                <a:srgbClr val="C00000"/>
              </a:solidFill>
            </a:endParaRPr>
          </a:p>
        </p:txBody>
      </p:sp>
      <p:pic>
        <p:nvPicPr>
          <p:cNvPr id="5" name="Picture 4" descr="C:\Users\JuanManuel\Desktop\OIP (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27584" y="4653136"/>
            <a:ext cx="338437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uanManuel\Desktop\OIP (3).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292080" y="4653136"/>
            <a:ext cx="3324225" cy="1691258"/>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755576" y="2276872"/>
            <a:ext cx="3456384" cy="187220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rgbClr val="C00000"/>
                </a:solidFill>
                <a:latin typeface="Arial" pitchFamily="34" charset="0"/>
                <a:cs typeface="Arial" pitchFamily="34" charset="0"/>
              </a:rPr>
              <a:t>DEPARTAMENTOS </a:t>
            </a:r>
            <a:r>
              <a:rPr lang="es-MX" sz="1400" dirty="0" smtClean="0">
                <a:solidFill>
                  <a:schemeClr val="tx1"/>
                </a:solidFill>
                <a:latin typeface="Arial" pitchFamily="34" charset="0"/>
                <a:cs typeface="Arial" pitchFamily="34" charset="0"/>
              </a:rPr>
              <a:t>GENERALMENTE EL CALENTADOR SE COLOCA EN EL INTERIOR</a:t>
            </a:r>
            <a:endParaRPr lang="es-MX" sz="1400" dirty="0">
              <a:solidFill>
                <a:schemeClr val="tx1"/>
              </a:solidFill>
              <a:latin typeface="Arial" pitchFamily="34" charset="0"/>
              <a:cs typeface="Arial" pitchFamily="34" charset="0"/>
            </a:endParaRPr>
          </a:p>
        </p:txBody>
      </p:sp>
      <p:sp>
        <p:nvSpPr>
          <p:cNvPr id="11" name="10 Elipse"/>
          <p:cNvSpPr/>
          <p:nvPr/>
        </p:nvSpPr>
        <p:spPr>
          <a:xfrm>
            <a:off x="5004048" y="2276872"/>
            <a:ext cx="3456384" cy="187220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rgbClr val="C00000"/>
                </a:solidFill>
                <a:latin typeface="Arial" pitchFamily="34" charset="0"/>
                <a:cs typeface="Arial" pitchFamily="34" charset="0"/>
              </a:rPr>
              <a:t>CASA HABITACIÓN </a:t>
            </a:r>
            <a:r>
              <a:rPr lang="es-MX" sz="1400" dirty="0" smtClean="0">
                <a:solidFill>
                  <a:schemeClr val="tx1"/>
                </a:solidFill>
                <a:latin typeface="Arial" pitchFamily="34" charset="0"/>
                <a:cs typeface="Arial" pitchFamily="34" charset="0"/>
              </a:rPr>
              <a:t>GENERALMENTE EL CALENTADOR SE COLOCA EN EL EXTERIOR</a:t>
            </a:r>
            <a:endParaRPr lang="es-MX"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389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TIPO DE ENERGÍA</a:t>
            </a:r>
            <a:endParaRPr lang="es-MX" dirty="0">
              <a:solidFill>
                <a:srgbClr val="C00000"/>
              </a:solidFill>
            </a:endParaRPr>
          </a:p>
        </p:txBody>
      </p:sp>
      <p:sp>
        <p:nvSpPr>
          <p:cNvPr id="6" name="5 Pentágono"/>
          <p:cNvSpPr/>
          <p:nvPr/>
        </p:nvSpPr>
        <p:spPr>
          <a:xfrm>
            <a:off x="302650" y="1494609"/>
            <a:ext cx="2818776" cy="864096"/>
          </a:xfrm>
          <a:prstGeom prst="homePlat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latin typeface="Arial Black" pitchFamily="34" charset="0"/>
              </a:rPr>
              <a:t>GAS NATURAL</a:t>
            </a:r>
            <a:endParaRPr lang="es-MX" dirty="0">
              <a:solidFill>
                <a:schemeClr val="tx1"/>
              </a:solidFill>
              <a:latin typeface="Arial Black"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92" y="2773094"/>
            <a:ext cx="287050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sz="quarter" idx="1"/>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6515" y="4106123"/>
            <a:ext cx="2892210" cy="90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02650" y="3039278"/>
            <a:ext cx="1197764" cy="369332"/>
          </a:xfrm>
          <a:prstGeom prst="rect">
            <a:avLst/>
          </a:prstGeom>
        </p:spPr>
        <p:txBody>
          <a:bodyPr wrap="none">
            <a:spAutoFit/>
          </a:bodyPr>
          <a:lstStyle/>
          <a:p>
            <a:r>
              <a:rPr lang="es-MX" dirty="0" smtClean="0">
                <a:solidFill>
                  <a:schemeClr val="tx1"/>
                </a:solidFill>
                <a:latin typeface="Arial Black" pitchFamily="34" charset="0"/>
              </a:rPr>
              <a:t>GAS LP </a:t>
            </a:r>
            <a:endParaRPr lang="es-MX" dirty="0">
              <a:solidFill>
                <a:schemeClr val="tx1"/>
              </a:solidFill>
              <a:latin typeface="Arial Black" pitchFamily="34" charset="0"/>
            </a:endParaRPr>
          </a:p>
        </p:txBody>
      </p:sp>
      <p:sp>
        <p:nvSpPr>
          <p:cNvPr id="9" name="8 Rectángulo"/>
          <p:cNvSpPr/>
          <p:nvPr/>
        </p:nvSpPr>
        <p:spPr>
          <a:xfrm>
            <a:off x="309086" y="4418705"/>
            <a:ext cx="2085507" cy="369332"/>
          </a:xfrm>
          <a:prstGeom prst="rect">
            <a:avLst/>
          </a:prstGeom>
        </p:spPr>
        <p:txBody>
          <a:bodyPr wrap="none">
            <a:spAutoFit/>
          </a:bodyPr>
          <a:lstStyle/>
          <a:p>
            <a:r>
              <a:rPr lang="es-MX" dirty="0" smtClean="0">
                <a:latin typeface="Arial Black" pitchFamily="34" charset="0"/>
              </a:rPr>
              <a:t>ELECTRICIDAD</a:t>
            </a:r>
            <a:endParaRPr lang="es-MX" dirty="0">
              <a:solidFill>
                <a:schemeClr val="tx1"/>
              </a:solidFill>
              <a:latin typeface="Arial Black" pitchFamily="34" charset="0"/>
            </a:endParaRPr>
          </a:p>
        </p:txBody>
      </p:sp>
      <p:pic>
        <p:nvPicPr>
          <p:cNvPr id="4101" name="Picture 5" descr="C:\Users\JuanManuel\Desktop\OIP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494609"/>
            <a:ext cx="2476500" cy="998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uanManuel\Desktop\descar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13" y="2624116"/>
            <a:ext cx="2476500" cy="12040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JuanManuel\Desktop\descarga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141" y="2624116"/>
            <a:ext cx="2490391" cy="11996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JuanManuel\Desktop\OIP (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3739" y="1494609"/>
            <a:ext cx="2490390" cy="998288"/>
          </a:xfrm>
          <a:prstGeom prst="rect">
            <a:avLst/>
          </a:prstGeom>
          <a:noFill/>
          <a:extLst>
            <a:ext uri="{909E8E84-426E-40DD-AFC4-6F175D3DCCD1}">
              <a14:hiddenFill xmlns:a14="http://schemas.microsoft.com/office/drawing/2010/main">
                <a:solidFill>
                  <a:srgbClr val="FFFFFF"/>
                </a:solidFill>
              </a14:hiddenFill>
            </a:ext>
          </a:extLst>
        </p:spPr>
      </p:pic>
      <p:sp>
        <p:nvSpPr>
          <p:cNvPr id="13" name="12 Pentágono"/>
          <p:cNvSpPr/>
          <p:nvPr/>
        </p:nvSpPr>
        <p:spPr>
          <a:xfrm>
            <a:off x="314845" y="5517232"/>
            <a:ext cx="2818776" cy="864096"/>
          </a:xfrm>
          <a:prstGeom prst="homePlate">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latin typeface="Arial Black" pitchFamily="34" charset="0"/>
              </a:rPr>
              <a:t>SOLAR</a:t>
            </a:r>
            <a:endParaRPr lang="es-MX" dirty="0">
              <a:solidFill>
                <a:schemeClr val="tx1"/>
              </a:solidFill>
              <a:latin typeface="Arial Black" pitchFamily="34" charset="0"/>
            </a:endParaRPr>
          </a:p>
        </p:txBody>
      </p:sp>
      <p:pic>
        <p:nvPicPr>
          <p:cNvPr id="1027" name="Picture 3" descr="C:\Users\JuanManuel\Desktop\OIP (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6409" y="5301209"/>
            <a:ext cx="2457720" cy="1162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anManuel\Desktop\OIP (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2717" y="3930787"/>
            <a:ext cx="2471412" cy="12984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uanManuel\Desktop\OIP (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2613" y="3934765"/>
            <a:ext cx="2476500" cy="1294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uanManuel\Desktop\OIP (1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4948" y="5301209"/>
            <a:ext cx="2484165" cy="11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9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solidFill>
                  <a:srgbClr val="C00000"/>
                </a:solidFill>
              </a:rPr>
              <a:t>TIPOS DE  CALENTADORES</a:t>
            </a:r>
            <a:endParaRPr lang="es-MX" dirty="0">
              <a:solidFill>
                <a:srgbClr val="C00000"/>
              </a:solidFill>
            </a:endParaRPr>
          </a:p>
        </p:txBody>
      </p:sp>
      <p:sp>
        <p:nvSpPr>
          <p:cNvPr id="6" name="5 Marcador de contenido"/>
          <p:cNvSpPr>
            <a:spLocks noGrp="1"/>
          </p:cNvSpPr>
          <p:nvPr>
            <p:ph sz="quarter" idx="1"/>
          </p:nvPr>
        </p:nvSpPr>
        <p:spPr/>
        <p:txBody>
          <a:bodyPr/>
          <a:lstStyle/>
          <a:p>
            <a:pPr marL="0" indent="0">
              <a:buNone/>
            </a:pPr>
            <a:endParaRPr lang="es-MX" dirty="0" smtClean="0"/>
          </a:p>
          <a:p>
            <a:pPr marL="0" indent="0">
              <a:buNone/>
            </a:pPr>
            <a:endParaRPr lang="es-MX" dirty="0"/>
          </a:p>
          <a:p>
            <a:pPr marL="0" indent="0">
              <a:buNone/>
            </a:pPr>
            <a:endParaRPr lang="es-MX" dirty="0"/>
          </a:p>
        </p:txBody>
      </p:sp>
      <p:sp>
        <p:nvSpPr>
          <p:cNvPr id="7" name="6 Rectángulo redondeado"/>
          <p:cNvSpPr/>
          <p:nvPr/>
        </p:nvSpPr>
        <p:spPr>
          <a:xfrm>
            <a:off x="5964698" y="5805264"/>
            <a:ext cx="2423726" cy="57606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SISTEMA HIBRIDO</a:t>
            </a:r>
            <a:endParaRPr lang="es-MX" dirty="0">
              <a:solidFill>
                <a:schemeClr val="tx1"/>
              </a:solidFill>
            </a:endParaRPr>
          </a:p>
        </p:txBody>
      </p:sp>
      <p:sp>
        <p:nvSpPr>
          <p:cNvPr id="8" name="7 Rectángulo redondeado"/>
          <p:cNvSpPr/>
          <p:nvPr/>
        </p:nvSpPr>
        <p:spPr>
          <a:xfrm>
            <a:off x="5940152" y="2771837"/>
            <a:ext cx="2448272" cy="5760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GAS</a:t>
            </a:r>
            <a:endParaRPr lang="es-MX" dirty="0">
              <a:solidFill>
                <a:schemeClr val="tx1"/>
              </a:solidFill>
            </a:endParaRPr>
          </a:p>
        </p:txBody>
      </p:sp>
      <p:sp>
        <p:nvSpPr>
          <p:cNvPr id="9" name="8 Rectángulo redondeado"/>
          <p:cNvSpPr/>
          <p:nvPr/>
        </p:nvSpPr>
        <p:spPr>
          <a:xfrm>
            <a:off x="539552" y="2879428"/>
            <a:ext cx="2448272" cy="5760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ELÉCTRICO</a:t>
            </a:r>
            <a:endParaRPr lang="es-MX" dirty="0">
              <a:solidFill>
                <a:schemeClr val="tx1"/>
              </a:solidFill>
            </a:endParaRPr>
          </a:p>
        </p:txBody>
      </p:sp>
      <p:sp>
        <p:nvSpPr>
          <p:cNvPr id="10" name="9 Rectángulo redondeado"/>
          <p:cNvSpPr/>
          <p:nvPr/>
        </p:nvSpPr>
        <p:spPr>
          <a:xfrm>
            <a:off x="564023" y="5805264"/>
            <a:ext cx="2423801" cy="576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SOLAR</a:t>
            </a:r>
            <a:endParaRPr lang="es-MX" dirty="0">
              <a:solidFill>
                <a:schemeClr val="tx1"/>
              </a:solidFill>
            </a:endParaRPr>
          </a:p>
        </p:txBody>
      </p:sp>
      <p:pic>
        <p:nvPicPr>
          <p:cNvPr id="7170" name="Picture 2" descr="C:\Users\JuanManuel\Desktop\OIP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314915"/>
            <a:ext cx="1872207" cy="14660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anManuel\Desktop\descarg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14915"/>
            <a:ext cx="1656184" cy="14660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uanManuel\Desktop\descarga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1746411" cy="14666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uanManuel\Desktop\OIP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939" y="1314914"/>
            <a:ext cx="1514475" cy="156451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JuanManuel\Desktop\OIP (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6415" y="4060639"/>
            <a:ext cx="19375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JuanManuel\Desktop\OIP (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060639"/>
            <a:ext cx="1656184"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JuanManuel\Desktop\OIP (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3573" y="4060639"/>
            <a:ext cx="1638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JuanManuel\Desktop\OIP (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4072912"/>
            <a:ext cx="189948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80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1930</TotalTime>
  <Words>1568</Words>
  <Application>Microsoft Office PowerPoint</Application>
  <PresentationFormat>Presentación en pantalla (4:3)</PresentationFormat>
  <Paragraphs>267</Paragraphs>
  <Slides>44</Slides>
  <Notes>2</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Civil</vt:lpstr>
      <vt:lpstr>MÓDULO</vt:lpstr>
      <vt:lpstr>4.4.- CALENTADORES DE AGUA</vt:lpstr>
      <vt:lpstr> ¿CÓMO ELEGIR UN CALENTADOR DE AGUA?</vt:lpstr>
      <vt:lpstr>SISTEMAS HIDRAULICOS</vt:lpstr>
      <vt:lpstr>TIPOS DE PRESIÓN EN UN SISTEMA ABIERTO</vt:lpstr>
      <vt:lpstr>    ¿Cómo saber si tengo la presión de agua adecuada? </vt:lpstr>
      <vt:lpstr>LUGARES DONDE SE COLOCA UN CALENTADOR DE AGUA</vt:lpstr>
      <vt:lpstr>TIPO DE ENERGÍA</vt:lpstr>
      <vt:lpstr>TIPOS DE  CALENTADORES</vt:lpstr>
      <vt:lpstr>Algunos detalles técnicos para medir la presión del agua</vt:lpstr>
      <vt:lpstr>Presentación de PowerPoint</vt:lpstr>
      <vt:lpstr>4.4.1</vt:lpstr>
      <vt:lpstr>4.4.1.-CALENTADORES DE GAS</vt:lpstr>
      <vt:lpstr>    GAS NATURAL         y            GAS LP</vt:lpstr>
      <vt:lpstr>TIPOS DE CALENTADORES DE GAS</vt:lpstr>
      <vt:lpstr>CONSIDERACIONES QUE DEBEMOS TOMAR EN CUENTA AL MOMENTO DE COMPRAR Y DE INSTALAR UN CALENTADOR DE GAS</vt:lpstr>
      <vt:lpstr>FIN CALENTADORES DE GAS</vt:lpstr>
      <vt:lpstr>     CALENTADOR DE DEPÓSITO</vt:lpstr>
      <vt:lpstr>CARACTERÍSTICAS DE UN CALENTADOR DE DEPÓSITO</vt:lpstr>
      <vt:lpstr>VENTAJAS                      DESVENTAJAS </vt:lpstr>
      <vt:lpstr>Presentación de PowerPoint</vt:lpstr>
      <vt:lpstr>Presentación de PowerPoint</vt:lpstr>
      <vt:lpstr>HERRAMIENTA  REQUERIDA PARA INSTALAR UN CALENTADOR DE DEPÓSITO</vt:lpstr>
      <vt:lpstr>MATERIAL REQUERIDO PARA LA INSTALACIÓN DE UN CALENTADOR DE DEPÓSITO</vt:lpstr>
      <vt:lpstr>Presentación de PowerPoint</vt:lpstr>
      <vt:lpstr>FIN CALENTADORES  DE DEPOSITO</vt:lpstr>
      <vt:lpstr>CALENTADORES DE RÁPIDA RECUPERACIÓN</vt:lpstr>
      <vt:lpstr>CARACTERÍSTICAS DE UN CALENTADOR DE RECUPERACIÓN RÁPIDA</vt:lpstr>
      <vt:lpstr>VENTAJAS                      DESVENTAJAS </vt:lpstr>
      <vt:lpstr>Presentación de PowerPoint</vt:lpstr>
      <vt:lpstr>Presentación de PowerPoint</vt:lpstr>
      <vt:lpstr>HERRAMIENTA  REQUERIDA PARA INSTALAR UN CALENTADOR DE RÁPIDA RECUPERACIÓN</vt:lpstr>
      <vt:lpstr>MATERIAL REQUERIDO PARA LA INSTALACIÓN DE UN CALENTADOR DE RÁPIDA RECUPERACIÓN</vt:lpstr>
      <vt:lpstr>INSTALACIÓN DE UN CALENTADOR DE RÁPIDA RECUPERACIÓN</vt:lpstr>
      <vt:lpstr>Presentación de PowerPoint</vt:lpstr>
      <vt:lpstr>CALENTADORES DE PASO INSTANTANEO</vt:lpstr>
      <vt:lpstr>CARACTERÍSTICAS DE UN CALENTADOR DE PASO INSTANTANEO</vt:lpstr>
      <vt:lpstr>VENTAJAS                      DESVENTAJAS </vt:lpstr>
      <vt:lpstr>CAPACIDAD DE CALENTADORES DE PASO INSTANTANEO</vt:lpstr>
      <vt:lpstr>Presentación de PowerPoint</vt:lpstr>
      <vt:lpstr>HERRAMIENTA  REQUERIDA PARA INSTALAR UN CALENTADOR DE PASO INSTANTANEO</vt:lpstr>
      <vt:lpstr>Presentación de PowerPoint</vt:lpstr>
      <vt:lpstr>Presentación de PowerPoint</vt:lpstr>
      <vt:lpstr>FIN CALENTADORES INSTANTANEOS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CALENTADORES DE AGUA</dc:title>
  <dc:creator>Juan Manuel Rivera Cruz</dc:creator>
  <cp:lastModifiedBy>Juan Manuel Rivera Cruz</cp:lastModifiedBy>
  <cp:revision>165</cp:revision>
  <dcterms:created xsi:type="dcterms:W3CDTF">2021-04-26T13:24:33Z</dcterms:created>
  <dcterms:modified xsi:type="dcterms:W3CDTF">2021-04-28T23:17:06Z</dcterms:modified>
</cp:coreProperties>
</file>