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57" r:id="rId3"/>
    <p:sldId id="354" r:id="rId4"/>
    <p:sldId id="258" r:id="rId5"/>
    <p:sldId id="259" r:id="rId6"/>
    <p:sldId id="296" r:id="rId7"/>
    <p:sldId id="349" r:id="rId8"/>
    <p:sldId id="264" r:id="rId9"/>
    <p:sldId id="265" r:id="rId10"/>
    <p:sldId id="283" r:id="rId11"/>
    <p:sldId id="268" r:id="rId12"/>
    <p:sldId id="267" r:id="rId13"/>
    <p:sldId id="269" r:id="rId14"/>
    <p:sldId id="271" r:id="rId15"/>
    <p:sldId id="284" r:id="rId16"/>
    <p:sldId id="285" r:id="rId17"/>
    <p:sldId id="270" r:id="rId18"/>
    <p:sldId id="29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82060" autoAdjust="0"/>
  </p:normalViewPr>
  <p:slideViewPr>
    <p:cSldViewPr>
      <p:cViewPr varScale="1">
        <p:scale>
          <a:sx n="74" d="100"/>
          <a:sy n="74" d="100"/>
        </p:scale>
        <p:origin x="1290"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37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ADA219-0312-47C8-B079-61E87980E00B}" type="datetimeFigureOut">
              <a:rPr lang="en-US" smtClean="0"/>
              <a:t>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0D6D58-3633-4F79-BE87-5D91D0AAB304}" type="slidenum">
              <a:rPr lang="en-US" smtClean="0"/>
              <a:t>‹#›</a:t>
            </a:fld>
            <a:endParaRPr lang="en-US"/>
          </a:p>
        </p:txBody>
      </p:sp>
    </p:spTree>
    <p:extLst>
      <p:ext uri="{BB962C8B-B14F-4D97-AF65-F5344CB8AC3E}">
        <p14:creationId xmlns:p14="http://schemas.microsoft.com/office/powerpoint/2010/main" val="330647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D6D58-3633-4F79-BE87-5D91D0AAB304}" type="slidenum">
              <a:rPr lang="en-US" smtClean="0"/>
              <a:t>6</a:t>
            </a:fld>
            <a:endParaRPr lang="en-US"/>
          </a:p>
        </p:txBody>
      </p:sp>
    </p:spTree>
    <p:extLst>
      <p:ext uri="{BB962C8B-B14F-4D97-AF65-F5344CB8AC3E}">
        <p14:creationId xmlns:p14="http://schemas.microsoft.com/office/powerpoint/2010/main" val="811114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D6D58-3633-4F79-BE87-5D91D0AAB304}" type="slidenum">
              <a:rPr lang="en-US" smtClean="0"/>
              <a:t>9</a:t>
            </a:fld>
            <a:endParaRPr lang="en-US"/>
          </a:p>
        </p:txBody>
      </p:sp>
    </p:spTree>
    <p:extLst>
      <p:ext uri="{BB962C8B-B14F-4D97-AF65-F5344CB8AC3E}">
        <p14:creationId xmlns:p14="http://schemas.microsoft.com/office/powerpoint/2010/main" val="567867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D5A002-D75B-4E79-9EE5-D2E096BA5254}"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3929196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504288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3236924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82489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3942940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D5A002-D75B-4E79-9EE5-D2E096BA5254}" type="datetimeFigureOut">
              <a:rPr lang="en-US" smtClean="0"/>
              <a:t>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564113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D5A002-D75B-4E79-9EE5-D2E096BA5254}" type="datetimeFigureOut">
              <a:rPr lang="en-US" smtClean="0"/>
              <a:t>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159277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5A002-D75B-4E79-9EE5-D2E096BA5254}"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488677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5A002-D75B-4E79-9EE5-D2E096BA5254}"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383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5A002-D75B-4E79-9EE5-D2E096BA5254}"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4803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D5A002-D75B-4E79-9EE5-D2E096BA5254}"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686958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310768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D5A002-D75B-4E79-9EE5-D2E096BA5254}" type="datetimeFigureOut">
              <a:rPr lang="en-US" smtClean="0"/>
              <a:t>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802350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D5A002-D75B-4E79-9EE5-D2E096BA5254}" type="datetimeFigureOut">
              <a:rPr lang="en-US" smtClean="0"/>
              <a:t>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20026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5A002-D75B-4E79-9EE5-D2E096BA5254}" type="datetimeFigureOut">
              <a:rPr lang="en-US" smtClean="0"/>
              <a:t>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67381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1076048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905428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0D5A002-D75B-4E79-9EE5-D2E096BA5254}" type="datetimeFigureOut">
              <a:rPr lang="en-US" smtClean="0"/>
              <a:t>1/5/2021</a:t>
            </a:fld>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D1A51F4-DDA5-452A-907F-B7E826804472}" type="slidenum">
              <a:rPr lang="en-US" smtClean="0"/>
              <a:t>‹#›</a:t>
            </a:fld>
            <a:endParaRPr lang="en-US"/>
          </a:p>
        </p:txBody>
      </p:sp>
    </p:spTree>
    <p:extLst>
      <p:ext uri="{BB962C8B-B14F-4D97-AF65-F5344CB8AC3E}">
        <p14:creationId xmlns:p14="http://schemas.microsoft.com/office/powerpoint/2010/main" val="260766147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7.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7.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5.xml"/><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17.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7.jpe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7.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0398" y="838200"/>
            <a:ext cx="7773308" cy="2916237"/>
          </a:xfrm>
        </p:spPr>
        <p:txBody>
          <a:bodyPr>
            <a:normAutofit fontScale="90000"/>
          </a:bodyPr>
          <a:lstStyle/>
          <a:p>
            <a:pPr algn="ctr"/>
            <a:r>
              <a:rPr lang="en-US" dirty="0" smtClean="0">
                <a:solidFill>
                  <a:srgbClr val="FF0000"/>
                </a:solidFill>
              </a:rPr>
              <a:t>Canada’s</a:t>
            </a:r>
            <a:r>
              <a:rPr lang="en-US" dirty="0" smtClean="0"/>
              <a:t> </a:t>
            </a:r>
            <a:r>
              <a:rPr lang="en-US" dirty="0" smtClean="0">
                <a:solidFill>
                  <a:srgbClr val="FF0000"/>
                </a:solidFill>
              </a:rPr>
              <a:t>C-Force</a:t>
            </a:r>
            <a:r>
              <a:rPr lang="en-US" dirty="0" smtClean="0"/>
              <a:t> </a:t>
            </a:r>
            <a:br>
              <a:rPr lang="en-US" dirty="0" smtClean="0"/>
            </a:br>
            <a:r>
              <a:rPr lang="en-US" dirty="0" smtClean="0"/>
              <a:t>in </a:t>
            </a:r>
            <a:br>
              <a:rPr lang="en-US" dirty="0" smtClean="0"/>
            </a:br>
            <a:r>
              <a:rPr lang="en-US" dirty="0" smtClean="0"/>
              <a:t>Hong Kong </a:t>
            </a:r>
            <a:br>
              <a:rPr lang="en-US" dirty="0" smtClean="0"/>
            </a:br>
            <a:r>
              <a:rPr lang="en-US" sz="2200" dirty="0" smtClean="0"/>
              <a:t>and its Forerunner</a:t>
            </a:r>
            <a:r>
              <a:rPr lang="en-US" dirty="0" smtClean="0"/>
              <a:t/>
            </a:r>
            <a:br>
              <a:rPr lang="en-US" dirty="0" smtClean="0"/>
            </a:br>
            <a:r>
              <a:rPr lang="en-US" dirty="0" smtClean="0"/>
              <a:t>-- </a:t>
            </a:r>
            <a:r>
              <a:rPr lang="en-US" sz="2700" dirty="0" smtClean="0">
                <a:solidFill>
                  <a:srgbClr val="FFC000"/>
                </a:solidFill>
              </a:rPr>
              <a:t>from a </a:t>
            </a:r>
            <a:br>
              <a:rPr lang="en-US" sz="2700" dirty="0" smtClean="0">
                <a:solidFill>
                  <a:srgbClr val="FFC000"/>
                </a:solidFill>
              </a:rPr>
            </a:br>
            <a:r>
              <a:rPr lang="en-US" sz="2700" dirty="0" smtClean="0">
                <a:solidFill>
                  <a:srgbClr val="FFC000"/>
                </a:solidFill>
              </a:rPr>
              <a:t>social philately approach</a:t>
            </a:r>
            <a:endParaRPr lang="en-US" sz="2700" dirty="0">
              <a:solidFill>
                <a:srgbClr val="FFC000"/>
              </a:solidFill>
            </a:endParaRPr>
          </a:p>
        </p:txBody>
      </p:sp>
      <p:sp>
        <p:nvSpPr>
          <p:cNvPr id="3" name="Subtitle 2"/>
          <p:cNvSpPr>
            <a:spLocks noGrp="1"/>
          </p:cNvSpPr>
          <p:nvPr>
            <p:ph type="subTitle" idx="1"/>
          </p:nvPr>
        </p:nvSpPr>
        <p:spPr>
          <a:xfrm>
            <a:off x="610398" y="3886200"/>
            <a:ext cx="7854696" cy="2547638"/>
          </a:xfrm>
        </p:spPr>
        <p:txBody>
          <a:bodyPr>
            <a:normAutofit fontScale="77500" lnSpcReduction="20000"/>
          </a:bodyPr>
          <a:lstStyle/>
          <a:p>
            <a:pPr algn="ctr"/>
            <a:r>
              <a:rPr lang="en-US" dirty="0" smtClean="0"/>
              <a:t>©Sam Chiu </a:t>
            </a:r>
            <a:r>
              <a:rPr lang="en-US" sz="1500" dirty="0" smtClean="0"/>
              <a:t>Ph.D.</a:t>
            </a:r>
            <a:r>
              <a:rPr lang="en-US" dirty="0" smtClean="0"/>
              <a:t> 2021</a:t>
            </a:r>
          </a:p>
          <a:p>
            <a:r>
              <a:rPr lang="en-US" dirty="0" smtClean="0"/>
              <a:t>FRPSL</a:t>
            </a:r>
          </a:p>
          <a:p>
            <a:r>
              <a:rPr lang="en-US" dirty="0" smtClean="0"/>
              <a:t>FRPSC/VP</a:t>
            </a:r>
            <a:endParaRPr lang="en-US" dirty="0"/>
          </a:p>
          <a:p>
            <a:r>
              <a:rPr lang="en-US" dirty="0" smtClean="0"/>
              <a:t>FIP Jury Fellow</a:t>
            </a:r>
          </a:p>
          <a:p>
            <a:pPr algn="ctr"/>
            <a:endParaRPr lang="en-US" dirty="0"/>
          </a:p>
          <a:p>
            <a:pPr algn="ctr"/>
            <a:r>
              <a:rPr lang="en-US" dirty="0" smtClean="0"/>
              <a:t>Presented at RPSL 7 Jan 2021</a:t>
            </a:r>
          </a:p>
          <a:p>
            <a:pPr algn="ctr"/>
            <a:endParaRPr lang="en-US" dirty="0"/>
          </a:p>
        </p:txBody>
      </p:sp>
    </p:spTree>
    <p:extLst>
      <p:ext uri="{BB962C8B-B14F-4D97-AF65-F5344CB8AC3E}">
        <p14:creationId xmlns:p14="http://schemas.microsoft.com/office/powerpoint/2010/main" val="242706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pPr algn="ctr"/>
            <a:r>
              <a:rPr lang="en-US" dirty="0" smtClean="0">
                <a:solidFill>
                  <a:srgbClr val="FF0000"/>
                </a:solidFill>
              </a:rPr>
              <a:t>Arrival in HK (2)</a:t>
            </a:r>
            <a:endParaRPr lang="en-US" dirty="0">
              <a:solidFill>
                <a:srgbClr val="FF0000"/>
              </a:solidFill>
            </a:endParaRPr>
          </a:p>
        </p:txBody>
      </p:sp>
      <p:sp>
        <p:nvSpPr>
          <p:cNvPr id="3" name="Text Placeholder 2"/>
          <p:cNvSpPr>
            <a:spLocks noGrp="1"/>
          </p:cNvSpPr>
          <p:nvPr>
            <p:ph type="body" idx="1"/>
          </p:nvPr>
        </p:nvSpPr>
        <p:spPr>
          <a:xfrm>
            <a:off x="725160" y="598487"/>
            <a:ext cx="8389862" cy="609600"/>
          </a:xfrm>
        </p:spPr>
        <p:txBody>
          <a:bodyPr>
            <a:normAutofit fontScale="92500" lnSpcReduction="20000"/>
          </a:bodyPr>
          <a:lstStyle/>
          <a:p>
            <a:r>
              <a:rPr lang="en-US" sz="2000" dirty="0">
                <a:solidFill>
                  <a:schemeClr val="tx2"/>
                </a:solidFill>
              </a:rPr>
              <a:t>Censored by </a:t>
            </a:r>
            <a:r>
              <a:rPr lang="en-US" sz="2000" dirty="0" smtClean="0">
                <a:solidFill>
                  <a:srgbClr val="FF0000"/>
                </a:solidFill>
              </a:rPr>
              <a:t>Leonard B. Corrigan </a:t>
            </a:r>
            <a:r>
              <a:rPr lang="en-US" sz="2000" dirty="0" smtClean="0">
                <a:solidFill>
                  <a:schemeClr val="tx2"/>
                </a:solidFill>
              </a:rPr>
              <a:t>WG,</a:t>
            </a:r>
            <a:r>
              <a:rPr lang="en-US" sz="2000" dirty="0" smtClean="0"/>
              <a:t> </a:t>
            </a:r>
            <a:r>
              <a:rPr lang="en-US" sz="2000" dirty="0" smtClean="0">
                <a:solidFill>
                  <a:schemeClr val="tx2"/>
                </a:solidFill>
              </a:rPr>
              <a:t>Nov 28</a:t>
            </a:r>
            <a:r>
              <a:rPr lang="en-US" sz="2000" baseline="30000" dirty="0" smtClean="0">
                <a:solidFill>
                  <a:schemeClr val="tx2"/>
                </a:solidFill>
              </a:rPr>
              <a:t>th</a:t>
            </a:r>
            <a:r>
              <a:rPr lang="en-US" sz="2000" dirty="0" smtClean="0">
                <a:solidFill>
                  <a:schemeClr val="tx2"/>
                </a:solidFill>
              </a:rPr>
              <a:t>. He was wounded in action Dec 24</a:t>
            </a:r>
            <a:r>
              <a:rPr lang="en-US" sz="2000" baseline="30000" dirty="0" smtClean="0">
                <a:solidFill>
                  <a:schemeClr val="tx2"/>
                </a:solidFill>
              </a:rPr>
              <a:t>th</a:t>
            </a:r>
            <a:r>
              <a:rPr lang="en-US" sz="2000" dirty="0" smtClean="0">
                <a:solidFill>
                  <a:schemeClr val="tx2"/>
                </a:solidFill>
              </a:rPr>
              <a:t>, with </a:t>
            </a:r>
            <a:r>
              <a:rPr lang="en-US" sz="2000" dirty="0" err="1" smtClean="0">
                <a:solidFill>
                  <a:schemeClr val="tx2"/>
                </a:solidFill>
              </a:rPr>
              <a:t>MiD</a:t>
            </a:r>
            <a:r>
              <a:rPr lang="en-US" sz="2000" dirty="0" smtClean="0">
                <a:solidFill>
                  <a:schemeClr val="tx2"/>
                </a:solidFill>
              </a:rPr>
              <a:t> decoration. </a:t>
            </a:r>
          </a:p>
        </p:txBody>
      </p:sp>
      <p:sp>
        <p:nvSpPr>
          <p:cNvPr id="10" name="Text Placeholder 3"/>
          <p:cNvSpPr>
            <a:spLocks noGrp="1"/>
          </p:cNvSpPr>
          <p:nvPr>
            <p:ph type="body" sz="quarter" idx="3"/>
          </p:nvPr>
        </p:nvSpPr>
        <p:spPr>
          <a:xfrm>
            <a:off x="0" y="5118226"/>
            <a:ext cx="8915400" cy="1463854"/>
          </a:xfrm>
        </p:spPr>
        <p:txBody>
          <a:bodyPr>
            <a:normAutofit lnSpcReduction="10000"/>
          </a:bodyPr>
          <a:lstStyle/>
          <a:p>
            <a:r>
              <a:rPr lang="en-US" sz="2000" dirty="0">
                <a:solidFill>
                  <a:schemeClr val="tx2"/>
                </a:solidFill>
              </a:rPr>
              <a:t>Sent by Private </a:t>
            </a:r>
            <a:r>
              <a:rPr lang="en-US" sz="2000" dirty="0">
                <a:solidFill>
                  <a:srgbClr val="FF0000"/>
                </a:solidFill>
              </a:rPr>
              <a:t>William Alexander </a:t>
            </a:r>
            <a:r>
              <a:rPr lang="en-US" sz="2000" dirty="0" err="1">
                <a:solidFill>
                  <a:srgbClr val="FF0000"/>
                </a:solidFill>
              </a:rPr>
              <a:t>Kellas</a:t>
            </a:r>
            <a:r>
              <a:rPr lang="en-US" sz="2000" dirty="0"/>
              <a:t>, </a:t>
            </a:r>
            <a:r>
              <a:rPr lang="en-US" sz="2000" dirty="0">
                <a:solidFill>
                  <a:schemeClr val="tx2"/>
                </a:solidFill>
              </a:rPr>
              <a:t>H6903, D Company, WG. MIA Dec 21</a:t>
            </a:r>
            <a:r>
              <a:rPr lang="en-US" sz="2000" baseline="30000" dirty="0">
                <a:solidFill>
                  <a:schemeClr val="tx2"/>
                </a:solidFill>
              </a:rPr>
              <a:t>st</a:t>
            </a:r>
            <a:r>
              <a:rPr lang="en-US" sz="2000" dirty="0">
                <a:solidFill>
                  <a:schemeClr val="tx2"/>
                </a:solidFill>
              </a:rPr>
              <a:t>, 2 days after Major Gresham and Master Sergeant Osborne VC was killed. He was last seen around </a:t>
            </a:r>
            <a:r>
              <a:rPr lang="en-US" sz="2000" dirty="0" err="1">
                <a:solidFill>
                  <a:schemeClr val="tx2"/>
                </a:solidFill>
              </a:rPr>
              <a:t>Jardine’s</a:t>
            </a:r>
            <a:r>
              <a:rPr lang="en-US" sz="2000" dirty="0">
                <a:solidFill>
                  <a:schemeClr val="tx2"/>
                </a:solidFill>
              </a:rPr>
              <a:t> Lookout. </a:t>
            </a:r>
            <a:r>
              <a:rPr lang="en-US" sz="2000" b="0" dirty="0" smtClean="0"/>
              <a:t>Arrival CDS Bury, Quebec 1942 Jan 10</a:t>
            </a:r>
            <a:r>
              <a:rPr lang="en-US" sz="2000" b="0" baseline="30000" dirty="0" smtClean="0"/>
              <a:t>th</a:t>
            </a:r>
            <a:r>
              <a:rPr lang="en-US" sz="2000" b="0" dirty="0" smtClean="0"/>
              <a:t>. 2 weeks after the capitulation of HK </a:t>
            </a:r>
            <a:endParaRPr lang="en-US" b="0" dirty="0"/>
          </a:p>
        </p:txBody>
      </p:sp>
      <p:pic>
        <p:nvPicPr>
          <p:cNvPr id="8" name="Content Placeholder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273517" y="1881488"/>
            <a:ext cx="3821113" cy="2721512"/>
          </a:xfrm>
        </p:spPr>
      </p:pic>
      <p:sp>
        <p:nvSpPr>
          <p:cNvPr id="9" name="Text Placeholder 3"/>
          <p:cNvSpPr txBox="1">
            <a:spLocks/>
          </p:cNvSpPr>
          <p:nvPr/>
        </p:nvSpPr>
        <p:spPr>
          <a:xfrm>
            <a:off x="5348288" y="1233351"/>
            <a:ext cx="3567112" cy="568362"/>
          </a:xfrm>
          <a:prstGeom prst="rect">
            <a:avLst/>
          </a:prstGeom>
          <a:solidFill>
            <a:schemeClr val="tx2">
              <a:lumMod val="50000"/>
            </a:schemeClr>
          </a:solidFill>
        </p:spPr>
        <p:txBody>
          <a:bodyPr vert="horz" lIns="45720" tIns="0" rIns="45720" bIns="0" anchor="ctr">
            <a:norm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1600" b="0" dirty="0" smtClean="0">
                <a:solidFill>
                  <a:schemeClr val="tx1"/>
                </a:solidFill>
              </a:rPr>
              <a:t>Carried on the last surface transport leaving HK before Japanese Invasion</a:t>
            </a:r>
            <a:endParaRPr lang="en-US" sz="1600" b="0" dirty="0">
              <a:solidFill>
                <a:schemeClr val="tx1"/>
              </a:solidFill>
            </a:endParaRPr>
          </a:p>
        </p:txBody>
      </p:sp>
      <p:sp>
        <p:nvSpPr>
          <p:cNvPr id="11" name="TextBox 10"/>
          <p:cNvSpPr txBox="1"/>
          <p:nvPr/>
        </p:nvSpPr>
        <p:spPr>
          <a:xfrm>
            <a:off x="4660621" y="4989772"/>
            <a:ext cx="1508125" cy="261610"/>
          </a:xfrm>
          <a:prstGeom prst="rect">
            <a:avLst/>
          </a:prstGeom>
          <a:noFill/>
        </p:spPr>
        <p:txBody>
          <a:bodyPr wrap="square" rtlCol="0">
            <a:spAutoFit/>
          </a:bodyPr>
          <a:lstStyle/>
          <a:p>
            <a:pPr algn="ctr"/>
            <a:r>
              <a:rPr lang="en-US" sz="1100" dirty="0" smtClean="0"/>
              <a:t>(HKVCA website)</a:t>
            </a:r>
            <a:endParaRPr lang="en-US" sz="1100" dirty="0"/>
          </a:p>
        </p:txBody>
      </p:sp>
      <p:pic>
        <p:nvPicPr>
          <p:cNvPr id="12" name="Picture 2" descr="C:\Users\acer\Desktop\Force C\Images in ppt\Winnipeg_Grenadiers_bad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29997" cy="7175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cer\Desktop\pop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485" y="4233970"/>
            <a:ext cx="1141145" cy="85725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0" y="1268188"/>
            <a:ext cx="5071063" cy="3575355"/>
          </a:xfrm>
        </p:spPr>
      </p:pic>
      <p:pic>
        <p:nvPicPr>
          <p:cNvPr id="1026" name="Picture 2" descr="C:\Users\acer\Desktop\Kellas H69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8127" y="3006725"/>
            <a:ext cx="1165047" cy="18969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5403567" y="3033482"/>
            <a:ext cx="1300443" cy="1681607"/>
          </a:xfrm>
          <a:prstGeom prst="rect">
            <a:avLst/>
          </a:prstGeom>
        </p:spPr>
      </p:pic>
      <p:sp>
        <p:nvSpPr>
          <p:cNvPr id="5" name="TextBox 4"/>
          <p:cNvSpPr txBox="1"/>
          <p:nvPr/>
        </p:nvSpPr>
        <p:spPr>
          <a:xfrm>
            <a:off x="5414684" y="4682775"/>
            <a:ext cx="1216145" cy="276999"/>
          </a:xfrm>
          <a:prstGeom prst="rect">
            <a:avLst/>
          </a:prstGeom>
          <a:noFill/>
        </p:spPr>
        <p:txBody>
          <a:bodyPr wrap="square" rtlCol="0">
            <a:spAutoFit/>
          </a:bodyPr>
          <a:lstStyle/>
          <a:p>
            <a:pPr algn="ctr"/>
            <a:r>
              <a:rPr lang="en-CA" sz="1200" dirty="0" smtClean="0"/>
              <a:t>Lt. Corrigan</a:t>
            </a:r>
            <a:endParaRPr lang="en-CA" sz="1200" dirty="0"/>
          </a:p>
        </p:txBody>
      </p:sp>
      <p:sp>
        <p:nvSpPr>
          <p:cNvPr id="6" name="TextBox 5"/>
          <p:cNvSpPr txBox="1"/>
          <p:nvPr/>
        </p:nvSpPr>
        <p:spPr>
          <a:xfrm>
            <a:off x="7848600" y="2204850"/>
            <a:ext cx="1246957" cy="461665"/>
          </a:xfrm>
          <a:prstGeom prst="rect">
            <a:avLst/>
          </a:prstGeom>
          <a:noFill/>
        </p:spPr>
        <p:txBody>
          <a:bodyPr wrap="square" rtlCol="0">
            <a:spAutoFit/>
          </a:bodyPr>
          <a:lstStyle/>
          <a:p>
            <a:pPr algn="ctr"/>
            <a:r>
              <a:rPr lang="en-CA" sz="1200" b="1" dirty="0" smtClean="0">
                <a:solidFill>
                  <a:srgbClr val="FF0000"/>
                </a:solidFill>
              </a:rPr>
              <a:t>C.268 Censor Tape Ottawa</a:t>
            </a:r>
            <a:endParaRPr lang="en-CA" sz="1200" b="1" dirty="0">
              <a:solidFill>
                <a:srgbClr val="FF0000"/>
              </a:solidFill>
            </a:endParaRPr>
          </a:p>
        </p:txBody>
      </p:sp>
    </p:spTree>
    <p:extLst>
      <p:ext uri="{BB962C8B-B14F-4D97-AF65-F5344CB8AC3E}">
        <p14:creationId xmlns:p14="http://schemas.microsoft.com/office/powerpoint/2010/main" val="2062803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pPr algn="ctr"/>
            <a:r>
              <a:rPr lang="en-US" dirty="0" smtClean="0">
                <a:solidFill>
                  <a:srgbClr val="FF0000"/>
                </a:solidFill>
              </a:rPr>
              <a:t>iv) Detained in HK (1)</a:t>
            </a:r>
            <a:br>
              <a:rPr lang="en-US" dirty="0" smtClean="0">
                <a:solidFill>
                  <a:srgbClr val="FF0000"/>
                </a:solidFill>
              </a:rPr>
            </a:br>
            <a:r>
              <a:rPr lang="en-US" dirty="0" smtClean="0">
                <a:solidFill>
                  <a:srgbClr val="FF0000"/>
                </a:solidFill>
              </a:rPr>
              <a:t>From Dec 1941 to Sept 1945</a:t>
            </a:r>
            <a:endParaRPr lang="en-US" dirty="0">
              <a:solidFill>
                <a:srgbClr val="FF0000"/>
              </a:solidFill>
            </a:endParaRPr>
          </a:p>
        </p:txBody>
      </p:sp>
      <p:sp>
        <p:nvSpPr>
          <p:cNvPr id="9" name="Text Placeholder 2"/>
          <p:cNvSpPr>
            <a:spLocks noGrp="1"/>
          </p:cNvSpPr>
          <p:nvPr>
            <p:ph type="body" idx="1"/>
          </p:nvPr>
        </p:nvSpPr>
        <p:spPr>
          <a:xfrm>
            <a:off x="685800" y="6096000"/>
            <a:ext cx="7848600" cy="762000"/>
          </a:xfrm>
        </p:spPr>
        <p:txBody>
          <a:bodyPr>
            <a:normAutofit fontScale="92500" lnSpcReduction="20000"/>
          </a:bodyPr>
          <a:lstStyle/>
          <a:p>
            <a:pPr algn="ctr"/>
            <a:r>
              <a:rPr lang="en-US" dirty="0" smtClean="0"/>
              <a:t> </a:t>
            </a:r>
            <a:r>
              <a:rPr lang="en-US" sz="2000" b="0" dirty="0" smtClean="0">
                <a:solidFill>
                  <a:schemeClr val="tx2"/>
                </a:solidFill>
              </a:rPr>
              <a:t>Detained covers with arrival markings after the war are scarce. </a:t>
            </a:r>
          </a:p>
          <a:p>
            <a:pPr algn="ctr"/>
            <a:r>
              <a:rPr lang="en-US" sz="2000" b="0" dirty="0" smtClean="0">
                <a:solidFill>
                  <a:schemeClr val="tx2"/>
                </a:solidFill>
              </a:rPr>
              <a:t>This with Plumas, Manitoba CDS, Oct 6</a:t>
            </a:r>
            <a:r>
              <a:rPr lang="en-US" sz="2000" b="0" baseline="30000" dirty="0" smtClean="0">
                <a:solidFill>
                  <a:schemeClr val="tx2"/>
                </a:solidFill>
              </a:rPr>
              <a:t>th</a:t>
            </a:r>
            <a:r>
              <a:rPr lang="en-US" sz="2000" b="0" dirty="0" smtClean="0">
                <a:solidFill>
                  <a:schemeClr val="tx2"/>
                </a:solidFill>
              </a:rPr>
              <a:t>, 1945 </a:t>
            </a:r>
            <a:endParaRPr lang="en-US" sz="2000" b="0" dirty="0">
              <a:solidFill>
                <a:schemeClr val="tx2"/>
              </a:solidFill>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2438400"/>
            <a:ext cx="5193690" cy="3753103"/>
          </a:xfrm>
        </p:spPr>
      </p:pic>
      <p:sp>
        <p:nvSpPr>
          <p:cNvPr id="3" name="Text Placeholder 2"/>
          <p:cNvSpPr>
            <a:spLocks noGrp="1"/>
          </p:cNvSpPr>
          <p:nvPr>
            <p:ph type="body" sz="quarter" idx="3"/>
          </p:nvPr>
        </p:nvSpPr>
        <p:spPr>
          <a:xfrm>
            <a:off x="0" y="1176375"/>
            <a:ext cx="7847586" cy="1091676"/>
          </a:xfrm>
        </p:spPr>
        <p:txBody>
          <a:bodyPr>
            <a:noAutofit/>
          </a:bodyPr>
          <a:lstStyle/>
          <a:p>
            <a:pPr algn="just"/>
            <a:r>
              <a:rPr lang="en-US" sz="1600" dirty="0" smtClean="0">
                <a:solidFill>
                  <a:schemeClr val="tx2"/>
                </a:solidFill>
              </a:rPr>
              <a:t>Dec 7</a:t>
            </a:r>
            <a:r>
              <a:rPr lang="en-US" sz="1600" baseline="30000" dirty="0" smtClean="0">
                <a:solidFill>
                  <a:schemeClr val="tx2"/>
                </a:solidFill>
              </a:rPr>
              <a:t>th</a:t>
            </a:r>
            <a:r>
              <a:rPr lang="en-US" sz="1600" dirty="0">
                <a:solidFill>
                  <a:schemeClr val="tx2"/>
                </a:solidFill>
              </a:rPr>
              <a:t> </a:t>
            </a:r>
            <a:r>
              <a:rPr lang="en-US" sz="1600" dirty="0" smtClean="0">
                <a:solidFill>
                  <a:schemeClr val="tx2"/>
                </a:solidFill>
              </a:rPr>
              <a:t>10:30 AM, Censored by Lieutenant </a:t>
            </a:r>
            <a:r>
              <a:rPr lang="en-US" sz="1600" dirty="0" smtClean="0">
                <a:solidFill>
                  <a:srgbClr val="FF0000"/>
                </a:solidFill>
              </a:rPr>
              <a:t>Hugh James Young</a:t>
            </a:r>
            <a:r>
              <a:rPr lang="en-US" sz="1600" dirty="0" smtClean="0"/>
              <a:t>, </a:t>
            </a:r>
            <a:r>
              <a:rPr lang="en-US" sz="1600" dirty="0" smtClean="0">
                <a:solidFill>
                  <a:schemeClr val="tx2"/>
                </a:solidFill>
              </a:rPr>
              <a:t>B-Company, 12</a:t>
            </a:r>
            <a:r>
              <a:rPr lang="en-US" sz="1600" baseline="30000" dirty="0" smtClean="0">
                <a:solidFill>
                  <a:schemeClr val="tx2"/>
                </a:solidFill>
              </a:rPr>
              <a:t>th</a:t>
            </a:r>
            <a:r>
              <a:rPr lang="en-US" sz="1600" dirty="0" smtClean="0">
                <a:solidFill>
                  <a:schemeClr val="tx2"/>
                </a:solidFill>
              </a:rPr>
              <a:t> Platoon Commander, KIA on Dec 21, 1941. Sent by Private </a:t>
            </a:r>
            <a:r>
              <a:rPr lang="en-US" sz="1600" dirty="0" smtClean="0">
                <a:solidFill>
                  <a:srgbClr val="FF0000"/>
                </a:solidFill>
              </a:rPr>
              <a:t>George Ernest Smith</a:t>
            </a:r>
            <a:r>
              <a:rPr lang="en-US" sz="1600" dirty="0" smtClean="0"/>
              <a:t>, </a:t>
            </a:r>
            <a:r>
              <a:rPr lang="en-US" sz="1600" dirty="0" smtClean="0">
                <a:solidFill>
                  <a:schemeClr val="tx2"/>
                </a:solidFill>
              </a:rPr>
              <a:t>H6910, B-Company, WG. As POW in Sept. 1943 was sent to Japan to work at a nickel mine and refinery. He passed away in January 1966.</a:t>
            </a:r>
            <a:endParaRPr lang="en-US" sz="1600" dirty="0">
              <a:solidFill>
                <a:schemeClr val="tx2"/>
              </a:solidFill>
            </a:endParaRP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71152" y="2438400"/>
            <a:ext cx="3950700" cy="2803975"/>
          </a:xfrm>
        </p:spPr>
      </p:pic>
      <p:pic>
        <p:nvPicPr>
          <p:cNvPr id="2050" name="Picture 2" descr="C:\Users\acer\Desktop\GESmithH69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2617" y="3933998"/>
            <a:ext cx="1609725"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04422" y="5834390"/>
            <a:ext cx="1508125" cy="261610"/>
          </a:xfrm>
          <a:prstGeom prst="rect">
            <a:avLst/>
          </a:prstGeom>
          <a:noFill/>
        </p:spPr>
        <p:txBody>
          <a:bodyPr wrap="square" rtlCol="0">
            <a:spAutoFit/>
          </a:bodyPr>
          <a:lstStyle/>
          <a:p>
            <a:pPr algn="ctr"/>
            <a:r>
              <a:rPr lang="en-US" sz="1100" dirty="0" smtClean="0"/>
              <a:t>(HKVCA website)</a:t>
            </a:r>
            <a:endParaRPr lang="en-US" sz="1100" dirty="0"/>
          </a:p>
        </p:txBody>
      </p:sp>
      <p:pic>
        <p:nvPicPr>
          <p:cNvPr id="11" name="Picture 2" descr="C:\Users\acer\Desktop\Force C\Images in ppt\Winnipeg_Grenadiers_ba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29997" cy="71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cer\Desktop\popp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2214" y="576559"/>
            <a:ext cx="849171" cy="6379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7847586" y="1479639"/>
            <a:ext cx="1296413" cy="2101761"/>
          </a:xfrm>
          <a:prstGeom prst="rect">
            <a:avLst/>
          </a:prstGeom>
        </p:spPr>
      </p:pic>
      <p:pic>
        <p:nvPicPr>
          <p:cNvPr id="5" name="Picture 4"/>
          <p:cNvPicPr>
            <a:picLocks noChangeAspect="1"/>
          </p:cNvPicPr>
          <p:nvPr/>
        </p:nvPicPr>
        <p:blipFill>
          <a:blip r:embed="rId8"/>
          <a:stretch>
            <a:fillRect/>
          </a:stretch>
        </p:blipFill>
        <p:spPr>
          <a:xfrm>
            <a:off x="7742870" y="1213974"/>
            <a:ext cx="1505843" cy="304826"/>
          </a:xfrm>
          <a:prstGeom prst="rect">
            <a:avLst/>
          </a:prstGeom>
        </p:spPr>
      </p:pic>
    </p:spTree>
    <p:extLst>
      <p:ext uri="{BB962C8B-B14F-4D97-AF65-F5344CB8AC3E}">
        <p14:creationId xmlns:p14="http://schemas.microsoft.com/office/powerpoint/2010/main" val="1557747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pPr algn="ctr"/>
            <a:r>
              <a:rPr lang="en-US" dirty="0" smtClean="0">
                <a:solidFill>
                  <a:srgbClr val="FF0000"/>
                </a:solidFill>
              </a:rPr>
              <a:t>Detained in HK (2)</a:t>
            </a:r>
            <a:br>
              <a:rPr lang="en-US" dirty="0" smtClean="0">
                <a:solidFill>
                  <a:srgbClr val="FF0000"/>
                </a:solidFill>
              </a:rPr>
            </a:br>
            <a:r>
              <a:rPr lang="en-US" dirty="0" smtClean="0">
                <a:solidFill>
                  <a:srgbClr val="FF0000"/>
                </a:solidFill>
              </a:rPr>
              <a:t>From Dec 1941 to Sept 1945</a:t>
            </a:r>
            <a:endParaRPr lang="en-US" dirty="0">
              <a:solidFill>
                <a:srgbClr val="FF0000"/>
              </a:solidFill>
            </a:endParaRPr>
          </a:p>
        </p:txBody>
      </p:sp>
      <p:sp>
        <p:nvSpPr>
          <p:cNvPr id="4" name="Text Placeholder 3"/>
          <p:cNvSpPr>
            <a:spLocks noGrp="1"/>
          </p:cNvSpPr>
          <p:nvPr>
            <p:ph type="body" idx="1"/>
          </p:nvPr>
        </p:nvSpPr>
        <p:spPr>
          <a:xfrm>
            <a:off x="152400" y="1371601"/>
            <a:ext cx="8763000" cy="914400"/>
          </a:xfrm>
        </p:spPr>
        <p:txBody>
          <a:bodyPr>
            <a:normAutofit/>
          </a:bodyPr>
          <a:lstStyle/>
          <a:p>
            <a:pPr algn="ctr"/>
            <a:r>
              <a:rPr lang="en-US" sz="2000" dirty="0" smtClean="0"/>
              <a:t>Dec 7</a:t>
            </a:r>
            <a:r>
              <a:rPr lang="en-US" sz="2000" baseline="30000" dirty="0" smtClean="0"/>
              <a:t>th</a:t>
            </a:r>
            <a:r>
              <a:rPr lang="en-US" sz="2000" dirty="0" smtClean="0"/>
              <a:t>, 11 AM.  Self- censored </a:t>
            </a:r>
            <a:r>
              <a:rPr lang="en-US" sz="2000" dirty="0"/>
              <a:t>by Major </a:t>
            </a:r>
            <a:r>
              <a:rPr lang="en-US" sz="2000" dirty="0">
                <a:solidFill>
                  <a:srgbClr val="FF0000"/>
                </a:solidFill>
              </a:rPr>
              <a:t>K.G. </a:t>
            </a:r>
            <a:r>
              <a:rPr lang="en-US" sz="2000" dirty="0" smtClean="0">
                <a:solidFill>
                  <a:srgbClr val="FF0000"/>
                </a:solidFill>
              </a:rPr>
              <a:t>Baird </a:t>
            </a:r>
            <a:r>
              <a:rPr lang="en-US" sz="2000" dirty="0" smtClean="0"/>
              <a:t>WG, </a:t>
            </a:r>
          </a:p>
          <a:p>
            <a:pPr algn="ctr"/>
            <a:r>
              <a:rPr lang="en-US" sz="2000" dirty="0" smtClean="0">
                <a:solidFill>
                  <a:schemeClr val="tx2"/>
                </a:solidFill>
              </a:rPr>
              <a:t>second highest ranking officer recorded as a censor</a:t>
            </a:r>
            <a:endParaRPr lang="en-US" sz="2000" dirty="0">
              <a:solidFill>
                <a:schemeClr val="tx2"/>
              </a:solidFill>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2362200"/>
            <a:ext cx="4924113" cy="3657600"/>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924113" y="2362200"/>
            <a:ext cx="3821113" cy="2846601"/>
          </a:xfr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436" y="4110830"/>
            <a:ext cx="1501775" cy="183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35875" y="6019800"/>
            <a:ext cx="1508125" cy="261610"/>
          </a:xfrm>
          <a:prstGeom prst="rect">
            <a:avLst/>
          </a:prstGeom>
          <a:noFill/>
        </p:spPr>
        <p:txBody>
          <a:bodyPr wrap="square" rtlCol="0">
            <a:spAutoFit/>
          </a:bodyPr>
          <a:lstStyle/>
          <a:p>
            <a:pPr algn="ctr"/>
            <a:r>
              <a:rPr lang="en-US" sz="1100" dirty="0" smtClean="0"/>
              <a:t>(HKVCA website)</a:t>
            </a:r>
            <a:endParaRPr lang="en-US" sz="1100" dirty="0"/>
          </a:p>
        </p:txBody>
      </p:sp>
      <p:pic>
        <p:nvPicPr>
          <p:cNvPr id="10" name="Picture 2" descr="C:\Users\acer\Desktop\Force C\Images in ppt\Winnipeg_Grenadiers_ba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52400"/>
            <a:ext cx="629997" cy="71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784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696200" cy="1295400"/>
          </a:xfrm>
        </p:spPr>
        <p:txBody>
          <a:bodyPr>
            <a:normAutofit/>
          </a:bodyPr>
          <a:lstStyle/>
          <a:p>
            <a:pPr algn="ctr"/>
            <a:r>
              <a:rPr lang="en-US" dirty="0" smtClean="0">
                <a:solidFill>
                  <a:srgbClr val="FF0000"/>
                </a:solidFill>
              </a:rPr>
              <a:t>Detained in HK (3)</a:t>
            </a:r>
            <a:br>
              <a:rPr lang="en-US" dirty="0" smtClean="0">
                <a:solidFill>
                  <a:srgbClr val="FF0000"/>
                </a:solidFill>
              </a:rPr>
            </a:br>
            <a:r>
              <a:rPr lang="en-US" dirty="0" smtClean="0">
                <a:solidFill>
                  <a:srgbClr val="FF0000"/>
                </a:solidFill>
              </a:rPr>
              <a:t>From Dec 1941 to Sept 1945</a:t>
            </a:r>
            <a:endParaRPr lang="en-US" dirty="0">
              <a:solidFill>
                <a:srgbClr val="FF0000"/>
              </a:solidFill>
            </a:endParaRPr>
          </a:p>
        </p:txBody>
      </p:sp>
      <p:sp>
        <p:nvSpPr>
          <p:cNvPr id="3" name="Text Placeholder 2"/>
          <p:cNvSpPr>
            <a:spLocks noGrp="1"/>
          </p:cNvSpPr>
          <p:nvPr>
            <p:ph type="body" idx="1"/>
          </p:nvPr>
        </p:nvSpPr>
        <p:spPr>
          <a:xfrm>
            <a:off x="152400" y="1676400"/>
            <a:ext cx="8686800" cy="914400"/>
          </a:xfrm>
        </p:spPr>
        <p:txBody>
          <a:bodyPr>
            <a:noAutofit/>
          </a:bodyPr>
          <a:lstStyle/>
          <a:p>
            <a:r>
              <a:rPr lang="en-US" sz="1800" dirty="0" smtClean="0"/>
              <a:t>Dec 8</a:t>
            </a:r>
            <a:r>
              <a:rPr lang="en-US" sz="1800" baseline="30000" dirty="0" smtClean="0"/>
              <a:t>th</a:t>
            </a:r>
            <a:r>
              <a:rPr lang="en-US" sz="1800" dirty="0" smtClean="0"/>
              <a:t> at 12:30 PM, invasion already started at 8 AM. </a:t>
            </a:r>
          </a:p>
          <a:p>
            <a:pPr algn="just"/>
            <a:r>
              <a:rPr lang="en-US" sz="1800" b="0" dirty="0" smtClean="0">
                <a:solidFill>
                  <a:schemeClr val="tx2"/>
                </a:solidFill>
              </a:rPr>
              <a:t>Censored by Second Lieutenant </a:t>
            </a:r>
            <a:r>
              <a:rPr lang="en-US" sz="1800" dirty="0" smtClean="0">
                <a:solidFill>
                  <a:srgbClr val="FF0000"/>
                </a:solidFill>
              </a:rPr>
              <a:t>John </a:t>
            </a:r>
            <a:r>
              <a:rPr lang="en-US" sz="1800" dirty="0" err="1" smtClean="0">
                <a:solidFill>
                  <a:srgbClr val="FF0000"/>
                </a:solidFill>
              </a:rPr>
              <a:t>Elphinstone</a:t>
            </a:r>
            <a:r>
              <a:rPr lang="en-US" sz="1800" dirty="0" smtClean="0">
                <a:solidFill>
                  <a:srgbClr val="FF0000"/>
                </a:solidFill>
              </a:rPr>
              <a:t> Park</a:t>
            </a:r>
            <a:r>
              <a:rPr lang="en-US" sz="1800" dirty="0" smtClean="0"/>
              <a:t>, </a:t>
            </a:r>
            <a:r>
              <a:rPr lang="en-US" sz="1800" b="0" dirty="0" smtClean="0">
                <a:solidFill>
                  <a:schemeClr val="tx2"/>
                </a:solidFill>
              </a:rPr>
              <a:t>B-Company, Platoon Commander. Sent by Lance Corporal </a:t>
            </a:r>
            <a:r>
              <a:rPr lang="en-US" sz="1800" dirty="0" smtClean="0">
                <a:solidFill>
                  <a:srgbClr val="FF0000"/>
                </a:solidFill>
              </a:rPr>
              <a:t>George </a:t>
            </a:r>
            <a:r>
              <a:rPr lang="en-US" sz="1800" dirty="0" err="1" smtClean="0">
                <a:solidFill>
                  <a:srgbClr val="FF0000"/>
                </a:solidFill>
              </a:rPr>
              <a:t>Montroy</a:t>
            </a:r>
            <a:r>
              <a:rPr lang="en-US" sz="1800" dirty="0" smtClean="0"/>
              <a:t>, </a:t>
            </a:r>
            <a:r>
              <a:rPr lang="en-US" sz="1800" b="0" dirty="0" smtClean="0">
                <a:solidFill>
                  <a:schemeClr val="tx2"/>
                </a:solidFill>
              </a:rPr>
              <a:t>H6181, C-Company, WG. Wounded in Action Xmas Day. As POW, in Sept. 1943 was sent to Japan to work in a nickel mine and refinery. He passed away in October 1987.</a:t>
            </a:r>
            <a:endParaRPr lang="en-US" sz="1800" b="0" dirty="0">
              <a:solidFill>
                <a:schemeClr val="tx2"/>
              </a:solidFill>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744" y="2629676"/>
            <a:ext cx="3668649" cy="2879725"/>
          </a:xfrm>
        </p:spPr>
      </p:pic>
      <p:sp>
        <p:nvSpPr>
          <p:cNvPr id="4" name="Text Placeholder 3"/>
          <p:cNvSpPr>
            <a:spLocks noGrp="1"/>
          </p:cNvSpPr>
          <p:nvPr>
            <p:ph type="body" sz="quarter" idx="3"/>
          </p:nvPr>
        </p:nvSpPr>
        <p:spPr>
          <a:xfrm>
            <a:off x="381000" y="6400800"/>
            <a:ext cx="8382000" cy="422564"/>
          </a:xfrm>
          <a:solidFill>
            <a:schemeClr val="tx2">
              <a:lumMod val="50000"/>
            </a:schemeClr>
          </a:solidFill>
        </p:spPr>
        <p:txBody>
          <a:bodyPr>
            <a:normAutofit fontScale="77500" lnSpcReduction="20000"/>
          </a:bodyPr>
          <a:lstStyle/>
          <a:p>
            <a:pPr algn="ctr"/>
            <a:r>
              <a:rPr lang="en-US" b="0" dirty="0" smtClean="0">
                <a:solidFill>
                  <a:schemeClr val="tx1"/>
                </a:solidFill>
              </a:rPr>
              <a:t>1 of 7 cover recorded with 2 strikes of Detained markings on same cover</a:t>
            </a:r>
            <a:endParaRPr lang="en-US" b="0" dirty="0">
              <a:solidFill>
                <a:schemeClr val="tx1"/>
              </a:solidFill>
            </a:endParaRP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76799" y="2636712"/>
            <a:ext cx="4267201" cy="3383087"/>
          </a:xfrm>
        </p:spPr>
      </p:pic>
      <p:pic>
        <p:nvPicPr>
          <p:cNvPr id="4098" name="Picture 2" descr="C:\Users\acer\Desktop\MontroyH61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332" y="3990591"/>
            <a:ext cx="1270309" cy="20605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72896" y="6034936"/>
            <a:ext cx="1508125" cy="261610"/>
          </a:xfrm>
          <a:prstGeom prst="rect">
            <a:avLst/>
          </a:prstGeom>
          <a:noFill/>
        </p:spPr>
        <p:txBody>
          <a:bodyPr wrap="square" rtlCol="0">
            <a:spAutoFit/>
          </a:bodyPr>
          <a:lstStyle/>
          <a:p>
            <a:pPr algn="ctr"/>
            <a:r>
              <a:rPr lang="en-US" sz="1100" dirty="0" smtClean="0"/>
              <a:t>(HKVCA website)</a:t>
            </a:r>
            <a:endParaRPr lang="en-US" sz="1100" dirty="0"/>
          </a:p>
        </p:txBody>
      </p:sp>
      <p:pic>
        <p:nvPicPr>
          <p:cNvPr id="10" name="Picture 2" descr="C:\Users\acer\Desktop\Force C\Images in ppt\Winnipeg_Grenadiers_ba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52400"/>
            <a:ext cx="629997" cy="717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4736324" y="3990590"/>
            <a:ext cx="1256760" cy="2060575"/>
          </a:xfrm>
          <a:prstGeom prst="rect">
            <a:avLst/>
          </a:prstGeom>
        </p:spPr>
      </p:pic>
    </p:spTree>
    <p:extLst>
      <p:ext uri="{BB962C8B-B14F-4D97-AF65-F5344CB8AC3E}">
        <p14:creationId xmlns:p14="http://schemas.microsoft.com/office/powerpoint/2010/main" val="1557747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117" y="8516"/>
            <a:ext cx="8229600" cy="914400"/>
          </a:xfrm>
        </p:spPr>
        <p:txBody>
          <a:bodyPr>
            <a:normAutofit fontScale="90000"/>
          </a:bodyPr>
          <a:lstStyle/>
          <a:p>
            <a:pPr algn="ctr"/>
            <a:r>
              <a:rPr lang="en-US" dirty="0" smtClean="0">
                <a:solidFill>
                  <a:srgbClr val="FF0000"/>
                </a:solidFill>
              </a:rPr>
              <a:t>V) Undeliverable mail from Canada TO HK</a:t>
            </a:r>
            <a:endParaRPr lang="en-US" dirty="0">
              <a:solidFill>
                <a:srgbClr val="FF0000"/>
              </a:solidFill>
            </a:endParaRPr>
          </a:p>
        </p:txBody>
      </p:sp>
      <p:sp>
        <p:nvSpPr>
          <p:cNvPr id="3" name="Text Placeholder 2"/>
          <p:cNvSpPr>
            <a:spLocks noGrp="1"/>
          </p:cNvSpPr>
          <p:nvPr>
            <p:ph type="body" idx="1"/>
          </p:nvPr>
        </p:nvSpPr>
        <p:spPr>
          <a:xfrm>
            <a:off x="228600" y="914400"/>
            <a:ext cx="4572538" cy="659352"/>
          </a:xfrm>
        </p:spPr>
        <p:txBody>
          <a:bodyPr>
            <a:normAutofit lnSpcReduction="10000"/>
          </a:bodyPr>
          <a:lstStyle/>
          <a:p>
            <a:pPr algn="ctr"/>
            <a:r>
              <a:rPr lang="en-US" sz="1600" dirty="0" smtClean="0">
                <a:solidFill>
                  <a:schemeClr val="tx2"/>
                </a:solidFill>
              </a:rPr>
              <a:t>Sent on 1941 Oct 31 from Quebec City, </a:t>
            </a:r>
          </a:p>
          <a:p>
            <a:pPr algn="ctr"/>
            <a:r>
              <a:rPr lang="en-US" sz="1600" dirty="0" smtClean="0">
                <a:solidFill>
                  <a:schemeClr val="tx2"/>
                </a:solidFill>
              </a:rPr>
              <a:t>returned on Apr  7</a:t>
            </a:r>
            <a:r>
              <a:rPr lang="en-US" sz="1600" baseline="30000" dirty="0" smtClean="0">
                <a:solidFill>
                  <a:schemeClr val="tx2"/>
                </a:solidFill>
              </a:rPr>
              <a:t>th</a:t>
            </a:r>
            <a:r>
              <a:rPr lang="en-US" sz="1600" dirty="0" smtClean="0">
                <a:solidFill>
                  <a:schemeClr val="tx2"/>
                </a:solidFill>
              </a:rPr>
              <a:t> 1942</a:t>
            </a:r>
            <a:endParaRPr lang="en-US" sz="1600" dirty="0">
              <a:solidFill>
                <a:schemeClr val="tx2"/>
              </a:solidFill>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4636" y="1605248"/>
            <a:ext cx="4994564" cy="4116220"/>
          </a:xfrm>
        </p:spPr>
      </p:pic>
      <p:sp>
        <p:nvSpPr>
          <p:cNvPr id="4" name="Text Placeholder 3"/>
          <p:cNvSpPr>
            <a:spLocks noGrp="1"/>
          </p:cNvSpPr>
          <p:nvPr>
            <p:ph type="body" sz="quarter" idx="3"/>
          </p:nvPr>
        </p:nvSpPr>
        <p:spPr>
          <a:xfrm>
            <a:off x="5248717" y="939247"/>
            <a:ext cx="3581400" cy="980476"/>
          </a:xfrm>
          <a:solidFill>
            <a:schemeClr val="tx2">
              <a:lumMod val="50000"/>
            </a:schemeClr>
          </a:solidFill>
        </p:spPr>
        <p:txBody>
          <a:bodyPr>
            <a:normAutofit lnSpcReduction="10000"/>
          </a:bodyPr>
          <a:lstStyle/>
          <a:p>
            <a:pPr algn="just"/>
            <a:r>
              <a:rPr lang="en-US" sz="1600" dirty="0" smtClean="0"/>
              <a:t>Shows that most, if not all, C-Force members did not receive any mail from relatives after they departed Canada on Oct 27</a:t>
            </a:r>
            <a:r>
              <a:rPr lang="en-US" sz="1600" baseline="30000" dirty="0" smtClean="0"/>
              <a:t>th</a:t>
            </a:r>
            <a:r>
              <a:rPr lang="en-US" sz="1600" dirty="0" smtClean="0"/>
              <a:t> </a:t>
            </a:r>
            <a:endParaRPr lang="en-US" sz="1600"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02225" y="2209800"/>
            <a:ext cx="4041775" cy="3354256"/>
          </a:xfrm>
        </p:spPr>
      </p:pic>
      <p:sp>
        <p:nvSpPr>
          <p:cNvPr id="9" name="TextBox 8"/>
          <p:cNvSpPr txBox="1"/>
          <p:nvPr/>
        </p:nvSpPr>
        <p:spPr>
          <a:xfrm>
            <a:off x="5248717" y="6014321"/>
            <a:ext cx="3810000" cy="830997"/>
          </a:xfrm>
          <a:prstGeom prst="rect">
            <a:avLst/>
          </a:prstGeom>
          <a:noFill/>
        </p:spPr>
        <p:txBody>
          <a:bodyPr wrap="square" rtlCol="0">
            <a:spAutoFit/>
          </a:bodyPr>
          <a:lstStyle/>
          <a:p>
            <a:pPr algn="just"/>
            <a:r>
              <a:rPr lang="en-US" sz="1600" dirty="0" smtClean="0"/>
              <a:t>Ken Ellison (pg. 17) had a cover from same correspondence sent Oct 7</a:t>
            </a:r>
            <a:r>
              <a:rPr lang="en-US" sz="1600" baseline="30000" dirty="0" smtClean="0"/>
              <a:t>th </a:t>
            </a:r>
            <a:r>
              <a:rPr lang="en-US" sz="1600" dirty="0" smtClean="0"/>
              <a:t>and returned to sender on 1942 Mar 17</a:t>
            </a:r>
            <a:r>
              <a:rPr lang="en-US" sz="1600" baseline="30000" dirty="0" smtClean="0"/>
              <a:t>th</a:t>
            </a:r>
            <a:r>
              <a:rPr lang="en-US" sz="1600" dirty="0" smtClean="0"/>
              <a:t>.</a:t>
            </a:r>
            <a:endParaRPr lang="en-US" sz="1600" dirty="0"/>
          </a:p>
        </p:txBody>
      </p:sp>
      <p:sp>
        <p:nvSpPr>
          <p:cNvPr id="10" name="Text Placeholder 2"/>
          <p:cNvSpPr txBox="1">
            <a:spLocks/>
          </p:cNvSpPr>
          <p:nvPr/>
        </p:nvSpPr>
        <p:spPr>
          <a:xfrm>
            <a:off x="0" y="5853456"/>
            <a:ext cx="5102225" cy="991861"/>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just"/>
            <a:r>
              <a:rPr lang="en-US" sz="1600" b="0" dirty="0" smtClean="0"/>
              <a:t>Addressed to Lieutenant </a:t>
            </a:r>
            <a:r>
              <a:rPr lang="en-US" sz="1600" dirty="0" smtClean="0">
                <a:solidFill>
                  <a:srgbClr val="FF0000"/>
                </a:solidFill>
              </a:rPr>
              <a:t>Ian </a:t>
            </a:r>
            <a:r>
              <a:rPr lang="en-US" sz="1600" dirty="0" err="1" smtClean="0">
                <a:solidFill>
                  <a:srgbClr val="FF0000"/>
                </a:solidFill>
              </a:rPr>
              <a:t>Breakey</a:t>
            </a:r>
            <a:r>
              <a:rPr lang="en-US" sz="1600" dirty="0" smtClean="0"/>
              <a:t>,</a:t>
            </a:r>
            <a:r>
              <a:rPr lang="en-US" sz="1600" dirty="0" smtClean="0">
                <a:solidFill>
                  <a:schemeClr val="tx1"/>
                </a:solidFill>
              </a:rPr>
              <a:t> </a:t>
            </a:r>
            <a:r>
              <a:rPr lang="en-US" sz="1600" b="0" dirty="0" smtClean="0"/>
              <a:t>D-Company, 16</a:t>
            </a:r>
            <a:r>
              <a:rPr lang="en-US" sz="1600" b="0" baseline="30000" dirty="0" smtClean="0"/>
              <a:t>th</a:t>
            </a:r>
            <a:r>
              <a:rPr lang="en-US" sz="1600" b="0" dirty="0" smtClean="0"/>
              <a:t> Platoon Commander. He passed away in September 1998. He was 1 of 22 Lieutenants of RRC.</a:t>
            </a:r>
            <a:endParaRPr lang="en-US" sz="1600" b="0" dirty="0"/>
          </a:p>
        </p:txBody>
      </p:sp>
      <p:pic>
        <p:nvPicPr>
          <p:cNvPr id="5122" name="Picture 2" descr="C:\Users\acer\Desktop\BreakeyX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999" y="3770430"/>
            <a:ext cx="1204405" cy="19510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801138" y="5721468"/>
            <a:ext cx="1508125" cy="261610"/>
          </a:xfrm>
          <a:prstGeom prst="rect">
            <a:avLst/>
          </a:prstGeom>
          <a:noFill/>
        </p:spPr>
        <p:txBody>
          <a:bodyPr wrap="square" rtlCol="0">
            <a:spAutoFit/>
          </a:bodyPr>
          <a:lstStyle/>
          <a:p>
            <a:pPr algn="ctr"/>
            <a:r>
              <a:rPr lang="en-US" sz="1100" dirty="0" smtClean="0"/>
              <a:t>(HKVCA website)</a:t>
            </a:r>
            <a:endParaRPr lang="en-US" sz="1100" dirty="0"/>
          </a:p>
        </p:txBody>
      </p:sp>
      <p:pic>
        <p:nvPicPr>
          <p:cNvPr id="12" name="Picture 2" descr="C:\Users\acer\Desktop\Force C\Images in ppt\Royal_Rifles_of_Cana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627"/>
            <a:ext cx="685800" cy="97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776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pPr algn="ctr"/>
            <a:r>
              <a:rPr lang="en-US" dirty="0" smtClean="0">
                <a:solidFill>
                  <a:srgbClr val="FF0000"/>
                </a:solidFill>
              </a:rPr>
              <a:t>vi) Mail to POW in HK</a:t>
            </a:r>
            <a:endParaRPr lang="en-US" dirty="0">
              <a:solidFill>
                <a:srgbClr val="FF0000"/>
              </a:solidFill>
            </a:endParaRPr>
          </a:p>
        </p:txBody>
      </p:sp>
      <p:sp>
        <p:nvSpPr>
          <p:cNvPr id="4" name="Text Placeholder 3"/>
          <p:cNvSpPr>
            <a:spLocks noGrp="1"/>
          </p:cNvSpPr>
          <p:nvPr>
            <p:ph type="body" idx="1"/>
          </p:nvPr>
        </p:nvSpPr>
        <p:spPr>
          <a:xfrm>
            <a:off x="685800" y="609600"/>
            <a:ext cx="8153400" cy="887952"/>
          </a:xfrm>
        </p:spPr>
        <p:txBody>
          <a:bodyPr>
            <a:normAutofit lnSpcReduction="10000"/>
          </a:bodyPr>
          <a:lstStyle/>
          <a:p>
            <a:pPr algn="just"/>
            <a:r>
              <a:rPr lang="en-US" sz="1800" b="0" dirty="0" smtClean="0">
                <a:solidFill>
                  <a:schemeClr val="tx2"/>
                </a:solidFill>
              </a:rPr>
              <a:t>(Left) May 5</a:t>
            </a:r>
            <a:r>
              <a:rPr lang="en-US" sz="1800" b="0" baseline="30000" dirty="0" smtClean="0">
                <a:solidFill>
                  <a:schemeClr val="tx2"/>
                </a:solidFill>
              </a:rPr>
              <a:t>th</a:t>
            </a:r>
            <a:r>
              <a:rPr lang="en-US" sz="1800" b="0" dirty="0" smtClean="0">
                <a:solidFill>
                  <a:schemeClr val="tx2"/>
                </a:solidFill>
              </a:rPr>
              <a:t> and (right) May 15</a:t>
            </a:r>
            <a:r>
              <a:rPr lang="en-US" sz="1800" b="0" baseline="30000" dirty="0" smtClean="0">
                <a:solidFill>
                  <a:schemeClr val="tx2"/>
                </a:solidFill>
              </a:rPr>
              <a:t>th</a:t>
            </a:r>
            <a:r>
              <a:rPr lang="en-US" sz="1800" b="0" dirty="0" smtClean="0">
                <a:solidFill>
                  <a:schemeClr val="tx2"/>
                </a:solidFill>
              </a:rPr>
              <a:t> 1942 covers addressed to Corporal (promoted from private) </a:t>
            </a:r>
            <a:r>
              <a:rPr lang="en-US" sz="1800" dirty="0" smtClean="0">
                <a:solidFill>
                  <a:srgbClr val="FF0000"/>
                </a:solidFill>
              </a:rPr>
              <a:t>John Leslie </a:t>
            </a:r>
            <a:r>
              <a:rPr lang="en-US" sz="1800" dirty="0" err="1" smtClean="0">
                <a:solidFill>
                  <a:srgbClr val="FF0000"/>
                </a:solidFill>
              </a:rPr>
              <a:t>Varley</a:t>
            </a:r>
            <a:r>
              <a:rPr lang="en-US" sz="1800" dirty="0" smtClean="0">
                <a:solidFill>
                  <a:schemeClr val="tx2"/>
                </a:solidFill>
              </a:rPr>
              <a:t>, B24237, RRC. Wounded in action on Dec 25</a:t>
            </a:r>
            <a:r>
              <a:rPr lang="en-US" sz="1800" baseline="30000" dirty="0" smtClean="0">
                <a:solidFill>
                  <a:schemeClr val="tx2"/>
                </a:solidFill>
              </a:rPr>
              <a:t>th</a:t>
            </a:r>
            <a:r>
              <a:rPr lang="en-US" sz="1800" dirty="0" smtClean="0">
                <a:solidFill>
                  <a:schemeClr val="tx2"/>
                </a:solidFill>
              </a:rPr>
              <a:t>, 1941. He was awarded the Military Medal (MM).</a:t>
            </a:r>
            <a:endParaRPr lang="en-US" sz="1800" dirty="0">
              <a:solidFill>
                <a:schemeClr val="tx2"/>
              </a:solidFill>
            </a:endParaRP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1668211"/>
            <a:ext cx="4315642" cy="2823316"/>
          </a:xfrm>
        </p:spPr>
      </p:pic>
      <p:sp>
        <p:nvSpPr>
          <p:cNvPr id="6" name="Text Placeholder 5"/>
          <p:cNvSpPr>
            <a:spLocks noGrp="1"/>
          </p:cNvSpPr>
          <p:nvPr>
            <p:ph type="body" sz="quarter" idx="3"/>
          </p:nvPr>
        </p:nvSpPr>
        <p:spPr>
          <a:xfrm>
            <a:off x="0" y="4572000"/>
            <a:ext cx="6553200" cy="2286000"/>
          </a:xfrm>
        </p:spPr>
        <p:txBody>
          <a:bodyPr>
            <a:noAutofit/>
          </a:bodyPr>
          <a:lstStyle/>
          <a:p>
            <a:pPr algn="just"/>
            <a:r>
              <a:rPr lang="en-US" sz="1800" b="0" dirty="0" smtClean="0">
                <a:solidFill>
                  <a:schemeClr val="tx1"/>
                </a:solidFill>
              </a:rPr>
              <a:t>The large red “S” marked denotes Camp S, Sham Shui Po Camp, where about 7000 British Army &amp; Navy were held with 100 US servicemen. Canadian POWs were moved to this camp from Sept 1942 and many were interned there until liberation. The blue box is “HK POW camp censor” marking and the small oval “chop” is the family name of the </a:t>
            </a:r>
            <a:r>
              <a:rPr lang="en-US" sz="1800" b="0" dirty="0">
                <a:solidFill>
                  <a:schemeClr val="tx1"/>
                </a:solidFill>
              </a:rPr>
              <a:t>censor. Both censored by </a:t>
            </a:r>
            <a:r>
              <a:rPr lang="en-US" sz="1800" b="0" dirty="0" err="1" smtClean="0">
                <a:solidFill>
                  <a:schemeClr val="tx1"/>
                </a:solidFill>
              </a:rPr>
              <a:t>Niimori</a:t>
            </a:r>
            <a:r>
              <a:rPr lang="en-US" sz="1800" b="0" dirty="0" smtClean="0">
                <a:solidFill>
                  <a:schemeClr val="tx1"/>
                </a:solidFill>
              </a:rPr>
              <a:t> </a:t>
            </a:r>
            <a:r>
              <a:rPr lang="zh-TW" altLang="en-US" sz="1800" dirty="0" smtClean="0">
                <a:solidFill>
                  <a:schemeClr val="tx1"/>
                </a:solidFill>
              </a:rPr>
              <a:t>新</a:t>
            </a:r>
            <a:r>
              <a:rPr lang="zh-TW" altLang="en-US" sz="1800" dirty="0">
                <a:solidFill>
                  <a:schemeClr val="tx1"/>
                </a:solidFill>
              </a:rPr>
              <a:t>森</a:t>
            </a:r>
            <a:r>
              <a:rPr lang="zh-TW" altLang="en-US" sz="1800" b="0" dirty="0">
                <a:solidFill>
                  <a:schemeClr val="tx1"/>
                </a:solidFill>
              </a:rPr>
              <a:t> </a:t>
            </a:r>
            <a:r>
              <a:rPr lang="en-US" altLang="zh-TW" sz="1800" b="0" dirty="0" smtClean="0">
                <a:solidFill>
                  <a:schemeClr val="tx1"/>
                </a:solidFill>
              </a:rPr>
              <a:t>.</a:t>
            </a:r>
            <a:r>
              <a:rPr lang="en-US" sz="1800" b="0" dirty="0" smtClean="0">
                <a:solidFill>
                  <a:schemeClr val="tx1"/>
                </a:solidFill>
              </a:rPr>
              <a:t> </a:t>
            </a:r>
            <a:endParaRPr lang="en-US" sz="1800" b="0" dirty="0">
              <a:solidFill>
                <a:schemeClr val="tx1"/>
              </a:solidFill>
            </a:endParaRPr>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1676400"/>
            <a:ext cx="4922205" cy="2819400"/>
          </a:xfrm>
        </p:spPr>
      </p:pic>
      <p:pic>
        <p:nvPicPr>
          <p:cNvPr id="1026" name="Picture 2" descr="C:\Users\acer\Desktop\VarleyB242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1546225" cy="25304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58891" y="6596390"/>
            <a:ext cx="1508125" cy="261610"/>
          </a:xfrm>
          <a:prstGeom prst="rect">
            <a:avLst/>
          </a:prstGeom>
          <a:noFill/>
        </p:spPr>
        <p:txBody>
          <a:bodyPr wrap="square" rtlCol="0">
            <a:spAutoFit/>
          </a:bodyPr>
          <a:lstStyle/>
          <a:p>
            <a:pPr algn="ctr"/>
            <a:r>
              <a:rPr lang="en-US" sz="1100" dirty="0" smtClean="0"/>
              <a:t>(HKVCA website)</a:t>
            </a:r>
            <a:endParaRPr lang="en-US" sz="1100" dirty="0"/>
          </a:p>
        </p:txBody>
      </p:sp>
      <p:pic>
        <p:nvPicPr>
          <p:cNvPr id="11" name="Picture 2" descr="C:\Users\acer\Desktop\Force C\Images in ppt\Royal_Rifles_of_Cana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627"/>
            <a:ext cx="685800" cy="9777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15642" y="1691938"/>
            <a:ext cx="1246957" cy="461665"/>
          </a:xfrm>
          <a:prstGeom prst="rect">
            <a:avLst/>
          </a:prstGeom>
          <a:noFill/>
        </p:spPr>
        <p:txBody>
          <a:bodyPr wrap="square" rtlCol="0">
            <a:spAutoFit/>
          </a:bodyPr>
          <a:lstStyle/>
          <a:p>
            <a:pPr algn="ctr"/>
            <a:r>
              <a:rPr lang="en-CA" sz="1200" b="1" dirty="0" smtClean="0">
                <a:solidFill>
                  <a:srgbClr val="FF0000"/>
                </a:solidFill>
              </a:rPr>
              <a:t>C.203 Censor Tape Ottawa</a:t>
            </a:r>
            <a:endParaRPr lang="en-CA" sz="1200" b="1" dirty="0">
              <a:solidFill>
                <a:srgbClr val="FF0000"/>
              </a:solidFill>
            </a:endParaRPr>
          </a:p>
        </p:txBody>
      </p:sp>
      <p:sp>
        <p:nvSpPr>
          <p:cNvPr id="13" name="TextBox 12"/>
          <p:cNvSpPr txBox="1"/>
          <p:nvPr/>
        </p:nvSpPr>
        <p:spPr>
          <a:xfrm>
            <a:off x="-83566" y="1691938"/>
            <a:ext cx="1246957" cy="461665"/>
          </a:xfrm>
          <a:prstGeom prst="rect">
            <a:avLst/>
          </a:prstGeom>
          <a:noFill/>
        </p:spPr>
        <p:txBody>
          <a:bodyPr wrap="square" rtlCol="0">
            <a:spAutoFit/>
          </a:bodyPr>
          <a:lstStyle/>
          <a:p>
            <a:pPr algn="ctr"/>
            <a:r>
              <a:rPr lang="en-CA" sz="1200" b="1" dirty="0" smtClean="0">
                <a:solidFill>
                  <a:srgbClr val="FF0000"/>
                </a:solidFill>
              </a:rPr>
              <a:t>C.208 Censor Tape Ottawa</a:t>
            </a:r>
            <a:endParaRPr lang="en-CA" sz="1200" b="1" dirty="0">
              <a:solidFill>
                <a:srgbClr val="FF0000"/>
              </a:solidFill>
            </a:endParaRPr>
          </a:p>
        </p:txBody>
      </p:sp>
    </p:spTree>
    <p:extLst>
      <p:ext uri="{BB962C8B-B14F-4D97-AF65-F5344CB8AC3E}">
        <p14:creationId xmlns:p14="http://schemas.microsoft.com/office/powerpoint/2010/main" val="13382742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er\Desktop\Force C\Teia_mar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418" y="4346920"/>
            <a:ext cx="3373582" cy="20546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368" y="113985"/>
            <a:ext cx="9144000" cy="609600"/>
          </a:xfrm>
        </p:spPr>
        <p:txBody>
          <a:bodyPr>
            <a:noAutofit/>
          </a:bodyPr>
          <a:lstStyle/>
          <a:p>
            <a:pPr algn="ctr"/>
            <a:r>
              <a:rPr lang="en-US" sz="2800" dirty="0" smtClean="0">
                <a:solidFill>
                  <a:srgbClr val="FF0000"/>
                </a:solidFill>
              </a:rPr>
              <a:t>How were these letters most likely transferred from/to HK?</a:t>
            </a:r>
            <a:endParaRPr lang="en-US" sz="2800" dirty="0">
              <a:solidFill>
                <a:srgbClr val="FF0000"/>
              </a:solidFill>
            </a:endParaRPr>
          </a:p>
        </p:txBody>
      </p:sp>
      <p:sp>
        <p:nvSpPr>
          <p:cNvPr id="3" name="Text Placeholder 2"/>
          <p:cNvSpPr>
            <a:spLocks noGrp="1"/>
          </p:cNvSpPr>
          <p:nvPr>
            <p:ph type="body" idx="1"/>
          </p:nvPr>
        </p:nvSpPr>
        <p:spPr>
          <a:xfrm>
            <a:off x="990599" y="787339"/>
            <a:ext cx="6466610" cy="533400"/>
          </a:xfrm>
        </p:spPr>
        <p:txBody>
          <a:bodyPr>
            <a:normAutofit fontScale="85000" lnSpcReduction="20000"/>
          </a:bodyPr>
          <a:lstStyle/>
          <a:p>
            <a:pPr algn="ctr"/>
            <a:r>
              <a:rPr lang="en-US" sz="2000" dirty="0" smtClean="0"/>
              <a:t>2 exchanges were made, both carrying mail and civilian detainees from both sides</a:t>
            </a:r>
            <a:endParaRPr lang="en-US" sz="2000" dirty="0"/>
          </a:p>
        </p:txBody>
      </p:sp>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0832" y="1716071"/>
            <a:ext cx="9220977" cy="2260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3"/>
          </p:nvPr>
        </p:nvSpPr>
        <p:spPr>
          <a:xfrm>
            <a:off x="228600" y="6400800"/>
            <a:ext cx="2209800" cy="480867"/>
          </a:xfrm>
        </p:spPr>
        <p:txBody>
          <a:bodyPr/>
          <a:lstStyle/>
          <a:p>
            <a:pPr algn="ctr"/>
            <a:r>
              <a:rPr lang="en-US" dirty="0" smtClean="0"/>
              <a:t>Gripsholm</a:t>
            </a:r>
            <a:endParaRPr lang="en-US" dirty="0"/>
          </a:p>
        </p:txBody>
      </p:sp>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0" y="3824100"/>
            <a:ext cx="3117274" cy="2639792"/>
          </a:xfrm>
        </p:spPr>
      </p:pic>
      <p:sp>
        <p:nvSpPr>
          <p:cNvPr id="10" name="Text Placeholder 3"/>
          <p:cNvSpPr txBox="1">
            <a:spLocks/>
          </p:cNvSpPr>
          <p:nvPr/>
        </p:nvSpPr>
        <p:spPr>
          <a:xfrm>
            <a:off x="6096000" y="6400800"/>
            <a:ext cx="2209800" cy="457200"/>
          </a:xfrm>
          <a:prstGeom prst="rect">
            <a:avLst/>
          </a:prstGeom>
        </p:spPr>
        <p:txBody>
          <a:bodyPr vert="horz" lIns="45720" tIns="0" rIns="45720" bIns="0" anchor="ctr">
            <a:norm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dirty="0" err="1" smtClean="0"/>
              <a:t>Tiea</a:t>
            </a:r>
            <a:r>
              <a:rPr lang="en-US" dirty="0" smtClean="0"/>
              <a:t> Maru</a:t>
            </a:r>
            <a:endParaRPr lang="en-US" dirty="0"/>
          </a:p>
        </p:txBody>
      </p:sp>
      <p:sp>
        <p:nvSpPr>
          <p:cNvPr id="6" name="TextBox 5"/>
          <p:cNvSpPr txBox="1"/>
          <p:nvPr/>
        </p:nvSpPr>
        <p:spPr>
          <a:xfrm>
            <a:off x="2743200" y="3976116"/>
            <a:ext cx="3581400" cy="276999"/>
          </a:xfrm>
          <a:prstGeom prst="rect">
            <a:avLst/>
          </a:prstGeom>
          <a:noFill/>
        </p:spPr>
        <p:txBody>
          <a:bodyPr wrap="square" rtlCol="0">
            <a:spAutoFit/>
          </a:bodyPr>
          <a:lstStyle/>
          <a:p>
            <a:pPr algn="ctr"/>
            <a:r>
              <a:rPr lang="en-US" sz="1200" dirty="0" smtClean="0"/>
              <a:t>(from WW2christianfiction.com)</a:t>
            </a:r>
            <a:endParaRPr lang="en-US" sz="1200" dirty="0"/>
          </a:p>
        </p:txBody>
      </p:sp>
      <p:sp>
        <p:nvSpPr>
          <p:cNvPr id="7" name="TextBox 6"/>
          <p:cNvSpPr txBox="1"/>
          <p:nvPr/>
        </p:nvSpPr>
        <p:spPr>
          <a:xfrm>
            <a:off x="76200" y="1327666"/>
            <a:ext cx="9046432" cy="369332"/>
          </a:xfrm>
          <a:prstGeom prst="rect">
            <a:avLst/>
          </a:prstGeom>
          <a:noFill/>
        </p:spPr>
        <p:txBody>
          <a:bodyPr wrap="square" rtlCol="0">
            <a:spAutoFit/>
          </a:bodyPr>
          <a:lstStyle/>
          <a:p>
            <a:r>
              <a:rPr lang="en-US" b="1" dirty="0" smtClean="0">
                <a:solidFill>
                  <a:srgbClr val="FF0000"/>
                </a:solidFill>
              </a:rPr>
              <a:t>Gripsholm </a:t>
            </a:r>
            <a:r>
              <a:rPr lang="en-US" b="1" dirty="0" smtClean="0"/>
              <a:t>and</a:t>
            </a:r>
            <a:r>
              <a:rPr lang="en-US" b="1" dirty="0" smtClean="0">
                <a:solidFill>
                  <a:srgbClr val="FF0000"/>
                </a:solidFill>
              </a:rPr>
              <a:t> </a:t>
            </a:r>
            <a:r>
              <a:rPr lang="en-US" b="1" dirty="0" err="1" smtClean="0">
                <a:solidFill>
                  <a:srgbClr val="FF0000"/>
                </a:solidFill>
              </a:rPr>
              <a:t>Tiea</a:t>
            </a:r>
            <a:r>
              <a:rPr lang="en-US" b="1" dirty="0" smtClean="0">
                <a:solidFill>
                  <a:srgbClr val="FF0000"/>
                </a:solidFill>
              </a:rPr>
              <a:t> Maru</a:t>
            </a:r>
            <a:r>
              <a:rPr lang="en-US" b="1" dirty="0" smtClean="0"/>
              <a:t> in </a:t>
            </a:r>
            <a:r>
              <a:rPr lang="en-US" b="1" dirty="0" err="1" smtClean="0">
                <a:solidFill>
                  <a:srgbClr val="FF0000"/>
                </a:solidFill>
              </a:rPr>
              <a:t>Mormugoa</a:t>
            </a:r>
            <a:r>
              <a:rPr lang="en-US" b="1" dirty="0" smtClean="0">
                <a:solidFill>
                  <a:srgbClr val="FF0000"/>
                </a:solidFill>
              </a:rPr>
              <a:t>, Goa </a:t>
            </a:r>
            <a:r>
              <a:rPr lang="en-US" dirty="0" smtClean="0"/>
              <a:t>for the second exchange in 1943</a:t>
            </a:r>
            <a:endParaRPr lang="en-US" dirty="0"/>
          </a:p>
        </p:txBody>
      </p:sp>
    </p:spTree>
    <p:extLst>
      <p:ext uri="{BB962C8B-B14F-4D97-AF65-F5344CB8AC3E}">
        <p14:creationId xmlns:p14="http://schemas.microsoft.com/office/powerpoint/2010/main" val="1461022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4724400" cy="685800"/>
          </a:xfrm>
        </p:spPr>
        <p:txBody>
          <a:bodyPr>
            <a:normAutofit/>
          </a:bodyPr>
          <a:lstStyle/>
          <a:p>
            <a:pPr algn="l"/>
            <a:r>
              <a:rPr lang="en-US" sz="2800" dirty="0" smtClean="0">
                <a:solidFill>
                  <a:srgbClr val="FF0000"/>
                </a:solidFill>
              </a:rPr>
              <a:t>Mail From POW in HK</a:t>
            </a:r>
            <a:endParaRPr lang="en-US" sz="2800" dirty="0">
              <a:solidFill>
                <a:srgbClr val="FF0000"/>
              </a:solidFill>
            </a:endParaRPr>
          </a:p>
        </p:txBody>
      </p:sp>
      <p:sp>
        <p:nvSpPr>
          <p:cNvPr id="3" name="Text Placeholder 2"/>
          <p:cNvSpPr>
            <a:spLocks noGrp="1"/>
          </p:cNvSpPr>
          <p:nvPr>
            <p:ph type="body" idx="1"/>
          </p:nvPr>
        </p:nvSpPr>
        <p:spPr>
          <a:xfrm>
            <a:off x="685800" y="646039"/>
            <a:ext cx="3962400" cy="870899"/>
          </a:xfrm>
        </p:spPr>
        <p:txBody>
          <a:bodyPr>
            <a:normAutofit fontScale="62500" lnSpcReduction="20000"/>
          </a:bodyPr>
          <a:lstStyle/>
          <a:p>
            <a:pPr algn="just"/>
            <a:r>
              <a:rPr lang="en-US" sz="2000" b="0" dirty="0" smtClean="0">
                <a:solidFill>
                  <a:schemeClr val="tx2"/>
                </a:solidFill>
              </a:rPr>
              <a:t>Sent by Rifleman </a:t>
            </a:r>
            <a:r>
              <a:rPr lang="en-US" sz="2000" dirty="0" smtClean="0">
                <a:solidFill>
                  <a:srgbClr val="FF0000"/>
                </a:solidFill>
              </a:rPr>
              <a:t>Douglas John Martin</a:t>
            </a:r>
            <a:r>
              <a:rPr lang="en-US" sz="2000" b="0" dirty="0" smtClean="0">
                <a:solidFill>
                  <a:schemeClr val="tx2"/>
                </a:solidFill>
              </a:rPr>
              <a:t>, E39302, D Company, 18</a:t>
            </a:r>
            <a:r>
              <a:rPr lang="en-US" sz="2000" b="0" baseline="30000" dirty="0" smtClean="0">
                <a:solidFill>
                  <a:schemeClr val="tx2"/>
                </a:solidFill>
              </a:rPr>
              <a:t>th</a:t>
            </a:r>
            <a:r>
              <a:rPr lang="en-US" sz="2000" b="0" dirty="0" smtClean="0">
                <a:solidFill>
                  <a:schemeClr val="tx2"/>
                </a:solidFill>
              </a:rPr>
              <a:t> Platoon, RR, recorded as wounded-in-action. He was interned in HK until repatriation. He passed away in October 1998.</a:t>
            </a:r>
            <a:endParaRPr lang="en-US" sz="2000" b="0" dirty="0">
              <a:solidFill>
                <a:schemeClr val="tx2"/>
              </a:solidFill>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8245" y="1568190"/>
            <a:ext cx="3182155" cy="2000653"/>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1" y="3594638"/>
            <a:ext cx="3230708" cy="2030730"/>
          </a:xfrm>
        </p:spPr>
      </p:pic>
      <p:sp>
        <p:nvSpPr>
          <p:cNvPr id="9" name="TextBox 8"/>
          <p:cNvSpPr txBox="1"/>
          <p:nvPr/>
        </p:nvSpPr>
        <p:spPr>
          <a:xfrm>
            <a:off x="4260902" y="3356876"/>
            <a:ext cx="1508125" cy="261610"/>
          </a:xfrm>
          <a:prstGeom prst="rect">
            <a:avLst/>
          </a:prstGeom>
          <a:noFill/>
        </p:spPr>
        <p:txBody>
          <a:bodyPr wrap="square" rtlCol="0">
            <a:spAutoFit/>
          </a:bodyPr>
          <a:lstStyle/>
          <a:p>
            <a:pPr algn="ctr"/>
            <a:r>
              <a:rPr lang="en-US" sz="1100" dirty="0" smtClean="0"/>
              <a:t>(HKVCA website)</a:t>
            </a:r>
            <a:endParaRPr lang="en-US" sz="1100" dirty="0"/>
          </a:p>
        </p:txBody>
      </p:sp>
      <p:pic>
        <p:nvPicPr>
          <p:cNvPr id="2050" name="Picture 2" descr="C:\Users\acer\Desktop\MartinE302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708" y="1558269"/>
            <a:ext cx="1234811" cy="2020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245" y="5646542"/>
            <a:ext cx="3563155" cy="1169551"/>
          </a:xfrm>
          <a:prstGeom prst="rect">
            <a:avLst/>
          </a:prstGeom>
          <a:solidFill>
            <a:schemeClr val="tx2">
              <a:lumMod val="50000"/>
            </a:schemeClr>
          </a:solidFill>
        </p:spPr>
        <p:txBody>
          <a:bodyPr wrap="square" rtlCol="0">
            <a:spAutoFit/>
          </a:bodyPr>
          <a:lstStyle/>
          <a:p>
            <a:r>
              <a:rPr lang="en-US" sz="1400" dirty="0" smtClean="0"/>
              <a:t>The use of a POW imprinted envelope, rather than a POW imprinted postcard, is very rare. The British censor label on the left is covering the Japanese censor marking below.</a:t>
            </a:r>
            <a:endParaRPr lang="en-US" sz="1400" dirty="0"/>
          </a:p>
        </p:txBody>
      </p:sp>
      <p:pic>
        <p:nvPicPr>
          <p:cNvPr id="11" name="Picture 2" descr="C:\Users\acer\Desktop\Force C\Images in ppt\Royal_Rifles_of_Cana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627"/>
            <a:ext cx="685800" cy="9777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13643" y="3651399"/>
            <a:ext cx="914400" cy="707886"/>
          </a:xfrm>
          <a:prstGeom prst="rect">
            <a:avLst/>
          </a:prstGeom>
          <a:noFill/>
        </p:spPr>
        <p:txBody>
          <a:bodyPr wrap="square" rtlCol="0">
            <a:spAutoFit/>
          </a:bodyPr>
          <a:lstStyle/>
          <a:p>
            <a:pPr algn="ctr"/>
            <a:r>
              <a:rPr lang="en-CA" sz="1000" b="1" dirty="0" smtClean="0">
                <a:solidFill>
                  <a:srgbClr val="FF0000"/>
                </a:solidFill>
              </a:rPr>
              <a:t>DB/650 Censor Tape Ottawa</a:t>
            </a:r>
            <a:endParaRPr lang="en-CA" sz="1000" b="1" dirty="0">
              <a:solidFill>
                <a:srgbClr val="FF0000"/>
              </a:solidFill>
            </a:endParaRPr>
          </a:p>
        </p:txBody>
      </p:sp>
      <p:pic>
        <p:nvPicPr>
          <p:cNvPr id="4" name="Picture 3"/>
          <p:cNvPicPr>
            <a:picLocks noChangeAspect="1"/>
          </p:cNvPicPr>
          <p:nvPr/>
        </p:nvPicPr>
        <p:blipFill>
          <a:blip r:embed="rId6"/>
          <a:stretch>
            <a:fillRect/>
          </a:stretch>
        </p:blipFill>
        <p:spPr>
          <a:xfrm>
            <a:off x="5526021" y="1520585"/>
            <a:ext cx="3279998" cy="2132246"/>
          </a:xfrm>
          <a:prstGeom prst="rect">
            <a:avLst/>
          </a:prstGeom>
        </p:spPr>
      </p:pic>
      <p:pic>
        <p:nvPicPr>
          <p:cNvPr id="5" name="Picture 4"/>
          <p:cNvPicPr>
            <a:picLocks noChangeAspect="1"/>
          </p:cNvPicPr>
          <p:nvPr/>
        </p:nvPicPr>
        <p:blipFill>
          <a:blip r:embed="rId7"/>
          <a:stretch>
            <a:fillRect/>
          </a:stretch>
        </p:blipFill>
        <p:spPr>
          <a:xfrm>
            <a:off x="5526021" y="3685744"/>
            <a:ext cx="3279998" cy="2117404"/>
          </a:xfrm>
          <a:prstGeom prst="rect">
            <a:avLst/>
          </a:prstGeom>
        </p:spPr>
      </p:pic>
      <p:pic>
        <p:nvPicPr>
          <p:cNvPr id="6" name="Picture 5"/>
          <p:cNvPicPr>
            <a:picLocks noChangeAspect="1"/>
          </p:cNvPicPr>
          <p:nvPr/>
        </p:nvPicPr>
        <p:blipFill>
          <a:blip r:embed="rId8"/>
          <a:stretch>
            <a:fillRect/>
          </a:stretch>
        </p:blipFill>
        <p:spPr>
          <a:xfrm>
            <a:off x="4117723" y="3651399"/>
            <a:ext cx="1408298" cy="1792379"/>
          </a:xfrm>
          <a:prstGeom prst="rect">
            <a:avLst/>
          </a:prstGeom>
        </p:spPr>
      </p:pic>
      <p:sp>
        <p:nvSpPr>
          <p:cNvPr id="14" name="Text Placeholder 2"/>
          <p:cNvSpPr>
            <a:spLocks noGrp="1"/>
          </p:cNvSpPr>
          <p:nvPr>
            <p:ph type="body" sz="quarter" idx="3"/>
          </p:nvPr>
        </p:nvSpPr>
        <p:spPr>
          <a:xfrm>
            <a:off x="4648200" y="457200"/>
            <a:ext cx="4480601" cy="976549"/>
          </a:xfrm>
        </p:spPr>
        <p:txBody>
          <a:bodyPr>
            <a:normAutofit fontScale="77500" lnSpcReduction="20000"/>
          </a:bodyPr>
          <a:lstStyle/>
          <a:p>
            <a:pPr algn="just"/>
            <a:r>
              <a:rPr lang="en-US" sz="1600" b="0" dirty="0" smtClean="0">
                <a:solidFill>
                  <a:schemeClr val="tx2"/>
                </a:solidFill>
              </a:rPr>
              <a:t>Sent by Major </a:t>
            </a:r>
            <a:r>
              <a:rPr lang="en-US" sz="1600" dirty="0" smtClean="0">
                <a:solidFill>
                  <a:srgbClr val="FF0000"/>
                </a:solidFill>
              </a:rPr>
              <a:t>John Neilson Brown CRAWFORD</a:t>
            </a:r>
            <a:r>
              <a:rPr lang="en-US" sz="1600" b="0" dirty="0" smtClean="0"/>
              <a:t>, </a:t>
            </a:r>
            <a:r>
              <a:rPr lang="en-US" sz="1600" b="0" dirty="0" smtClean="0">
                <a:solidFill>
                  <a:schemeClr val="tx2"/>
                </a:solidFill>
              </a:rPr>
              <a:t>dateline 1944 Dec 17th. A member of the </a:t>
            </a:r>
            <a:r>
              <a:rPr lang="en-US" sz="1600" b="0" dirty="0">
                <a:solidFill>
                  <a:schemeClr val="tx2"/>
                </a:solidFill>
              </a:rPr>
              <a:t>Royal Canadian Army Medical </a:t>
            </a:r>
            <a:r>
              <a:rPr lang="en-US" sz="1600" b="0" dirty="0" smtClean="0">
                <a:solidFill>
                  <a:schemeClr val="tx2"/>
                </a:solidFill>
              </a:rPr>
              <a:t>Corps, he was appointed to HKVDC ambulance reporting to Brigade HQ and assigned to WG. He headed the medical facility while as a POW. He was awarded the MBE. He passed away in June 1997.</a:t>
            </a:r>
            <a:endParaRPr lang="en-US" sz="1600" b="0" dirty="0">
              <a:solidFill>
                <a:schemeClr val="tx2"/>
              </a:solidFill>
            </a:endParaRPr>
          </a:p>
        </p:txBody>
      </p:sp>
      <p:sp>
        <p:nvSpPr>
          <p:cNvPr id="15" name="Text Placeholder 2"/>
          <p:cNvSpPr txBox="1">
            <a:spLocks/>
          </p:cNvSpPr>
          <p:nvPr/>
        </p:nvSpPr>
        <p:spPr>
          <a:xfrm>
            <a:off x="4242258" y="5823682"/>
            <a:ext cx="4904962" cy="894431"/>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24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sz="1600" dirty="0" smtClean="0"/>
              <a:t>The Japanese had Crawford made a recording on POW life in HK in November 1942. This was broadcast over Radio Tokyo. About 15 people in the Western States picked it up on short wave. They eventually relayed the message to Crawford’s wife. </a:t>
            </a:r>
            <a:r>
              <a:rPr lang="en-US" sz="1200" dirty="0" smtClean="0"/>
              <a:t>(Ellison , </a:t>
            </a:r>
            <a:r>
              <a:rPr lang="en-US" sz="1200" i="1" dirty="0" smtClean="0"/>
              <a:t>Force C , </a:t>
            </a:r>
            <a:r>
              <a:rPr lang="en-US" sz="1200" dirty="0" smtClean="0"/>
              <a:t>pg. 85)</a:t>
            </a:r>
            <a:endParaRPr lang="en-US" sz="1600" dirty="0"/>
          </a:p>
        </p:txBody>
      </p:sp>
    </p:spTree>
    <p:extLst>
      <p:ext uri="{BB962C8B-B14F-4D97-AF65-F5344CB8AC3E}">
        <p14:creationId xmlns:p14="http://schemas.microsoft.com/office/powerpoint/2010/main" val="28133606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0"/>
            <a:ext cx="8229600" cy="685800"/>
          </a:xfrm>
        </p:spPr>
        <p:txBody>
          <a:bodyPr>
            <a:normAutofit/>
          </a:bodyPr>
          <a:lstStyle/>
          <a:p>
            <a:pPr algn="ctr"/>
            <a:r>
              <a:rPr lang="en-US" sz="2800" dirty="0" smtClean="0">
                <a:solidFill>
                  <a:srgbClr val="FF0000"/>
                </a:solidFill>
              </a:rPr>
              <a:t>Mail to POW in HK/Japan</a:t>
            </a:r>
            <a:endParaRPr lang="en-US" sz="2800" dirty="0">
              <a:solidFill>
                <a:srgbClr val="FF0000"/>
              </a:solidFill>
            </a:endParaRPr>
          </a:p>
        </p:txBody>
      </p:sp>
      <p:sp>
        <p:nvSpPr>
          <p:cNvPr id="3" name="Text Placeholder 2"/>
          <p:cNvSpPr>
            <a:spLocks noGrp="1"/>
          </p:cNvSpPr>
          <p:nvPr>
            <p:ph type="body" idx="1"/>
          </p:nvPr>
        </p:nvSpPr>
        <p:spPr>
          <a:xfrm>
            <a:off x="782397" y="538366"/>
            <a:ext cx="3590447" cy="887952"/>
          </a:xfrm>
        </p:spPr>
        <p:txBody>
          <a:bodyPr>
            <a:normAutofit fontScale="92500" lnSpcReduction="20000"/>
          </a:bodyPr>
          <a:lstStyle/>
          <a:p>
            <a:pPr algn="just"/>
            <a:r>
              <a:rPr lang="en-US" sz="1400" b="0" dirty="0" smtClean="0">
                <a:solidFill>
                  <a:schemeClr val="tx2"/>
                </a:solidFill>
              </a:rPr>
              <a:t>Sent from Winnipeg 1942 Mar 22</a:t>
            </a:r>
            <a:r>
              <a:rPr lang="en-US" sz="1400" b="0" baseline="30000" dirty="0" smtClean="0">
                <a:solidFill>
                  <a:schemeClr val="tx2"/>
                </a:solidFill>
              </a:rPr>
              <a:t>nd</a:t>
            </a:r>
            <a:r>
              <a:rPr lang="en-US" sz="1400" b="0" dirty="0">
                <a:solidFill>
                  <a:schemeClr val="tx2"/>
                </a:solidFill>
              </a:rPr>
              <a:t> </a:t>
            </a:r>
            <a:r>
              <a:rPr lang="en-US" sz="1400" b="0" dirty="0" smtClean="0">
                <a:solidFill>
                  <a:schemeClr val="tx2"/>
                </a:solidFill>
              </a:rPr>
              <a:t>with Ottawa transit May 25</a:t>
            </a:r>
            <a:r>
              <a:rPr lang="en-US" sz="1400" b="0" baseline="30000" dirty="0" smtClean="0">
                <a:solidFill>
                  <a:schemeClr val="tx2"/>
                </a:solidFill>
              </a:rPr>
              <a:t>th</a:t>
            </a:r>
            <a:r>
              <a:rPr lang="en-US" sz="1400" b="0" dirty="0" smtClean="0">
                <a:solidFill>
                  <a:schemeClr val="tx2"/>
                </a:solidFill>
              </a:rPr>
              <a:t>, addressed to Private </a:t>
            </a:r>
            <a:r>
              <a:rPr lang="en-US" sz="1400" dirty="0" smtClean="0">
                <a:solidFill>
                  <a:srgbClr val="FF0000"/>
                </a:solidFill>
              </a:rPr>
              <a:t>Campbell William John Rutherford</a:t>
            </a:r>
            <a:r>
              <a:rPr lang="en-US" sz="1400" b="0" dirty="0" smtClean="0">
                <a:solidFill>
                  <a:schemeClr val="tx2"/>
                </a:solidFill>
              </a:rPr>
              <a:t>, H6902, D Company, WG. He passed away in September 1989.</a:t>
            </a:r>
            <a:endParaRPr lang="en-US" sz="1400" b="0" dirty="0">
              <a:solidFill>
                <a:schemeClr val="tx2"/>
              </a:solidFill>
            </a:endParaRP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7281" y="1425776"/>
            <a:ext cx="3945120" cy="2460424"/>
          </a:xfrm>
        </p:spPr>
      </p:pic>
      <p:pic>
        <p:nvPicPr>
          <p:cNvPr id="3074" name="Picture 2" descr="C:\Users\acer\Desktop\RutherfordH69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1682342"/>
            <a:ext cx="1149692" cy="18659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770" y="6197024"/>
            <a:ext cx="3989342" cy="646331"/>
          </a:xfrm>
          <a:prstGeom prst="rect">
            <a:avLst/>
          </a:prstGeom>
          <a:solidFill>
            <a:schemeClr val="tx2">
              <a:lumMod val="50000"/>
            </a:schemeClr>
          </a:solidFill>
        </p:spPr>
        <p:txBody>
          <a:bodyPr wrap="square" rtlCol="0">
            <a:spAutoFit/>
          </a:bodyPr>
          <a:lstStyle/>
          <a:p>
            <a:r>
              <a:rPr lang="en-US" sz="1200" dirty="0" smtClean="0"/>
              <a:t>Barely visible is: Received 1943 March 20</a:t>
            </a:r>
            <a:r>
              <a:rPr lang="en-US" sz="1200" baseline="30000" dirty="0" smtClean="0"/>
              <a:t>th</a:t>
            </a:r>
            <a:r>
              <a:rPr lang="en-US" sz="1200" dirty="0" smtClean="0"/>
              <a:t> in blue pencil on back. Rare to record a notation of arrival date on POW mail.</a:t>
            </a:r>
            <a:endParaRPr lang="en-US" sz="1200" dirty="0"/>
          </a:p>
        </p:txBody>
      </p:sp>
      <p:sp>
        <p:nvSpPr>
          <p:cNvPr id="12" name="TextBox 11"/>
          <p:cNvSpPr txBox="1"/>
          <p:nvPr/>
        </p:nvSpPr>
        <p:spPr>
          <a:xfrm>
            <a:off x="3899877" y="3737142"/>
            <a:ext cx="1508125" cy="261610"/>
          </a:xfrm>
          <a:prstGeom prst="rect">
            <a:avLst/>
          </a:prstGeom>
          <a:noFill/>
        </p:spPr>
        <p:txBody>
          <a:bodyPr wrap="square" rtlCol="0">
            <a:spAutoFit/>
          </a:bodyPr>
          <a:lstStyle/>
          <a:p>
            <a:pPr algn="ctr"/>
            <a:r>
              <a:rPr lang="en-US" sz="1100" dirty="0" smtClean="0"/>
              <a:t>(HKVCA website)</a:t>
            </a:r>
            <a:endParaRPr lang="en-US" sz="1100" dirty="0"/>
          </a:p>
        </p:txBody>
      </p:sp>
      <p:pic>
        <p:nvPicPr>
          <p:cNvPr id="13" name="Picture 2" descr="C:\Users\acer\Desktop\Force C\Images in ppt\Winnipeg_Grenadiers_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629997"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17281" y="3765583"/>
            <a:ext cx="3962401" cy="2468052"/>
          </a:xfrm>
        </p:spPr>
      </p:pic>
      <p:pic>
        <p:nvPicPr>
          <p:cNvPr id="2" name="Picture 1"/>
          <p:cNvPicPr>
            <a:picLocks noChangeAspect="1"/>
          </p:cNvPicPr>
          <p:nvPr/>
        </p:nvPicPr>
        <p:blipFill>
          <a:blip r:embed="rId6"/>
          <a:stretch>
            <a:fillRect/>
          </a:stretch>
        </p:blipFill>
        <p:spPr>
          <a:xfrm>
            <a:off x="5425284" y="1549570"/>
            <a:ext cx="3718715" cy="2410277"/>
          </a:xfrm>
          <a:prstGeom prst="rect">
            <a:avLst/>
          </a:prstGeom>
        </p:spPr>
      </p:pic>
      <p:pic>
        <p:nvPicPr>
          <p:cNvPr id="4" name="Picture 3"/>
          <p:cNvPicPr>
            <a:picLocks noChangeAspect="1"/>
          </p:cNvPicPr>
          <p:nvPr/>
        </p:nvPicPr>
        <p:blipFill>
          <a:blip r:embed="rId7"/>
          <a:stretch>
            <a:fillRect/>
          </a:stretch>
        </p:blipFill>
        <p:spPr>
          <a:xfrm>
            <a:off x="5425283" y="3841682"/>
            <a:ext cx="3718717" cy="2365967"/>
          </a:xfrm>
          <a:prstGeom prst="rect">
            <a:avLst/>
          </a:prstGeom>
        </p:spPr>
      </p:pic>
      <p:sp>
        <p:nvSpPr>
          <p:cNvPr id="15" name="TextBox 14"/>
          <p:cNvSpPr txBox="1"/>
          <p:nvPr/>
        </p:nvSpPr>
        <p:spPr>
          <a:xfrm>
            <a:off x="5273037" y="6197024"/>
            <a:ext cx="3846387" cy="646331"/>
          </a:xfrm>
          <a:prstGeom prst="rect">
            <a:avLst/>
          </a:prstGeom>
          <a:solidFill>
            <a:schemeClr val="tx2">
              <a:lumMod val="50000"/>
            </a:schemeClr>
          </a:solidFill>
        </p:spPr>
        <p:txBody>
          <a:bodyPr wrap="square" rtlCol="0">
            <a:spAutoFit/>
          </a:bodyPr>
          <a:lstStyle/>
          <a:p>
            <a:r>
              <a:rPr lang="en-US" sz="1200" dirty="0" smtClean="0"/>
              <a:t>The date stamp is Showa 18</a:t>
            </a:r>
            <a:r>
              <a:rPr lang="en-US" sz="1200" baseline="30000" dirty="0" smtClean="0"/>
              <a:t>th</a:t>
            </a:r>
            <a:r>
              <a:rPr lang="en-US" sz="1200" dirty="0" smtClean="0"/>
              <a:t> year (1943) Oct 17</a:t>
            </a:r>
            <a:r>
              <a:rPr lang="en-US" sz="1200" baseline="30000" dirty="0" smtClean="0"/>
              <a:t>th</a:t>
            </a:r>
            <a:r>
              <a:rPr lang="en-US" sz="1200" dirty="0" smtClean="0"/>
              <a:t>. Rare to record an arrival date on POW mail.  Very rare if it was a marking.</a:t>
            </a:r>
            <a:endParaRPr lang="en-US" sz="1200" dirty="0"/>
          </a:p>
        </p:txBody>
      </p:sp>
      <p:sp>
        <p:nvSpPr>
          <p:cNvPr id="16" name="Text Placeholder 2"/>
          <p:cNvSpPr>
            <a:spLocks noGrp="1"/>
          </p:cNvSpPr>
          <p:nvPr>
            <p:ph type="body" idx="1"/>
          </p:nvPr>
        </p:nvSpPr>
        <p:spPr>
          <a:xfrm>
            <a:off x="4495041" y="422057"/>
            <a:ext cx="3881398" cy="1178143"/>
          </a:xfrm>
        </p:spPr>
        <p:txBody>
          <a:bodyPr>
            <a:noAutofit/>
          </a:bodyPr>
          <a:lstStyle/>
          <a:p>
            <a:pPr algn="just"/>
            <a:r>
              <a:rPr lang="en-US" sz="1200" b="0" dirty="0" smtClean="0">
                <a:solidFill>
                  <a:schemeClr val="tx2"/>
                </a:solidFill>
              </a:rPr>
              <a:t>Sent from Brighton, ON 1942 July 28</a:t>
            </a:r>
            <a:r>
              <a:rPr lang="en-US" sz="1200" b="0" baseline="30000" dirty="0" smtClean="0">
                <a:solidFill>
                  <a:schemeClr val="tx2"/>
                </a:solidFill>
              </a:rPr>
              <a:t>th</a:t>
            </a:r>
            <a:r>
              <a:rPr lang="en-US" sz="1200" b="0" dirty="0" smtClean="0">
                <a:solidFill>
                  <a:schemeClr val="tx2"/>
                </a:solidFill>
              </a:rPr>
              <a:t>, addressed to Rifleman </a:t>
            </a:r>
            <a:r>
              <a:rPr lang="en-US" sz="1200" dirty="0" smtClean="0">
                <a:solidFill>
                  <a:srgbClr val="FF0000"/>
                </a:solidFill>
              </a:rPr>
              <a:t>William Harvey Gagne</a:t>
            </a:r>
            <a:r>
              <a:rPr lang="en-US" sz="1200" b="0" dirty="0" smtClean="0">
                <a:solidFill>
                  <a:schemeClr val="tx2"/>
                </a:solidFill>
              </a:rPr>
              <a:t>, C40614, RR. He was moved to Japan in Sept 1943 to Port of Niigata as a labourer moving foodstuff, mining coal in </a:t>
            </a:r>
            <a:r>
              <a:rPr lang="en-US" sz="1200" b="0" dirty="0" err="1" smtClean="0">
                <a:solidFill>
                  <a:schemeClr val="tx2"/>
                </a:solidFill>
              </a:rPr>
              <a:t>Rinko</a:t>
            </a:r>
            <a:r>
              <a:rPr lang="en-US" sz="1200" b="0" dirty="0" smtClean="0">
                <a:solidFill>
                  <a:schemeClr val="tx2"/>
                </a:solidFill>
              </a:rPr>
              <a:t> and as a labourer at a foundry in </a:t>
            </a:r>
            <a:r>
              <a:rPr lang="en-US" sz="1200" b="0" dirty="0" err="1" smtClean="0">
                <a:solidFill>
                  <a:schemeClr val="tx2"/>
                </a:solidFill>
              </a:rPr>
              <a:t>Shintesta</a:t>
            </a:r>
            <a:r>
              <a:rPr lang="en-US" sz="1200" b="0" dirty="0" smtClean="0">
                <a:solidFill>
                  <a:schemeClr val="tx2"/>
                </a:solidFill>
              </a:rPr>
              <a:t>, until liberation. He passed away in June 1996.</a:t>
            </a:r>
            <a:endParaRPr lang="en-US" sz="1200" b="0" dirty="0">
              <a:solidFill>
                <a:schemeClr val="tx2"/>
              </a:solidFill>
            </a:endParaRPr>
          </a:p>
        </p:txBody>
      </p:sp>
      <p:pic>
        <p:nvPicPr>
          <p:cNvPr id="6" name="Picture 5"/>
          <p:cNvPicPr>
            <a:picLocks noChangeAspect="1"/>
          </p:cNvPicPr>
          <p:nvPr/>
        </p:nvPicPr>
        <p:blipFill>
          <a:blip r:embed="rId8"/>
          <a:stretch>
            <a:fillRect/>
          </a:stretch>
        </p:blipFill>
        <p:spPr>
          <a:xfrm>
            <a:off x="4284228" y="4334166"/>
            <a:ext cx="1141054" cy="1844882"/>
          </a:xfrm>
          <a:prstGeom prst="rect">
            <a:avLst/>
          </a:prstGeom>
        </p:spPr>
      </p:pic>
      <p:pic>
        <p:nvPicPr>
          <p:cNvPr id="5" name="Picture 4"/>
          <p:cNvPicPr>
            <a:picLocks noChangeAspect="1"/>
          </p:cNvPicPr>
          <p:nvPr/>
        </p:nvPicPr>
        <p:blipFill>
          <a:blip r:embed="rId9"/>
          <a:stretch>
            <a:fillRect/>
          </a:stretch>
        </p:blipFill>
        <p:spPr>
          <a:xfrm>
            <a:off x="8376438" y="50643"/>
            <a:ext cx="688908" cy="975445"/>
          </a:xfrm>
          <a:prstGeom prst="rect">
            <a:avLst/>
          </a:prstGeom>
        </p:spPr>
      </p:pic>
    </p:spTree>
    <p:extLst>
      <p:ext uri="{BB962C8B-B14F-4D97-AF65-F5344CB8AC3E}">
        <p14:creationId xmlns:p14="http://schemas.microsoft.com/office/powerpoint/2010/main" val="3776913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65321" cy="1326321"/>
          </a:xfrm>
        </p:spPr>
        <p:txBody>
          <a:bodyPr/>
          <a:lstStyle/>
          <a:p>
            <a:pPr algn="ctr"/>
            <a:r>
              <a:rPr lang="en-US" dirty="0" smtClean="0">
                <a:solidFill>
                  <a:srgbClr val="FF0000"/>
                </a:solidFill>
              </a:rPr>
              <a:t>Content</a:t>
            </a:r>
            <a:endParaRPr lang="en-US" dirty="0">
              <a:solidFill>
                <a:srgbClr val="FF0000"/>
              </a:solidFill>
            </a:endParaRPr>
          </a:p>
        </p:txBody>
      </p:sp>
      <p:sp>
        <p:nvSpPr>
          <p:cNvPr id="3" name="Content Placeholder 2"/>
          <p:cNvSpPr>
            <a:spLocks noGrp="1"/>
          </p:cNvSpPr>
          <p:nvPr>
            <p:ph idx="1"/>
          </p:nvPr>
        </p:nvSpPr>
        <p:spPr>
          <a:xfrm>
            <a:off x="457200" y="1447800"/>
            <a:ext cx="8305800" cy="4953000"/>
          </a:xfrm>
        </p:spPr>
        <p:txBody>
          <a:bodyPr>
            <a:normAutofit fontScale="92500"/>
          </a:bodyPr>
          <a:lstStyle/>
          <a:p>
            <a:r>
              <a:rPr lang="en-US" sz="3600" b="1" dirty="0" smtClean="0">
                <a:solidFill>
                  <a:srgbClr val="92D050"/>
                </a:solidFill>
              </a:rPr>
              <a:t>1 </a:t>
            </a:r>
            <a:r>
              <a:rPr lang="en-US" sz="3600" dirty="0" smtClean="0"/>
              <a:t>Brief Introduction</a:t>
            </a:r>
          </a:p>
          <a:p>
            <a:r>
              <a:rPr lang="en-US" sz="3600" b="1" dirty="0" smtClean="0">
                <a:solidFill>
                  <a:srgbClr val="92D050"/>
                </a:solidFill>
              </a:rPr>
              <a:t>2</a:t>
            </a:r>
            <a:r>
              <a:rPr lang="en-US" sz="3600" b="1" dirty="0" smtClean="0"/>
              <a:t> </a:t>
            </a:r>
            <a:r>
              <a:rPr lang="en-US" sz="3600" dirty="0" smtClean="0"/>
              <a:t>Postal history of C-Force in Hong Kong: </a:t>
            </a:r>
            <a:r>
              <a:rPr lang="en-US" sz="2400" dirty="0" smtClean="0"/>
              <a:t>I) Y-Force </a:t>
            </a:r>
            <a:r>
              <a:rPr lang="en-US" sz="2400" dirty="0"/>
              <a:t>in </a:t>
            </a:r>
            <a:r>
              <a:rPr lang="en-US" sz="2400" dirty="0" smtClean="0"/>
              <a:t>Jamaica as forerunner, II) </a:t>
            </a:r>
            <a:r>
              <a:rPr lang="en-US" sz="2400" dirty="0" err="1" smtClean="0"/>
              <a:t>enroute</a:t>
            </a:r>
            <a:r>
              <a:rPr lang="en-US" sz="2400" dirty="0" smtClean="0"/>
              <a:t> </a:t>
            </a:r>
            <a:r>
              <a:rPr lang="en-US" sz="2400" dirty="0"/>
              <a:t>to HK, </a:t>
            </a:r>
            <a:r>
              <a:rPr lang="en-US" sz="2400" dirty="0" smtClean="0"/>
              <a:t>III) arrival </a:t>
            </a:r>
            <a:r>
              <a:rPr lang="en-US" sz="2400" dirty="0"/>
              <a:t>in HK, </a:t>
            </a:r>
            <a:r>
              <a:rPr lang="en-US" sz="2400" dirty="0" smtClean="0"/>
              <a:t>IV) detained </a:t>
            </a:r>
            <a:r>
              <a:rPr lang="en-US" sz="2400" dirty="0"/>
              <a:t>mail, V</a:t>
            </a:r>
            <a:r>
              <a:rPr lang="en-US" sz="2400" dirty="0" smtClean="0"/>
              <a:t>) returned </a:t>
            </a:r>
            <a:r>
              <a:rPr lang="en-US" sz="2400" dirty="0"/>
              <a:t>mail and </a:t>
            </a:r>
            <a:r>
              <a:rPr lang="en-US" sz="2400" dirty="0" smtClean="0"/>
              <a:t>VI) POW mail in HK/Japan.</a:t>
            </a:r>
            <a:endParaRPr lang="en-US" sz="2400" dirty="0"/>
          </a:p>
          <a:p>
            <a:r>
              <a:rPr lang="en-US" sz="3600" b="1" dirty="0" smtClean="0">
                <a:solidFill>
                  <a:srgbClr val="92D050"/>
                </a:solidFill>
              </a:rPr>
              <a:t>3</a:t>
            </a:r>
            <a:r>
              <a:rPr lang="en-US" sz="3600" b="1" dirty="0" smtClean="0"/>
              <a:t> </a:t>
            </a:r>
            <a:r>
              <a:rPr lang="en-US" sz="3600" dirty="0" smtClean="0"/>
              <a:t>Benton Correspondence WG</a:t>
            </a:r>
          </a:p>
          <a:p>
            <a:r>
              <a:rPr lang="en-US" sz="3600" b="1" dirty="0" smtClean="0">
                <a:solidFill>
                  <a:srgbClr val="92D050"/>
                </a:solidFill>
              </a:rPr>
              <a:t>4</a:t>
            </a:r>
            <a:r>
              <a:rPr lang="en-US" sz="3600" b="1" dirty="0" smtClean="0"/>
              <a:t> </a:t>
            </a:r>
            <a:r>
              <a:rPr lang="en-US" sz="3600" dirty="0" smtClean="0"/>
              <a:t>Dowling Correspondence RCCS</a:t>
            </a:r>
          </a:p>
          <a:p>
            <a:r>
              <a:rPr lang="en-US" sz="3600" b="1" dirty="0" smtClean="0">
                <a:solidFill>
                  <a:srgbClr val="92D050"/>
                </a:solidFill>
              </a:rPr>
              <a:t>5</a:t>
            </a:r>
            <a:r>
              <a:rPr lang="en-US" sz="3600" b="1" dirty="0" smtClean="0"/>
              <a:t> </a:t>
            </a:r>
            <a:r>
              <a:rPr lang="en-US" sz="3600" dirty="0" smtClean="0"/>
              <a:t>Lester Correspondence RRC</a:t>
            </a:r>
          </a:p>
          <a:p>
            <a:endParaRPr lang="en-US" sz="3600" dirty="0" smtClean="0"/>
          </a:p>
          <a:p>
            <a:endParaRPr lang="en-US" sz="3600" dirty="0" smtClean="0"/>
          </a:p>
          <a:p>
            <a:endParaRPr lang="en-US" sz="3600" dirty="0"/>
          </a:p>
        </p:txBody>
      </p:sp>
    </p:spTree>
    <p:extLst>
      <p:ext uri="{BB962C8B-B14F-4D97-AF65-F5344CB8AC3E}">
        <p14:creationId xmlns:p14="http://schemas.microsoft.com/office/powerpoint/2010/main" val="1711956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52401"/>
            <a:ext cx="7765321" cy="2743200"/>
          </a:xfrm>
        </p:spPr>
        <p:txBody>
          <a:bodyPr>
            <a:normAutofit fontScale="90000"/>
          </a:bodyPr>
          <a:lstStyle/>
          <a:p>
            <a:r>
              <a:rPr lang="en-CA" dirty="0" smtClean="0">
                <a:solidFill>
                  <a:srgbClr val="92D050"/>
                </a:solidFill>
              </a:rPr>
              <a:t>1</a:t>
            </a:r>
            <a:r>
              <a:rPr lang="en-CA" dirty="0" smtClean="0"/>
              <a:t/>
            </a:r>
            <a:br>
              <a:rPr lang="en-CA" dirty="0" smtClean="0"/>
            </a:br>
            <a:r>
              <a:rPr lang="en-CA" dirty="0" smtClean="0"/>
              <a:t>Brief introduction </a:t>
            </a:r>
            <a:br>
              <a:rPr lang="en-CA" dirty="0" smtClean="0"/>
            </a:br>
            <a:r>
              <a:rPr lang="en-CA" dirty="0" smtClean="0"/>
              <a:t>to </a:t>
            </a:r>
            <a:br>
              <a:rPr lang="en-CA" dirty="0" smtClean="0"/>
            </a:br>
            <a:r>
              <a:rPr lang="en-CA" dirty="0" smtClean="0"/>
              <a:t>Canada’s C-Force </a:t>
            </a:r>
            <a:br>
              <a:rPr lang="en-CA" dirty="0" smtClean="0"/>
            </a:br>
            <a:r>
              <a:rPr lang="en-CA" dirty="0" smtClean="0"/>
              <a:t>in </a:t>
            </a:r>
            <a:br>
              <a:rPr lang="en-CA" dirty="0" smtClean="0"/>
            </a:br>
            <a:r>
              <a:rPr lang="en-CA" dirty="0" smtClean="0"/>
              <a:t>Hong </a:t>
            </a:r>
            <a:r>
              <a:rPr lang="en-CA" dirty="0" err="1" smtClean="0"/>
              <a:t>kong</a:t>
            </a:r>
            <a:endParaRPr lang="en-CA" dirty="0"/>
          </a:p>
        </p:txBody>
      </p:sp>
      <p:sp>
        <p:nvSpPr>
          <p:cNvPr id="3" name="Content Placeholder 2"/>
          <p:cNvSpPr txBox="1">
            <a:spLocks/>
          </p:cNvSpPr>
          <p:nvPr/>
        </p:nvSpPr>
        <p:spPr>
          <a:xfrm>
            <a:off x="2133600" y="3276600"/>
            <a:ext cx="5105400" cy="2362199"/>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sz="2800" dirty="0" smtClean="0"/>
              <a:t>Has been referred to as:</a:t>
            </a:r>
          </a:p>
          <a:p>
            <a:pPr lvl="1"/>
            <a:r>
              <a:rPr lang="en-US" sz="2800" b="1" dirty="0" smtClean="0">
                <a:solidFill>
                  <a:srgbClr val="FF0000"/>
                </a:solidFill>
              </a:rPr>
              <a:t>C-Force</a:t>
            </a:r>
          </a:p>
          <a:p>
            <a:pPr lvl="1"/>
            <a:r>
              <a:rPr lang="en-US" sz="2800" b="1" dirty="0" smtClean="0">
                <a:solidFill>
                  <a:srgbClr val="FF0000"/>
                </a:solidFill>
              </a:rPr>
              <a:t>Canadian Force C</a:t>
            </a:r>
          </a:p>
          <a:p>
            <a:pPr lvl="1"/>
            <a:r>
              <a:rPr lang="en-US" sz="2800" b="1" dirty="0" smtClean="0">
                <a:solidFill>
                  <a:srgbClr val="FF0000"/>
                </a:solidFill>
              </a:rPr>
              <a:t>Force C</a:t>
            </a:r>
          </a:p>
          <a:p>
            <a:pPr lvl="1"/>
            <a:r>
              <a:rPr lang="en-US" sz="2800" b="1" dirty="0" smtClean="0">
                <a:solidFill>
                  <a:srgbClr val="FF0000"/>
                </a:solidFill>
              </a:rPr>
              <a:t>Care Force C</a:t>
            </a:r>
          </a:p>
          <a:p>
            <a:pPr lvl="1"/>
            <a:r>
              <a:rPr lang="en-US" sz="2800" b="1" dirty="0" smtClean="0">
                <a:solidFill>
                  <a:srgbClr val="FF0000"/>
                </a:solidFill>
              </a:rPr>
              <a:t>Canadian Care Force C</a:t>
            </a:r>
          </a:p>
        </p:txBody>
      </p:sp>
    </p:spTree>
    <p:extLst>
      <p:ext uri="{BB962C8B-B14F-4D97-AF65-F5344CB8AC3E}">
        <p14:creationId xmlns:p14="http://schemas.microsoft.com/office/powerpoint/2010/main" val="4179432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pPr algn="ctr"/>
            <a:r>
              <a:rPr lang="en-US" dirty="0" smtClean="0">
                <a:solidFill>
                  <a:srgbClr val="FF0000"/>
                </a:solidFill>
              </a:rPr>
              <a:t>Transport to Hong Kong</a:t>
            </a:r>
            <a:endParaRPr lang="en-US" dirty="0">
              <a:solidFill>
                <a:srgbClr val="FF0000"/>
              </a:solidFill>
            </a:endParaRPr>
          </a:p>
        </p:txBody>
      </p:sp>
      <p:sp>
        <p:nvSpPr>
          <p:cNvPr id="3" name="Content Placeholder 2"/>
          <p:cNvSpPr>
            <a:spLocks noGrp="1"/>
          </p:cNvSpPr>
          <p:nvPr>
            <p:ph idx="1"/>
          </p:nvPr>
        </p:nvSpPr>
        <p:spPr>
          <a:xfrm>
            <a:off x="457200" y="685800"/>
            <a:ext cx="8229600" cy="2484120"/>
          </a:xfrm>
        </p:spPr>
        <p:txBody>
          <a:bodyPr>
            <a:normAutofit fontScale="77500" lnSpcReduction="20000"/>
          </a:bodyPr>
          <a:lstStyle/>
          <a:p>
            <a:r>
              <a:rPr lang="en-US" dirty="0" smtClean="0"/>
              <a:t>Canada sent 2 battalions to help in the defense of Hong Kong (HK) just before the Japanese Invasion of HK on Dec 8</a:t>
            </a:r>
            <a:r>
              <a:rPr lang="en-US" baseline="30000" dirty="0" smtClean="0"/>
              <a:t>th</a:t>
            </a:r>
            <a:r>
              <a:rPr lang="en-US" dirty="0" smtClean="0"/>
              <a:t>, </a:t>
            </a:r>
            <a:r>
              <a:rPr lang="en-US" sz="3300" b="1" dirty="0" smtClean="0">
                <a:solidFill>
                  <a:srgbClr val="FF0000"/>
                </a:solidFill>
              </a:rPr>
              <a:t>1941</a:t>
            </a:r>
            <a:r>
              <a:rPr lang="en-US" dirty="0" smtClean="0"/>
              <a:t>.</a:t>
            </a:r>
          </a:p>
          <a:p>
            <a:r>
              <a:rPr lang="en-US" dirty="0" smtClean="0"/>
              <a:t>These were the </a:t>
            </a:r>
            <a:r>
              <a:rPr lang="en-US" sz="2400" b="1" dirty="0">
                <a:solidFill>
                  <a:srgbClr val="FF0000"/>
                </a:solidFill>
              </a:rPr>
              <a:t>Winnipeg </a:t>
            </a:r>
            <a:r>
              <a:rPr lang="en-US" sz="2400" b="1" dirty="0" smtClean="0">
                <a:solidFill>
                  <a:srgbClr val="FF0000"/>
                </a:solidFill>
              </a:rPr>
              <a:t>Grenadiers (WG) </a:t>
            </a:r>
            <a:r>
              <a:rPr lang="en-US" dirty="0" smtClean="0"/>
              <a:t>and the </a:t>
            </a:r>
            <a:r>
              <a:rPr lang="en-US" sz="2400" b="1" dirty="0" smtClean="0">
                <a:solidFill>
                  <a:srgbClr val="FF0000"/>
                </a:solidFill>
              </a:rPr>
              <a:t>Royal Rifles of Canada (RRC)</a:t>
            </a:r>
            <a:r>
              <a:rPr lang="en-US" dirty="0" smtClean="0"/>
              <a:t>.</a:t>
            </a:r>
          </a:p>
          <a:p>
            <a:r>
              <a:rPr lang="en-US" dirty="0" smtClean="0"/>
              <a:t>1,975 men of all ranks set sail on </a:t>
            </a:r>
            <a:r>
              <a:rPr lang="en-US" dirty="0" smtClean="0">
                <a:solidFill>
                  <a:srgbClr val="FF0000"/>
                </a:solidFill>
              </a:rPr>
              <a:t>TSS </a:t>
            </a:r>
            <a:r>
              <a:rPr lang="en-US" dirty="0" err="1" smtClean="0">
                <a:solidFill>
                  <a:srgbClr val="FF0000"/>
                </a:solidFill>
              </a:rPr>
              <a:t>Awatea</a:t>
            </a:r>
            <a:r>
              <a:rPr lang="en-US" dirty="0" smtClean="0">
                <a:solidFill>
                  <a:srgbClr val="FF0000"/>
                </a:solidFill>
              </a:rPr>
              <a:t> </a:t>
            </a:r>
            <a:r>
              <a:rPr lang="en-US" dirty="0" smtClean="0"/>
              <a:t>and </a:t>
            </a:r>
            <a:r>
              <a:rPr lang="en-US" dirty="0" smtClean="0">
                <a:solidFill>
                  <a:srgbClr val="FF0000"/>
                </a:solidFill>
              </a:rPr>
              <a:t>HMCS Prince Robert </a:t>
            </a:r>
            <a:r>
              <a:rPr lang="en-US" dirty="0" smtClean="0"/>
              <a:t>(150 men only) from Vancouver on Oct 27</a:t>
            </a:r>
            <a:r>
              <a:rPr lang="en-US" baseline="30000" dirty="0" smtClean="0"/>
              <a:t>th</a:t>
            </a:r>
            <a:r>
              <a:rPr lang="en-US" dirty="0" smtClean="0"/>
              <a:t>, 1941 and made brief stops in Honolulu, Hawaii on Nov 2</a:t>
            </a:r>
            <a:r>
              <a:rPr lang="en-US" baseline="30000" dirty="0" smtClean="0"/>
              <a:t>nd</a:t>
            </a:r>
            <a:r>
              <a:rPr lang="en-US" dirty="0" smtClean="0"/>
              <a:t> and Manila, Philippines on Nov 15</a:t>
            </a:r>
            <a:r>
              <a:rPr lang="en-US" baseline="30000" dirty="0" smtClean="0"/>
              <a:t>th</a:t>
            </a:r>
            <a:r>
              <a:rPr lang="en-US" dirty="0" smtClean="0"/>
              <a:t>, </a:t>
            </a:r>
            <a:r>
              <a:rPr lang="en-US" dirty="0" smtClean="0">
                <a:solidFill>
                  <a:srgbClr val="FFC000"/>
                </a:solidFill>
              </a:rPr>
              <a:t>reaching HK </a:t>
            </a:r>
            <a:r>
              <a:rPr lang="en-US" b="1" dirty="0">
                <a:solidFill>
                  <a:srgbClr val="FFC000"/>
                </a:solidFill>
              </a:rPr>
              <a:t>on Nov </a:t>
            </a:r>
            <a:r>
              <a:rPr lang="en-US" b="1" dirty="0" smtClean="0">
                <a:solidFill>
                  <a:srgbClr val="FFC000"/>
                </a:solidFill>
              </a:rPr>
              <a:t>16</a:t>
            </a:r>
            <a:r>
              <a:rPr lang="en-US" b="1" baseline="30000" dirty="0" smtClean="0">
                <a:solidFill>
                  <a:srgbClr val="FFC000"/>
                </a:solidFill>
              </a:rPr>
              <a:t>th</a:t>
            </a:r>
            <a:r>
              <a:rPr lang="en-US" baseline="30000" dirty="0" smtClean="0"/>
              <a:t>.</a:t>
            </a:r>
            <a:endParaRPr lang="en-US" dirty="0" smtClean="0"/>
          </a:p>
          <a:p>
            <a:endParaRPr lang="en-US" dirty="0" smtClean="0"/>
          </a:p>
          <a:p>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810" y="4087091"/>
            <a:ext cx="1720850" cy="196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766358"/>
            <a:ext cx="16034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8492" y="6200793"/>
            <a:ext cx="1681307" cy="369332"/>
          </a:xfrm>
          <a:prstGeom prst="rect">
            <a:avLst/>
          </a:prstGeom>
          <a:noFill/>
        </p:spPr>
        <p:txBody>
          <a:bodyPr wrap="square" rtlCol="0">
            <a:spAutoFit/>
          </a:bodyPr>
          <a:lstStyle/>
          <a:p>
            <a:r>
              <a:rPr lang="en-US" dirty="0" smtClean="0"/>
              <a:t>Insignia WG</a:t>
            </a:r>
            <a:endParaRPr lang="en-US" dirty="0"/>
          </a:p>
        </p:txBody>
      </p:sp>
      <p:sp>
        <p:nvSpPr>
          <p:cNvPr id="7" name="TextBox 6"/>
          <p:cNvSpPr txBox="1"/>
          <p:nvPr/>
        </p:nvSpPr>
        <p:spPr>
          <a:xfrm>
            <a:off x="7026442" y="6216134"/>
            <a:ext cx="1585783" cy="369332"/>
          </a:xfrm>
          <a:prstGeom prst="rect">
            <a:avLst/>
          </a:prstGeom>
          <a:noFill/>
        </p:spPr>
        <p:txBody>
          <a:bodyPr wrap="square" rtlCol="0">
            <a:spAutoFit/>
          </a:bodyPr>
          <a:lstStyle/>
          <a:p>
            <a:r>
              <a:rPr lang="en-US" dirty="0" smtClean="0"/>
              <a:t>Insignia RRC</a:t>
            </a:r>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818" y="3129628"/>
            <a:ext cx="4913624" cy="2917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886200" y="6210091"/>
            <a:ext cx="1447800" cy="369332"/>
          </a:xfrm>
          <a:prstGeom prst="rect">
            <a:avLst/>
          </a:prstGeom>
          <a:noFill/>
        </p:spPr>
        <p:txBody>
          <a:bodyPr wrap="square" rtlCol="0">
            <a:spAutoFit/>
          </a:bodyPr>
          <a:lstStyle/>
          <a:p>
            <a:r>
              <a:rPr lang="en-US" dirty="0" smtClean="0"/>
              <a:t>TSS </a:t>
            </a:r>
            <a:r>
              <a:rPr lang="en-US" dirty="0" err="1" smtClean="0"/>
              <a:t>Awatea</a:t>
            </a:r>
            <a:endParaRPr lang="en-US" dirty="0"/>
          </a:p>
        </p:txBody>
      </p:sp>
    </p:spTree>
    <p:extLst>
      <p:ext uri="{BB962C8B-B14F-4D97-AF65-F5344CB8AC3E}">
        <p14:creationId xmlns:p14="http://schemas.microsoft.com/office/powerpoint/2010/main" val="8063203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fontScale="90000"/>
          </a:bodyPr>
          <a:lstStyle/>
          <a:p>
            <a:pPr algn="ctr"/>
            <a:r>
              <a:rPr lang="en-US" dirty="0" smtClean="0"/>
              <a:t>Map of the </a:t>
            </a:r>
            <a:r>
              <a:rPr lang="en-US" dirty="0" smtClean="0">
                <a:solidFill>
                  <a:srgbClr val="FF0000"/>
                </a:solidFill>
              </a:rPr>
              <a:t>Battle of Hong Kong</a:t>
            </a:r>
            <a:r>
              <a:rPr lang="en-US" dirty="0" smtClean="0"/>
              <a:t/>
            </a:r>
            <a:br>
              <a:rPr lang="en-US" dirty="0" smtClean="0"/>
            </a:br>
            <a:r>
              <a:rPr lang="en-US" dirty="0" smtClean="0"/>
              <a:t>First Strike on </a:t>
            </a:r>
            <a:r>
              <a:rPr lang="en-US" dirty="0" smtClean="0">
                <a:solidFill>
                  <a:srgbClr val="FF0000"/>
                </a:solidFill>
              </a:rPr>
              <a:t>1941 Dec 8</a:t>
            </a:r>
            <a:r>
              <a:rPr lang="en-US" baseline="30000" dirty="0" smtClean="0">
                <a:solidFill>
                  <a:srgbClr val="FF0000"/>
                </a:solidFill>
              </a:rPr>
              <a:t>th</a:t>
            </a:r>
            <a:r>
              <a:rPr lang="en-US" dirty="0" smtClean="0">
                <a:solidFill>
                  <a:srgbClr val="FF0000"/>
                </a:solidFill>
              </a:rPr>
              <a:t> </a:t>
            </a:r>
            <a:br>
              <a:rPr lang="en-US" dirty="0" smtClean="0">
                <a:solidFill>
                  <a:srgbClr val="FF0000"/>
                </a:solidFill>
              </a:rPr>
            </a:br>
            <a:r>
              <a:rPr lang="en-US" sz="1300" dirty="0" smtClean="0"/>
              <a:t>(from HKVCA website)</a:t>
            </a:r>
            <a:endParaRPr lang="en-US" sz="13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42406"/>
            <a:ext cx="6781800" cy="5415594"/>
          </a:xfrm>
        </p:spPr>
      </p:pic>
      <p:sp>
        <p:nvSpPr>
          <p:cNvPr id="3" name="TextBox 2"/>
          <p:cNvSpPr txBox="1"/>
          <p:nvPr/>
        </p:nvSpPr>
        <p:spPr>
          <a:xfrm>
            <a:off x="6788727" y="1447800"/>
            <a:ext cx="2362200" cy="4431983"/>
          </a:xfrm>
          <a:prstGeom prst="rect">
            <a:avLst/>
          </a:prstGeom>
          <a:noFill/>
        </p:spPr>
        <p:txBody>
          <a:bodyPr wrap="square" rtlCol="0">
            <a:spAutoFit/>
          </a:bodyPr>
          <a:lstStyle/>
          <a:p>
            <a:r>
              <a:rPr lang="en-US" dirty="0" smtClean="0"/>
              <a:t>3-prong attack by Japanese Infantry regiments, 230</a:t>
            </a:r>
            <a:r>
              <a:rPr lang="en-US" baseline="30000" dirty="0" smtClean="0"/>
              <a:t>th</a:t>
            </a:r>
            <a:r>
              <a:rPr lang="en-US" dirty="0" smtClean="0"/>
              <a:t> (west), 228</a:t>
            </a:r>
            <a:r>
              <a:rPr lang="en-US" baseline="30000" dirty="0" smtClean="0"/>
              <a:t>th</a:t>
            </a:r>
            <a:r>
              <a:rPr lang="en-US" dirty="0" smtClean="0"/>
              <a:t> (center) and 229</a:t>
            </a:r>
            <a:r>
              <a:rPr lang="en-US" baseline="30000" dirty="0" smtClean="0"/>
              <a:t>th</a:t>
            </a:r>
            <a:r>
              <a:rPr lang="en-US" dirty="0" smtClean="0"/>
              <a:t> (east) from the 38</a:t>
            </a:r>
            <a:r>
              <a:rPr lang="en-US" baseline="30000" dirty="0" smtClean="0"/>
              <a:t>th</a:t>
            </a:r>
            <a:r>
              <a:rPr lang="en-US" dirty="0" smtClean="0"/>
              <a:t> division of the 23</a:t>
            </a:r>
            <a:r>
              <a:rPr lang="en-US" baseline="30000" dirty="0" smtClean="0"/>
              <a:t>rd</a:t>
            </a:r>
            <a:r>
              <a:rPr lang="en-US" dirty="0" smtClean="0"/>
              <a:t> Army.  Also with 38</a:t>
            </a:r>
            <a:r>
              <a:rPr lang="en-US" baseline="30000" dirty="0" smtClean="0"/>
              <a:t>th</a:t>
            </a:r>
            <a:r>
              <a:rPr lang="en-US" dirty="0" smtClean="0"/>
              <a:t> Mountain Artillery regiment, the 38</a:t>
            </a:r>
            <a:r>
              <a:rPr lang="en-US" baseline="30000" dirty="0" smtClean="0"/>
              <a:t>th</a:t>
            </a:r>
            <a:r>
              <a:rPr lang="en-US" dirty="0" smtClean="0"/>
              <a:t> Engineering regiment and attached were 2 more independent Mountain Artillery regiments. (</a:t>
            </a:r>
            <a:r>
              <a:rPr lang="en-US" sz="1200" dirty="0" smtClean="0"/>
              <a:t>From Canada At War website)</a:t>
            </a:r>
            <a:endParaRPr lang="en-US" dirty="0"/>
          </a:p>
        </p:txBody>
      </p:sp>
      <p:cxnSp>
        <p:nvCxnSpPr>
          <p:cNvPr id="7" name="Straight Arrow Connector 6"/>
          <p:cNvCxnSpPr/>
          <p:nvPr/>
        </p:nvCxnSpPr>
        <p:spPr>
          <a:xfrm flipV="1">
            <a:off x="4038600" y="5562600"/>
            <a:ext cx="0" cy="990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4343400" y="5321701"/>
            <a:ext cx="481626" cy="1231499"/>
          </a:xfrm>
          <a:prstGeom prst="rect">
            <a:avLst/>
          </a:prstGeom>
        </p:spPr>
      </p:pic>
    </p:spTree>
    <p:extLst>
      <p:ext uri="{BB962C8B-B14F-4D97-AF65-F5344CB8AC3E}">
        <p14:creationId xmlns:p14="http://schemas.microsoft.com/office/powerpoint/2010/main" val="2456026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3159" y="1534623"/>
            <a:ext cx="7810500" cy="530782"/>
          </a:xfrm>
        </p:spPr>
        <p:txBody>
          <a:bodyPr>
            <a:normAutofit fontScale="90000"/>
          </a:bodyPr>
          <a:lstStyle/>
          <a:p>
            <a:pPr algn="r"/>
            <a:r>
              <a:rPr lang="en-US" sz="2800" dirty="0" err="1" smtClean="0">
                <a:solidFill>
                  <a:srgbClr val="FF0000"/>
                </a:solidFill>
              </a:rPr>
              <a:t>i</a:t>
            </a:r>
            <a:r>
              <a:rPr lang="en-US" sz="2800" dirty="0" smtClean="0">
                <a:solidFill>
                  <a:srgbClr val="FF0000"/>
                </a:solidFill>
              </a:rPr>
              <a:t>) Forerunner (1): Y Force in Jamaica</a:t>
            </a:r>
            <a:endParaRPr lang="en-US" sz="2800" dirty="0">
              <a:solidFill>
                <a:srgbClr val="FF0000"/>
              </a:solidFill>
            </a:endParaRPr>
          </a:p>
        </p:txBody>
      </p:sp>
      <p:sp>
        <p:nvSpPr>
          <p:cNvPr id="5" name="Text Placeholder 4"/>
          <p:cNvSpPr>
            <a:spLocks noGrp="1"/>
          </p:cNvSpPr>
          <p:nvPr>
            <p:ph type="body" idx="1"/>
          </p:nvPr>
        </p:nvSpPr>
        <p:spPr>
          <a:xfrm>
            <a:off x="4913826" y="2384286"/>
            <a:ext cx="4057650" cy="435114"/>
          </a:xfrm>
        </p:spPr>
        <p:txBody>
          <a:bodyPr>
            <a:noAutofit/>
          </a:bodyPr>
          <a:lstStyle/>
          <a:p>
            <a:pPr algn="ctr"/>
            <a:r>
              <a:rPr lang="en-US" sz="1200" dirty="0" smtClean="0"/>
              <a:t>Sent by a  member of WG, from Kingston, Jamaica, 1940 Jul 9.</a:t>
            </a:r>
            <a:endParaRPr lang="en-US" sz="1200" dirty="0"/>
          </a:p>
        </p:txBody>
      </p:sp>
      <p:pic>
        <p:nvPicPr>
          <p:cNvPr id="2050" name="Picture 2" descr="C:\Users\acer\Desktop\Force C\Images in ppt\Winnipeg_Grenadiers_bad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629997" cy="7175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p:cNvSpPr txBox="1">
            <a:spLocks/>
          </p:cNvSpPr>
          <p:nvPr/>
        </p:nvSpPr>
        <p:spPr>
          <a:xfrm>
            <a:off x="4878409" y="3062789"/>
            <a:ext cx="3657600" cy="1066800"/>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just"/>
            <a:r>
              <a:rPr lang="en-US" sz="1400" dirty="0" smtClean="0"/>
              <a:t>Early cover sent only 18 days after their arrival in Jamaica. Sender was not required to put his name on the cover. This would soon change</a:t>
            </a:r>
            <a:r>
              <a:rPr lang="en-US" sz="1400" dirty="0"/>
              <a:t>. Censor’s signature  cannot be deciphered.</a:t>
            </a:r>
          </a:p>
          <a:p>
            <a:pPr algn="just"/>
            <a:endParaRPr lang="en-US" sz="1800" dirty="0"/>
          </a:p>
        </p:txBody>
      </p:sp>
      <p:pic>
        <p:nvPicPr>
          <p:cNvPr id="2" name="Content Placeholder 1"/>
          <p:cNvPicPr>
            <a:picLocks noGrp="1" noChangeAspect="1"/>
          </p:cNvPicPr>
          <p:nvPr>
            <p:ph sz="half" idx="2"/>
          </p:nvPr>
        </p:nvPicPr>
        <p:blipFill>
          <a:blip r:embed="rId4"/>
          <a:stretch>
            <a:fillRect/>
          </a:stretch>
        </p:blipFill>
        <p:spPr>
          <a:xfrm>
            <a:off x="195598" y="2308794"/>
            <a:ext cx="4585952" cy="2538018"/>
          </a:xfrm>
          <a:prstGeom prst="rect">
            <a:avLst/>
          </a:prstGeom>
        </p:spPr>
      </p:pic>
      <p:pic>
        <p:nvPicPr>
          <p:cNvPr id="3" name="Picture 2"/>
          <p:cNvPicPr>
            <a:picLocks noChangeAspect="1"/>
          </p:cNvPicPr>
          <p:nvPr/>
        </p:nvPicPr>
        <p:blipFill>
          <a:blip r:embed="rId5"/>
          <a:stretch>
            <a:fillRect/>
          </a:stretch>
        </p:blipFill>
        <p:spPr>
          <a:xfrm>
            <a:off x="5719053" y="4191000"/>
            <a:ext cx="3424947" cy="2667000"/>
          </a:xfrm>
          <a:prstGeom prst="rect">
            <a:avLst/>
          </a:prstGeom>
        </p:spPr>
      </p:pic>
      <p:sp>
        <p:nvSpPr>
          <p:cNvPr id="9" name="TextBox 8"/>
          <p:cNvSpPr txBox="1"/>
          <p:nvPr/>
        </p:nvSpPr>
        <p:spPr>
          <a:xfrm>
            <a:off x="127715" y="5867400"/>
            <a:ext cx="5511085" cy="1200329"/>
          </a:xfrm>
          <a:prstGeom prst="rect">
            <a:avLst/>
          </a:prstGeom>
          <a:noFill/>
        </p:spPr>
        <p:txBody>
          <a:bodyPr wrap="square" rtlCol="0">
            <a:spAutoFit/>
          </a:bodyPr>
          <a:lstStyle/>
          <a:p>
            <a:pPr algn="just"/>
            <a:r>
              <a:rPr lang="en-CA" sz="1400" dirty="0" smtClean="0"/>
              <a:t>Censored by Major Kenneth George Baird, who </a:t>
            </a:r>
            <a:r>
              <a:rPr lang="en-US" sz="1400" dirty="0" smtClean="0"/>
              <a:t>was </a:t>
            </a:r>
            <a:r>
              <a:rPr lang="en-US" sz="1400" dirty="0"/>
              <a:t>captured in Sham </a:t>
            </a:r>
            <a:r>
              <a:rPr lang="en-US" sz="1400" dirty="0" err="1"/>
              <a:t>Shui</a:t>
            </a:r>
            <a:r>
              <a:rPr lang="en-US" sz="1400" dirty="0"/>
              <a:t> Po, interned at North Point, Camp H and  transferred to Sham </a:t>
            </a:r>
            <a:r>
              <a:rPr lang="en-US" sz="1400" dirty="0" err="1"/>
              <a:t>Shui</a:t>
            </a:r>
            <a:r>
              <a:rPr lang="en-US" sz="1400" dirty="0"/>
              <a:t> Po, Camp S, until liberation. He passed away in March 1990.</a:t>
            </a:r>
          </a:p>
          <a:p>
            <a:pPr algn="just"/>
            <a:endParaRPr lang="en-CA" sz="1600" dirty="0"/>
          </a:p>
        </p:txBody>
      </p:sp>
      <p:sp>
        <p:nvSpPr>
          <p:cNvPr id="10" name="Text Placeholder 4"/>
          <p:cNvSpPr>
            <a:spLocks noGrp="1"/>
          </p:cNvSpPr>
          <p:nvPr>
            <p:ph type="body" idx="1"/>
          </p:nvPr>
        </p:nvSpPr>
        <p:spPr>
          <a:xfrm>
            <a:off x="232653" y="5303765"/>
            <a:ext cx="5486400" cy="562978"/>
          </a:xfrm>
        </p:spPr>
        <p:txBody>
          <a:bodyPr>
            <a:normAutofit/>
          </a:bodyPr>
          <a:lstStyle/>
          <a:p>
            <a:r>
              <a:rPr lang="en-US" sz="1400" dirty="0" smtClean="0">
                <a:solidFill>
                  <a:schemeClr val="tx2"/>
                </a:solidFill>
              </a:rPr>
              <a:t>Sent by Private </a:t>
            </a:r>
            <a:r>
              <a:rPr lang="en-US" sz="1400" dirty="0" smtClean="0">
                <a:solidFill>
                  <a:srgbClr val="FF0000"/>
                </a:solidFill>
              </a:rPr>
              <a:t>Stanley Delbert </a:t>
            </a:r>
            <a:r>
              <a:rPr lang="en-US" sz="1400" dirty="0" err="1" smtClean="0">
                <a:solidFill>
                  <a:srgbClr val="FF0000"/>
                </a:solidFill>
              </a:rPr>
              <a:t>Symes</a:t>
            </a:r>
            <a:r>
              <a:rPr lang="en-US" sz="1400" dirty="0" smtClean="0"/>
              <a:t>, </a:t>
            </a:r>
            <a:r>
              <a:rPr lang="en-US" sz="1400" dirty="0" smtClean="0">
                <a:solidFill>
                  <a:schemeClr val="tx2"/>
                </a:solidFill>
              </a:rPr>
              <a:t>H6928, C Company, WG, from Kingston, Jamaica, 1940 OC?</a:t>
            </a:r>
            <a:endParaRPr lang="en-US" sz="1400" dirty="0">
              <a:solidFill>
                <a:schemeClr val="tx2"/>
              </a:solidFill>
            </a:endParaRPr>
          </a:p>
        </p:txBody>
      </p:sp>
      <p:sp>
        <p:nvSpPr>
          <p:cNvPr id="11" name="Title 1"/>
          <p:cNvSpPr txBox="1">
            <a:spLocks/>
          </p:cNvSpPr>
          <p:nvPr/>
        </p:nvSpPr>
        <p:spPr>
          <a:xfrm>
            <a:off x="569976" y="0"/>
            <a:ext cx="7851648" cy="838200"/>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3200" dirty="0" smtClean="0">
                <a:solidFill>
                  <a:srgbClr val="92D050"/>
                </a:solidFill>
              </a:rPr>
              <a:t>2 </a:t>
            </a:r>
            <a:r>
              <a:rPr lang="en-US" sz="3200" dirty="0" smtClean="0">
                <a:solidFill>
                  <a:srgbClr val="FF0000"/>
                </a:solidFill>
              </a:rPr>
              <a:t>postal history of C-Force in HK</a:t>
            </a:r>
            <a:r>
              <a:rPr lang="en-US" sz="3200" dirty="0" smtClean="0"/>
              <a:t/>
            </a:r>
            <a:br>
              <a:rPr lang="en-US" sz="3200" dirty="0" smtClean="0"/>
            </a:br>
            <a:r>
              <a:rPr lang="en-US" sz="2000" dirty="0" smtClean="0">
                <a:solidFill>
                  <a:srgbClr val="FFC000"/>
                </a:solidFill>
              </a:rPr>
              <a:t>from a social Philately Approach </a:t>
            </a:r>
            <a:endParaRPr lang="en-US" sz="2000" dirty="0">
              <a:solidFill>
                <a:srgbClr val="FFC000"/>
              </a:solidFill>
            </a:endParaRPr>
          </a:p>
        </p:txBody>
      </p:sp>
      <p:sp>
        <p:nvSpPr>
          <p:cNvPr id="12" name="TextBox 11"/>
          <p:cNvSpPr txBox="1"/>
          <p:nvPr/>
        </p:nvSpPr>
        <p:spPr>
          <a:xfrm>
            <a:off x="838200" y="872785"/>
            <a:ext cx="7315200" cy="646331"/>
          </a:xfrm>
          <a:prstGeom prst="rect">
            <a:avLst/>
          </a:prstGeom>
          <a:solidFill>
            <a:srgbClr val="00B0F0"/>
          </a:solidFill>
        </p:spPr>
        <p:txBody>
          <a:bodyPr wrap="square" rtlCol="0">
            <a:spAutoFit/>
          </a:bodyPr>
          <a:lstStyle/>
          <a:p>
            <a:pPr algn="ctr"/>
            <a:r>
              <a:rPr lang="en-CA" dirty="0" smtClean="0"/>
              <a:t>Y-Force </a:t>
            </a:r>
            <a:r>
              <a:rPr lang="en-CA" dirty="0"/>
              <a:t>in </a:t>
            </a:r>
            <a:r>
              <a:rPr lang="en-CA" dirty="0" smtClean="0"/>
              <a:t>Jamaica as forerunner, </a:t>
            </a:r>
            <a:r>
              <a:rPr lang="en-CA" dirty="0" err="1" smtClean="0"/>
              <a:t>enroute</a:t>
            </a:r>
            <a:r>
              <a:rPr lang="en-CA" dirty="0" smtClean="0"/>
              <a:t> </a:t>
            </a:r>
            <a:r>
              <a:rPr lang="en-CA" dirty="0"/>
              <a:t>to HK, arrival in HK, detained mail, returned mail and POW </a:t>
            </a:r>
            <a:r>
              <a:rPr lang="en-CA" dirty="0" smtClean="0"/>
              <a:t>mail HK/Japan.</a:t>
            </a:r>
            <a:endParaRPr lang="en-CA" dirty="0"/>
          </a:p>
        </p:txBody>
      </p:sp>
    </p:spTree>
    <p:extLst>
      <p:ext uri="{BB962C8B-B14F-4D97-AF65-F5344CB8AC3E}">
        <p14:creationId xmlns:p14="http://schemas.microsoft.com/office/powerpoint/2010/main" val="42258622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396" y="0"/>
            <a:ext cx="7904403" cy="762000"/>
          </a:xfrm>
        </p:spPr>
        <p:txBody>
          <a:bodyPr>
            <a:normAutofit/>
          </a:bodyPr>
          <a:lstStyle/>
          <a:p>
            <a:pPr algn="ctr"/>
            <a:r>
              <a:rPr lang="en-US" sz="2800" dirty="0">
                <a:solidFill>
                  <a:srgbClr val="FF0000"/>
                </a:solidFill>
              </a:rPr>
              <a:t>Forerunner </a:t>
            </a:r>
            <a:r>
              <a:rPr lang="en-US" sz="2800" dirty="0" smtClean="0">
                <a:solidFill>
                  <a:srgbClr val="FF0000"/>
                </a:solidFill>
              </a:rPr>
              <a:t>(2): </a:t>
            </a:r>
            <a:r>
              <a:rPr lang="en-US" sz="2800" dirty="0">
                <a:solidFill>
                  <a:srgbClr val="FF0000"/>
                </a:solidFill>
              </a:rPr>
              <a:t>Y Force in Jamaica</a:t>
            </a:r>
          </a:p>
        </p:txBody>
      </p:sp>
      <p:sp>
        <p:nvSpPr>
          <p:cNvPr id="3" name="Text Placeholder 2"/>
          <p:cNvSpPr>
            <a:spLocks noGrp="1"/>
          </p:cNvSpPr>
          <p:nvPr>
            <p:ph type="body" idx="1"/>
          </p:nvPr>
        </p:nvSpPr>
        <p:spPr>
          <a:xfrm>
            <a:off x="6230900" y="754315"/>
            <a:ext cx="2684500" cy="1455485"/>
          </a:xfrm>
        </p:spPr>
        <p:txBody>
          <a:bodyPr>
            <a:normAutofit lnSpcReduction="10000"/>
          </a:bodyPr>
          <a:lstStyle/>
          <a:p>
            <a:r>
              <a:rPr lang="en-US" sz="1800" b="0" dirty="0" smtClean="0">
                <a:solidFill>
                  <a:schemeClr val="tx2"/>
                </a:solidFill>
              </a:rPr>
              <a:t>Sent and self-censored by Major </a:t>
            </a:r>
            <a:r>
              <a:rPr lang="en-US" sz="1800" dirty="0" smtClean="0">
                <a:solidFill>
                  <a:srgbClr val="FF0000"/>
                </a:solidFill>
              </a:rPr>
              <a:t>George Trist </a:t>
            </a:r>
            <a:r>
              <a:rPr lang="en-US" sz="1800" b="0" dirty="0" smtClean="0">
                <a:solidFill>
                  <a:schemeClr val="tx2"/>
                </a:solidFill>
              </a:rPr>
              <a:t>WG to Department of National </a:t>
            </a:r>
            <a:r>
              <a:rPr lang="en-US" sz="1800" b="0" dirty="0" err="1" smtClean="0">
                <a:solidFill>
                  <a:schemeClr val="tx2"/>
                </a:solidFill>
              </a:rPr>
              <a:t>Defence</a:t>
            </a:r>
            <a:r>
              <a:rPr lang="en-US" sz="1800" b="0" dirty="0" smtClean="0">
                <a:solidFill>
                  <a:schemeClr val="tx2"/>
                </a:solidFill>
              </a:rPr>
              <a:t> 1940 Dec 23</a:t>
            </a:r>
            <a:r>
              <a:rPr lang="en-US" sz="1800" b="0" baseline="30000" dirty="0" smtClean="0">
                <a:solidFill>
                  <a:schemeClr val="tx2"/>
                </a:solidFill>
              </a:rPr>
              <a:t>rd </a:t>
            </a:r>
            <a:r>
              <a:rPr lang="en-US" sz="1800" b="0" dirty="0" smtClean="0">
                <a:solidFill>
                  <a:schemeClr val="tx2"/>
                </a:solidFill>
              </a:rPr>
              <a:t> </a:t>
            </a:r>
            <a:r>
              <a:rPr lang="en-US" sz="1800" b="0" dirty="0" smtClean="0"/>
              <a:t>(enclosure).</a:t>
            </a:r>
            <a:endParaRPr lang="en-US" sz="1800" b="0" dirty="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714695"/>
            <a:ext cx="4614917" cy="251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acer\Desktop\X95 George TRIST.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0329" y="982709"/>
            <a:ext cx="1802892"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cer\Desktop\Force C\Images in ppt\Winnipeg_Grenadiers_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629997" cy="7175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2075" y="3055180"/>
            <a:ext cx="1508125" cy="261610"/>
          </a:xfrm>
          <a:prstGeom prst="rect">
            <a:avLst/>
          </a:prstGeom>
          <a:noFill/>
        </p:spPr>
        <p:txBody>
          <a:bodyPr wrap="square" rtlCol="0">
            <a:spAutoFit/>
          </a:bodyPr>
          <a:lstStyle/>
          <a:p>
            <a:pPr algn="ctr"/>
            <a:r>
              <a:rPr lang="en-US" sz="1100" dirty="0" smtClean="0"/>
              <a:t>(HKVCA website)</a:t>
            </a:r>
            <a:endParaRPr lang="en-US" sz="1100" dirty="0"/>
          </a:p>
        </p:txBody>
      </p:sp>
      <p:sp>
        <p:nvSpPr>
          <p:cNvPr id="7" name="TextBox 6"/>
          <p:cNvSpPr txBox="1"/>
          <p:nvPr/>
        </p:nvSpPr>
        <p:spPr>
          <a:xfrm>
            <a:off x="2063770" y="3264045"/>
            <a:ext cx="3202015" cy="2031325"/>
          </a:xfrm>
          <a:prstGeom prst="rect">
            <a:avLst/>
          </a:prstGeom>
          <a:noFill/>
        </p:spPr>
        <p:txBody>
          <a:bodyPr wrap="square" rtlCol="0">
            <a:spAutoFit/>
          </a:bodyPr>
          <a:lstStyle/>
          <a:p>
            <a:pPr algn="just"/>
            <a:r>
              <a:rPr lang="en-US" dirty="0" smtClean="0"/>
              <a:t>In </a:t>
            </a:r>
            <a:r>
              <a:rPr lang="en-US" dirty="0"/>
              <a:t>HK </a:t>
            </a:r>
            <a:r>
              <a:rPr lang="en-US" dirty="0" smtClean="0"/>
              <a:t>he was interned at all 3 </a:t>
            </a:r>
            <a:r>
              <a:rPr lang="en-US" dirty="0"/>
              <a:t>camps </a:t>
            </a:r>
            <a:r>
              <a:rPr lang="en-US" dirty="0" smtClean="0"/>
              <a:t>that were recorded </a:t>
            </a:r>
            <a:r>
              <a:rPr lang="en-US" dirty="0"/>
              <a:t>to have </a:t>
            </a:r>
            <a:r>
              <a:rPr lang="en-US" dirty="0" smtClean="0"/>
              <a:t>held </a:t>
            </a:r>
            <a:r>
              <a:rPr lang="en-US" dirty="0"/>
              <a:t>Canadian POWs, i.e. North Point Camp H, Sham Shui Po Camp S and Argyle Camp N. </a:t>
            </a:r>
            <a:r>
              <a:rPr lang="en-US" dirty="0" smtClean="0"/>
              <a:t>He passed away in May 1997.</a:t>
            </a:r>
            <a:endParaRPr lang="en-US" dirty="0"/>
          </a:p>
        </p:txBody>
      </p:sp>
      <p:pic>
        <p:nvPicPr>
          <p:cNvPr id="4" name="Picture 3"/>
          <p:cNvPicPr>
            <a:picLocks noChangeAspect="1"/>
          </p:cNvPicPr>
          <p:nvPr/>
        </p:nvPicPr>
        <p:blipFill>
          <a:blip r:embed="rId5"/>
          <a:stretch>
            <a:fillRect/>
          </a:stretch>
        </p:blipFill>
        <p:spPr>
          <a:xfrm>
            <a:off x="138113" y="3650409"/>
            <a:ext cx="1879620" cy="1226907"/>
          </a:xfrm>
          <a:prstGeom prst="rect">
            <a:avLst/>
          </a:prstGeom>
        </p:spPr>
      </p:pic>
      <p:pic>
        <p:nvPicPr>
          <p:cNvPr id="5" name="Picture 4"/>
          <p:cNvPicPr>
            <a:picLocks noChangeAspect="1"/>
          </p:cNvPicPr>
          <p:nvPr/>
        </p:nvPicPr>
        <p:blipFill>
          <a:blip r:embed="rId6"/>
          <a:stretch>
            <a:fillRect/>
          </a:stretch>
        </p:blipFill>
        <p:spPr>
          <a:xfrm>
            <a:off x="5357860" y="2345891"/>
            <a:ext cx="3786140" cy="4709486"/>
          </a:xfrm>
          <a:prstGeom prst="rect">
            <a:avLst/>
          </a:prstGeom>
        </p:spPr>
      </p:pic>
      <p:sp>
        <p:nvSpPr>
          <p:cNvPr id="11" name="TextBox 10"/>
          <p:cNvSpPr txBox="1"/>
          <p:nvPr/>
        </p:nvSpPr>
        <p:spPr>
          <a:xfrm>
            <a:off x="185876" y="5380672"/>
            <a:ext cx="5079909" cy="1477328"/>
          </a:xfrm>
          <a:prstGeom prst="rect">
            <a:avLst/>
          </a:prstGeom>
          <a:noFill/>
        </p:spPr>
        <p:txBody>
          <a:bodyPr wrap="square" rtlCol="0">
            <a:spAutoFit/>
          </a:bodyPr>
          <a:lstStyle/>
          <a:p>
            <a:pPr algn="just"/>
            <a:r>
              <a:rPr lang="en-US" b="1" dirty="0" smtClean="0"/>
              <a:t>Major </a:t>
            </a:r>
            <a:r>
              <a:rPr lang="en-US" b="1" dirty="0" smtClean="0">
                <a:solidFill>
                  <a:srgbClr val="FF0000"/>
                </a:solidFill>
              </a:rPr>
              <a:t>George Trist </a:t>
            </a:r>
            <a:r>
              <a:rPr lang="en-US" dirty="0" smtClean="0"/>
              <a:t>reported on the receipt of the </a:t>
            </a:r>
            <a:r>
              <a:rPr lang="en-US" dirty="0" smtClean="0">
                <a:solidFill>
                  <a:schemeClr val="tx2"/>
                </a:solidFill>
              </a:rPr>
              <a:t>censor stamp (marking) </a:t>
            </a:r>
            <a:r>
              <a:rPr lang="en-US" dirty="0" smtClean="0"/>
              <a:t>and also trouble with Jamaica Customs on duties on importing </a:t>
            </a:r>
            <a:r>
              <a:rPr lang="en-US" dirty="0" smtClean="0">
                <a:solidFill>
                  <a:schemeClr val="tx2"/>
                </a:solidFill>
              </a:rPr>
              <a:t>Cigarettes</a:t>
            </a:r>
            <a:r>
              <a:rPr lang="en-US" dirty="0" smtClean="0"/>
              <a:t> from home (underlined in red).</a:t>
            </a:r>
            <a:endParaRPr lang="en-US" dirty="0"/>
          </a:p>
        </p:txBody>
      </p:sp>
    </p:spTree>
    <p:extLst>
      <p:ext uri="{BB962C8B-B14F-4D97-AF65-F5344CB8AC3E}">
        <p14:creationId xmlns:p14="http://schemas.microsoft.com/office/powerpoint/2010/main" val="2025239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47" y="0"/>
            <a:ext cx="4306253" cy="1143000"/>
          </a:xfrm>
        </p:spPr>
        <p:txBody>
          <a:bodyPr>
            <a:normAutofit/>
          </a:bodyPr>
          <a:lstStyle/>
          <a:p>
            <a:pPr algn="ctr"/>
            <a:r>
              <a:rPr lang="en-US" sz="2800" dirty="0" smtClean="0">
                <a:solidFill>
                  <a:srgbClr val="FF0000"/>
                </a:solidFill>
              </a:rPr>
              <a:t>II) Mail on route at Honolulu Nov 2</a:t>
            </a:r>
            <a:endParaRPr lang="en-US" sz="2800" dirty="0">
              <a:solidFill>
                <a:srgbClr val="FF0000"/>
              </a:solidFill>
            </a:endParaRPr>
          </a:p>
        </p:txBody>
      </p:sp>
      <p:sp>
        <p:nvSpPr>
          <p:cNvPr id="7" name="Text Placeholder 2"/>
          <p:cNvSpPr>
            <a:spLocks noGrp="1"/>
          </p:cNvSpPr>
          <p:nvPr>
            <p:ph type="body" idx="1"/>
          </p:nvPr>
        </p:nvSpPr>
        <p:spPr>
          <a:xfrm>
            <a:off x="304800" y="1106317"/>
            <a:ext cx="4876800" cy="863076"/>
          </a:xfrm>
        </p:spPr>
        <p:txBody>
          <a:bodyPr>
            <a:normAutofit fontScale="92500" lnSpcReduction="20000"/>
          </a:bodyPr>
          <a:lstStyle/>
          <a:p>
            <a:pPr algn="just"/>
            <a:r>
              <a:rPr lang="en-US" sz="2000" dirty="0" smtClean="0">
                <a:solidFill>
                  <a:schemeClr val="tx2"/>
                </a:solidFill>
              </a:rPr>
              <a:t>Sent by Rifleman </a:t>
            </a:r>
            <a:r>
              <a:rPr lang="en-US" sz="2000" dirty="0" smtClean="0">
                <a:solidFill>
                  <a:srgbClr val="FF0000"/>
                </a:solidFill>
              </a:rPr>
              <a:t>Kenneth Muir</a:t>
            </a:r>
            <a:r>
              <a:rPr lang="en-US" sz="2000" dirty="0" smtClean="0"/>
              <a:t>, </a:t>
            </a:r>
            <a:r>
              <a:rPr lang="en-US" sz="2000" dirty="0">
                <a:solidFill>
                  <a:schemeClr val="tx2"/>
                </a:solidFill>
              </a:rPr>
              <a:t>E</a:t>
            </a:r>
            <a:r>
              <a:rPr lang="en-US" sz="2000" dirty="0" smtClean="0">
                <a:solidFill>
                  <a:schemeClr val="tx2"/>
                </a:solidFill>
              </a:rPr>
              <a:t>29868, RRC and Censored by Lieutenant </a:t>
            </a:r>
            <a:r>
              <a:rPr lang="en-US" sz="2000" dirty="0" smtClean="0">
                <a:solidFill>
                  <a:srgbClr val="FF0000"/>
                </a:solidFill>
              </a:rPr>
              <a:t>Peter Lewis MacDougall.</a:t>
            </a:r>
            <a:endParaRPr lang="en-US" dirty="0">
              <a:solidFill>
                <a:srgbClr val="FF0000"/>
              </a:solidFill>
            </a:endParaRPr>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72700" y="2208944"/>
            <a:ext cx="5728855" cy="3699286"/>
          </a:xfrm>
        </p:spPr>
      </p:pic>
      <p:sp>
        <p:nvSpPr>
          <p:cNvPr id="8" name="Text Placeholder 7"/>
          <p:cNvSpPr>
            <a:spLocks noGrp="1"/>
          </p:cNvSpPr>
          <p:nvPr>
            <p:ph type="body" sz="quarter" idx="3"/>
          </p:nvPr>
        </p:nvSpPr>
        <p:spPr>
          <a:xfrm>
            <a:off x="304800" y="5943600"/>
            <a:ext cx="8458200" cy="654843"/>
          </a:xfrm>
        </p:spPr>
        <p:txBody>
          <a:bodyPr>
            <a:normAutofit fontScale="85000" lnSpcReduction="10000"/>
          </a:bodyPr>
          <a:lstStyle/>
          <a:p>
            <a:pPr algn="ctr"/>
            <a:r>
              <a:rPr lang="en-US" b="0" dirty="0" smtClean="0">
                <a:solidFill>
                  <a:schemeClr val="tx1"/>
                </a:solidFill>
              </a:rPr>
              <a:t>Ken Ellison </a:t>
            </a:r>
            <a:r>
              <a:rPr lang="en-US" sz="1400" b="0" dirty="0" smtClean="0">
                <a:solidFill>
                  <a:schemeClr val="tx1"/>
                </a:solidFill>
              </a:rPr>
              <a:t>(</a:t>
            </a:r>
            <a:r>
              <a:rPr lang="en-US" sz="1400" b="0" i="1" dirty="0" smtClean="0">
                <a:solidFill>
                  <a:schemeClr val="tx1"/>
                </a:solidFill>
              </a:rPr>
              <a:t>Force C, The Canadian Army’s HK story, </a:t>
            </a:r>
            <a:r>
              <a:rPr lang="en-US" sz="1400" b="0" dirty="0" smtClean="0">
                <a:solidFill>
                  <a:schemeClr val="tx1"/>
                </a:solidFill>
              </a:rPr>
              <a:t>pg. 6) </a:t>
            </a:r>
            <a:r>
              <a:rPr lang="en-US" b="0" dirty="0" smtClean="0">
                <a:solidFill>
                  <a:schemeClr val="tx1"/>
                </a:solidFill>
              </a:rPr>
              <a:t>recorded an item with WG HQ markings on the same day from Honolulu, but not this marking for RRC</a:t>
            </a:r>
            <a:endParaRPr lang="en-US" b="0" dirty="0">
              <a:solidFill>
                <a:schemeClr val="tx1"/>
              </a:solidFill>
            </a:endParaRPr>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051997" y="3417077"/>
            <a:ext cx="3124200" cy="2491153"/>
          </a:xfr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0100" y="1095707"/>
            <a:ext cx="355457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acer\Desktop\Force C\Images in ppt\Royal_Rifles_of_Cana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627"/>
            <a:ext cx="685800" cy="9777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67122" y="1841212"/>
            <a:ext cx="1505843" cy="304826"/>
          </a:xfrm>
          <a:prstGeom prst="rect">
            <a:avLst/>
          </a:prstGeom>
        </p:spPr>
      </p:pic>
      <p:pic>
        <p:nvPicPr>
          <p:cNvPr id="4" name="Picture 3"/>
          <p:cNvPicPr>
            <a:picLocks noChangeAspect="1"/>
          </p:cNvPicPr>
          <p:nvPr/>
        </p:nvPicPr>
        <p:blipFill>
          <a:blip r:embed="rId7"/>
          <a:stretch>
            <a:fillRect/>
          </a:stretch>
        </p:blipFill>
        <p:spPr>
          <a:xfrm>
            <a:off x="0" y="2158475"/>
            <a:ext cx="1143000" cy="2151308"/>
          </a:xfrm>
          <a:prstGeom prst="rect">
            <a:avLst/>
          </a:prstGeom>
        </p:spPr>
      </p:pic>
      <p:pic>
        <p:nvPicPr>
          <p:cNvPr id="5" name="Picture 4"/>
          <p:cNvPicPr>
            <a:picLocks noChangeAspect="1"/>
          </p:cNvPicPr>
          <p:nvPr/>
        </p:nvPicPr>
        <p:blipFill>
          <a:blip r:embed="rId8"/>
          <a:stretch>
            <a:fillRect/>
          </a:stretch>
        </p:blipFill>
        <p:spPr>
          <a:xfrm>
            <a:off x="5294947" y="1021"/>
            <a:ext cx="1204913" cy="1757410"/>
          </a:xfrm>
          <a:prstGeom prst="rect">
            <a:avLst/>
          </a:prstGeom>
        </p:spPr>
      </p:pic>
      <p:pic>
        <p:nvPicPr>
          <p:cNvPr id="12" name="Picture 11"/>
          <p:cNvPicPr>
            <a:picLocks noChangeAspect="1"/>
          </p:cNvPicPr>
          <p:nvPr/>
        </p:nvPicPr>
        <p:blipFill>
          <a:blip r:embed="rId6"/>
          <a:stretch>
            <a:fillRect/>
          </a:stretch>
        </p:blipFill>
        <p:spPr>
          <a:xfrm>
            <a:off x="4708306" y="1776436"/>
            <a:ext cx="1505843" cy="304826"/>
          </a:xfrm>
          <a:prstGeom prst="rect">
            <a:avLst/>
          </a:prstGeom>
        </p:spPr>
      </p:pic>
      <p:sp>
        <p:nvSpPr>
          <p:cNvPr id="6" name="TextBox 5"/>
          <p:cNvSpPr txBox="1"/>
          <p:nvPr/>
        </p:nvSpPr>
        <p:spPr>
          <a:xfrm>
            <a:off x="6532057" y="132866"/>
            <a:ext cx="1371600" cy="276999"/>
          </a:xfrm>
          <a:prstGeom prst="rect">
            <a:avLst/>
          </a:prstGeom>
          <a:noFill/>
        </p:spPr>
        <p:txBody>
          <a:bodyPr wrap="square" rtlCol="0">
            <a:spAutoFit/>
          </a:bodyPr>
          <a:lstStyle/>
          <a:p>
            <a:r>
              <a:rPr lang="en-CA" sz="1200" dirty="0" smtClean="0"/>
              <a:t>Lt. MacDougall</a:t>
            </a:r>
            <a:endParaRPr lang="en-CA" sz="1200" dirty="0"/>
          </a:p>
        </p:txBody>
      </p:sp>
    </p:spTree>
    <p:extLst>
      <p:ext uri="{BB962C8B-B14F-4D97-AF65-F5344CB8AC3E}">
        <p14:creationId xmlns:p14="http://schemas.microsoft.com/office/powerpoint/2010/main" val="7838757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48810" y="3048000"/>
            <a:ext cx="4445966" cy="2514521"/>
          </a:xfrm>
        </p:spPr>
      </p:pic>
      <p:sp>
        <p:nvSpPr>
          <p:cNvPr id="2" name="Title 1"/>
          <p:cNvSpPr>
            <a:spLocks noGrp="1"/>
          </p:cNvSpPr>
          <p:nvPr>
            <p:ph type="title"/>
          </p:nvPr>
        </p:nvSpPr>
        <p:spPr>
          <a:xfrm>
            <a:off x="467591" y="74757"/>
            <a:ext cx="8229600" cy="609600"/>
          </a:xfrm>
        </p:spPr>
        <p:txBody>
          <a:bodyPr>
            <a:normAutofit/>
          </a:bodyPr>
          <a:lstStyle/>
          <a:p>
            <a:pPr algn="ctr"/>
            <a:r>
              <a:rPr lang="en-US" dirty="0" smtClean="0">
                <a:solidFill>
                  <a:srgbClr val="FF0000"/>
                </a:solidFill>
              </a:rPr>
              <a:t>III) Arrival in HK (1)</a:t>
            </a:r>
            <a:endParaRPr lang="en-US" dirty="0">
              <a:solidFill>
                <a:srgbClr val="FF0000"/>
              </a:solidFill>
            </a:endParaRPr>
          </a:p>
        </p:txBody>
      </p:sp>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7709" y="2254827"/>
            <a:ext cx="5803322" cy="3300862"/>
          </a:xfrm>
        </p:spPr>
      </p:pic>
      <p:sp>
        <p:nvSpPr>
          <p:cNvPr id="4" name="Text Placeholder 3"/>
          <p:cNvSpPr>
            <a:spLocks noGrp="1"/>
          </p:cNvSpPr>
          <p:nvPr>
            <p:ph type="body" sz="quarter" idx="3"/>
          </p:nvPr>
        </p:nvSpPr>
        <p:spPr>
          <a:xfrm>
            <a:off x="304800" y="5791200"/>
            <a:ext cx="8458200" cy="838200"/>
          </a:xfrm>
        </p:spPr>
        <p:txBody>
          <a:bodyPr>
            <a:normAutofit fontScale="85000" lnSpcReduction="20000"/>
          </a:bodyPr>
          <a:lstStyle/>
          <a:p>
            <a:pPr algn="ctr"/>
            <a:r>
              <a:rPr lang="en-US" sz="2000" b="0" dirty="0" smtClean="0">
                <a:solidFill>
                  <a:schemeClr val="tx1"/>
                </a:solidFill>
              </a:rPr>
              <a:t>Number 137 triangular British army censor marking was assigned to WG, usually found in black ink or violet ink, but not in vermillion ink </a:t>
            </a:r>
          </a:p>
          <a:p>
            <a:pPr algn="ctr"/>
            <a:r>
              <a:rPr lang="en-US" sz="1900" dirty="0" smtClean="0">
                <a:solidFill>
                  <a:srgbClr val="FF0000"/>
                </a:solidFill>
              </a:rPr>
              <a:t>(Richard Whittington confirms this is the only one in red ink he has recorded)</a:t>
            </a:r>
            <a:endParaRPr lang="en-US" sz="1900" dirty="0">
              <a:solidFill>
                <a:srgbClr val="FF0000"/>
              </a:solidFill>
            </a:endParaRPr>
          </a:p>
        </p:txBody>
      </p:sp>
      <p:sp>
        <p:nvSpPr>
          <p:cNvPr id="9" name="Text Placeholder 3"/>
          <p:cNvSpPr txBox="1">
            <a:spLocks/>
          </p:cNvSpPr>
          <p:nvPr/>
        </p:nvSpPr>
        <p:spPr>
          <a:xfrm>
            <a:off x="5999018" y="2125215"/>
            <a:ext cx="3144982" cy="838200"/>
          </a:xfrm>
          <a:prstGeom prst="rect">
            <a:avLst/>
          </a:prstGeom>
          <a:solidFill>
            <a:schemeClr val="tx2">
              <a:lumMod val="50000"/>
            </a:schemeClr>
          </a:solidFill>
        </p:spPr>
        <p:txBody>
          <a:bodyPr vert="horz" lIns="45720" tIns="0" rIns="45720" bIns="0" anchor="ctr">
            <a:norm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1600" b="0" dirty="0" smtClean="0">
                <a:solidFill>
                  <a:schemeClr val="tx1"/>
                </a:solidFill>
              </a:rPr>
              <a:t>Carried on the last surface transport leaving HK before the Japanese Invasion</a:t>
            </a:r>
            <a:endParaRPr lang="en-US" sz="1600" b="0" dirty="0">
              <a:solidFill>
                <a:schemeClr val="tx1"/>
              </a:solidFill>
            </a:endParaRPr>
          </a:p>
        </p:txBody>
      </p:sp>
      <p:pic>
        <p:nvPicPr>
          <p:cNvPr id="10" name="Picture 2" descr="C:\Users\acer\Desktop\Force C\Images in ppt\Winnipeg_Grenadiers_ba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782"/>
            <a:ext cx="629997" cy="717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969913"/>
            <a:ext cx="9164782" cy="1200329"/>
          </a:xfrm>
          <a:prstGeom prst="rect">
            <a:avLst/>
          </a:prstGeom>
        </p:spPr>
        <p:txBody>
          <a:bodyPr wrap="square">
            <a:spAutoFit/>
          </a:bodyPr>
          <a:lstStyle/>
          <a:p>
            <a:r>
              <a:rPr lang="en-US" dirty="0">
                <a:solidFill>
                  <a:schemeClr val="tx2"/>
                </a:solidFill>
              </a:rPr>
              <a:t>Nov 28</a:t>
            </a:r>
            <a:r>
              <a:rPr lang="en-US" baseline="30000" dirty="0">
                <a:solidFill>
                  <a:schemeClr val="tx2"/>
                </a:solidFill>
              </a:rPr>
              <a:t>th</a:t>
            </a:r>
            <a:r>
              <a:rPr lang="en-US" dirty="0">
                <a:solidFill>
                  <a:schemeClr val="tx2"/>
                </a:solidFill>
              </a:rPr>
              <a:t>, sent 12 days after arrival in HK. Censored by Major </a:t>
            </a:r>
            <a:r>
              <a:rPr lang="en-US" b="1" dirty="0">
                <a:solidFill>
                  <a:srgbClr val="FF0000"/>
                </a:solidFill>
              </a:rPr>
              <a:t>K.G. Baird </a:t>
            </a:r>
            <a:r>
              <a:rPr lang="en-US" dirty="0">
                <a:solidFill>
                  <a:schemeClr val="tx2"/>
                </a:solidFill>
              </a:rPr>
              <a:t>WG. Written by Private </a:t>
            </a:r>
            <a:r>
              <a:rPr lang="en-US" b="1" dirty="0">
                <a:solidFill>
                  <a:srgbClr val="FF0000"/>
                </a:solidFill>
              </a:rPr>
              <a:t>Alfred Stanley Johnson </a:t>
            </a:r>
            <a:r>
              <a:rPr lang="en-US" dirty="0" smtClean="0">
                <a:solidFill>
                  <a:schemeClr val="tx2"/>
                </a:solidFill>
              </a:rPr>
              <a:t>WG at </a:t>
            </a:r>
            <a:r>
              <a:rPr lang="en-US" dirty="0">
                <a:solidFill>
                  <a:schemeClr val="tx2"/>
                </a:solidFill>
              </a:rPr>
              <a:t>Battalion HQ company, </a:t>
            </a:r>
            <a:r>
              <a:rPr lang="en-US" dirty="0" smtClean="0">
                <a:solidFill>
                  <a:schemeClr val="tx2"/>
                </a:solidFill>
              </a:rPr>
              <a:t> who </a:t>
            </a:r>
            <a:r>
              <a:rPr lang="en-US" dirty="0">
                <a:solidFill>
                  <a:schemeClr val="tx2"/>
                </a:solidFill>
              </a:rPr>
              <a:t>received a </a:t>
            </a:r>
            <a:r>
              <a:rPr lang="en-US" dirty="0" err="1">
                <a:solidFill>
                  <a:schemeClr val="tx2"/>
                </a:solidFill>
              </a:rPr>
              <a:t>MiD</a:t>
            </a:r>
            <a:r>
              <a:rPr lang="en-US" dirty="0">
                <a:solidFill>
                  <a:schemeClr val="tx2"/>
                </a:solidFill>
              </a:rPr>
              <a:t> (Mention-in-Dispatches) decoration</a:t>
            </a:r>
            <a:r>
              <a:rPr lang="en-US" dirty="0"/>
              <a:t>.</a:t>
            </a:r>
          </a:p>
          <a:p>
            <a:pPr algn="ctr"/>
            <a:r>
              <a:rPr lang="en-US" b="1" dirty="0">
                <a:solidFill>
                  <a:srgbClr val="FFC000"/>
                </a:solidFill>
              </a:rPr>
              <a:t>Besides the 2 battalions sent, there was also </a:t>
            </a:r>
            <a:r>
              <a:rPr lang="en-US" b="1" dirty="0" smtClean="0">
                <a:solidFill>
                  <a:srgbClr val="FFC000"/>
                </a:solidFill>
              </a:rPr>
              <a:t>an </a:t>
            </a:r>
            <a:r>
              <a:rPr lang="en-US" b="1" dirty="0">
                <a:solidFill>
                  <a:srgbClr val="FFC000"/>
                </a:solidFill>
              </a:rPr>
              <a:t>HQ company sent to HK.</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1509" y="3871967"/>
            <a:ext cx="1355703" cy="1691828"/>
          </a:xfrm>
          <a:prstGeom prst="rect">
            <a:avLst/>
          </a:prstGeom>
        </p:spPr>
      </p:pic>
      <p:sp>
        <p:nvSpPr>
          <p:cNvPr id="11" name="TextBox 10"/>
          <p:cNvSpPr txBox="1"/>
          <p:nvPr/>
        </p:nvSpPr>
        <p:spPr>
          <a:xfrm>
            <a:off x="7495297" y="5562521"/>
            <a:ext cx="1508125" cy="261610"/>
          </a:xfrm>
          <a:prstGeom prst="rect">
            <a:avLst/>
          </a:prstGeom>
          <a:noFill/>
        </p:spPr>
        <p:txBody>
          <a:bodyPr wrap="square" rtlCol="0">
            <a:spAutoFit/>
          </a:bodyPr>
          <a:lstStyle/>
          <a:p>
            <a:pPr algn="ctr"/>
            <a:r>
              <a:rPr lang="en-US" sz="1100" dirty="0" smtClean="0"/>
              <a:t>(HKVCA website)</a:t>
            </a:r>
            <a:endParaRPr lang="en-US" sz="1100" dirty="0"/>
          </a:p>
        </p:txBody>
      </p:sp>
    </p:spTree>
    <p:extLst>
      <p:ext uri="{BB962C8B-B14F-4D97-AF65-F5344CB8AC3E}">
        <p14:creationId xmlns:p14="http://schemas.microsoft.com/office/powerpoint/2010/main" val="34000480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3372</TotalTime>
  <Words>1712</Words>
  <Application>Microsoft Office PowerPoint</Application>
  <PresentationFormat>On-screen Show (4:3)</PresentationFormat>
  <Paragraphs>108</Paragraphs>
  <Slides>18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新細明體</vt:lpstr>
      <vt:lpstr>Arial</vt:lpstr>
      <vt:lpstr>Bookman Old Style</vt:lpstr>
      <vt:lpstr>Calibri</vt:lpstr>
      <vt:lpstr>Rockwell</vt:lpstr>
      <vt:lpstr>Wingdings 2</vt:lpstr>
      <vt:lpstr>Damask</vt:lpstr>
      <vt:lpstr>Canada’s C-Force  in  Hong Kong  and its Forerunner -- from a  social philately approach</vt:lpstr>
      <vt:lpstr>Content</vt:lpstr>
      <vt:lpstr>1 Brief introduction  to  Canada’s C-Force  in  Hong kong</vt:lpstr>
      <vt:lpstr>Transport to Hong Kong</vt:lpstr>
      <vt:lpstr>Map of the Battle of Hong Kong First Strike on 1941 Dec 8th  (from HKVCA website)</vt:lpstr>
      <vt:lpstr>i) Forerunner (1): Y Force in Jamaica</vt:lpstr>
      <vt:lpstr>Forerunner (2): Y Force in Jamaica</vt:lpstr>
      <vt:lpstr>II) Mail on route at Honolulu Nov 2</vt:lpstr>
      <vt:lpstr>III) Arrival in HK (1)</vt:lpstr>
      <vt:lpstr>Arrival in HK (2)</vt:lpstr>
      <vt:lpstr>iv) Detained in HK (1) From Dec 1941 to Sept 1945</vt:lpstr>
      <vt:lpstr>Detained in HK (2) From Dec 1941 to Sept 1945</vt:lpstr>
      <vt:lpstr>Detained in HK (3) From Dec 1941 to Sept 1945</vt:lpstr>
      <vt:lpstr>V) Undeliverable mail from Canada TO HK</vt:lpstr>
      <vt:lpstr>vi) Mail to POW in HK</vt:lpstr>
      <vt:lpstr>How were these letters most likely transferred from/to HK?</vt:lpstr>
      <vt:lpstr>Mail From POW in HK</vt:lpstr>
      <vt:lpstr>Mail to POW in HK/Japan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Canada’s Force C in  Hong Kong</dc:title>
  <dc:creator>Sassy Girl</dc:creator>
  <cp:lastModifiedBy>Sam Chiu</cp:lastModifiedBy>
  <cp:revision>906</cp:revision>
  <dcterms:created xsi:type="dcterms:W3CDTF">2016-10-22T19:07:47Z</dcterms:created>
  <dcterms:modified xsi:type="dcterms:W3CDTF">2021-01-05T17:02:25Z</dcterms:modified>
</cp:coreProperties>
</file>