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3" r:id="rId5"/>
    <p:sldId id="260" r:id="rId6"/>
    <p:sldId id="261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FFEEF9C-01D5-4B21-808D-5D0FB641D51A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E8C2EBEE-DA6D-4252-991F-B85666132E74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66FE933-B057-4715-8A6C-B5F1A4801C3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CACF8B3-2913-4068-ADC1-BF5C33B573FF}" type="datetime1">
              <a:rPr lang="el-GR"/>
              <a:pPr lvl="0"/>
              <a:t>15/4/2020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BFA4A63-EBE6-404D-BD76-0E04134AB3D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3F8CAA9-6EB7-407C-A2A3-6A644F51560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F0F507-E5C3-46C1-A528-9AA6EAB92C50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534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486E4A6-1C21-4868-8C4B-17E2A76E813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D85252B9-F47F-4B30-823F-DB8FC38B1214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274FC9D-2037-4000-9E3B-22FD1715D01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981F01F-3EE4-49DF-B9AB-46DD081B2988}" type="datetime1">
              <a:rPr lang="el-GR"/>
              <a:pPr lvl="0"/>
              <a:t>15/4/2020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BAD0247-E661-486A-905F-E5BFFD9598B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A5BBC02-FEDC-4C42-B68C-7E0995B273D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5F99DFE-02F8-4E5A-85EB-97AE7B3D3B6B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90901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05D157CF-DE00-4AC5-A42E-2D4F4E9D98D0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8FEE7BDE-8DF0-433B-9056-31DFF1173963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B6F6517-60C5-4BBB-9645-B8380D366D6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96745B-8FF2-44AF-8430-72001D6EB34F}" type="datetime1">
              <a:rPr lang="el-GR"/>
              <a:pPr lvl="0"/>
              <a:t>15/4/2020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1786E7E-7B7A-4858-AD3D-8F00A32ABB9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99CD36A-E2F5-47D4-9F6F-15E00DA115C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5431EF4-E84D-4B06-AD7C-56BF93266F1E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6161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D39E3FB-A465-45BE-8E7C-F0FEAC6D0C5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4228421-A4B1-49E1-8C37-19B114C3827F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E4E9FD3-978E-4759-986D-8139FCBE4EE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EC5626-477E-4F8F-BD47-F9353F8E7964}" type="datetime1">
              <a:rPr lang="el-GR"/>
              <a:pPr lvl="0"/>
              <a:t>15/4/2020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773ABCE-5F9E-47F2-9D98-3B2F7471D02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9666D05-D44F-4CFB-8D34-07E38466A13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86CDC5B-50F1-473D-A887-2EC91628C239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1036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7717B4D-FE3C-452A-B988-9761DA4F212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A5C863F-BC9E-4396-A4F9-55B4EB3966D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23A9810-3D98-4DE8-9118-9ECB4BC96EA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9B8C41F-406F-40D9-AB31-C5D378B6C884}" type="datetime1">
              <a:rPr lang="el-GR"/>
              <a:pPr lvl="0"/>
              <a:t>15/4/2020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0E84D1C-6D25-40EC-A733-5E13C4FE9C0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49BE86D-3FFB-4AB1-B63B-B73B8772F95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DBA714-4E1C-405A-844E-395A85867E12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1173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9FCDFB3-BD53-4C85-9DE0-67901411C10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6C62A2C-459B-40EA-BB9A-6229DC76CD8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1C7B792-D67D-4135-9B62-B71BC63A24F1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9ACD82D-0897-477E-B346-DE0409927F9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8FD06D-27EC-4E52-90E6-E2D3C6CB7F4E}" type="datetime1">
              <a:rPr lang="el-GR"/>
              <a:pPr lvl="0"/>
              <a:t>15/4/2020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29B7A4E-AA15-45C1-BDF9-47436744488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414229E-4B0F-4D26-A245-0DB36600B69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448383D-E296-470A-A624-1ACEE4D36BF6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0716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8E8F3C6-6D8B-4071-A9F2-7194EDE2D3A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70240DE-62C3-49C3-B3AB-D7A766F3E20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A1A488A-E832-45E8-B977-01A72AD1A7A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C9E69CE5-3825-4B02-8575-783742487692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A70CE9D7-659A-4931-AFD0-F6E24C0F05F3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CF784E60-A36D-466F-9507-F8A79C9A1A5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DDB2AA-B9FD-4415-B113-C77EBA4BADF6}" type="datetime1">
              <a:rPr lang="el-GR"/>
              <a:pPr lvl="0"/>
              <a:t>15/4/2020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97D2AE37-D231-4A23-82FB-BC6132D1FF3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E7EA15F2-B94C-4281-A233-919F54301FA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4E2537-69FB-4F1E-A644-73ABDB0BABD6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27916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3890432-1EEA-4478-84C8-73634368E9C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C0C1C711-7696-461A-953A-22D4673CB97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274C2AD-EDDD-459A-BC96-AA37F9FF2FC1}" type="datetime1">
              <a:rPr lang="el-GR"/>
              <a:pPr lvl="0"/>
              <a:t>15/4/2020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0A63A27C-5860-4E6F-82A7-4BF6D6B8085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11AF45F1-E9BA-4D8A-A593-3D8CB4008E1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D48EE47-F0A9-44F1-8212-19809E930BC0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26621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5E2027E9-C299-434E-B9AB-CB475091E3A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F7ACA0-9998-410F-B284-2574F04FA53D}" type="datetime1">
              <a:rPr lang="el-GR"/>
              <a:pPr lvl="0"/>
              <a:t>15/4/2020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F7C12289-305A-431A-978E-1C9ABBA120C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4E57231F-7B7C-41A1-99AD-B439CABD81F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9F93047-0D9F-4CD2-8260-D82AF8356996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927818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7774845-4553-497A-B048-311FB825B8D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4D0ECF9-3525-472B-87AA-6B796C25A32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F1F78773-8F6F-422D-A66C-5996FC2F3AA7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69D5CD0-79FA-4BB0-8EE7-8E79FAD7FC1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E5BF70D-B62F-4215-8DB4-CC310D60DD75}" type="datetime1">
              <a:rPr lang="el-GR"/>
              <a:pPr lvl="0"/>
              <a:t>15/4/2020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C59CF04E-58C7-4C0D-9DEC-872114559CC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22FF156-8158-4B64-9142-212F48DE830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3C5EBD-867C-4D51-8A8C-2660841D35FB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9482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3D1461F-38EF-48B2-BBF4-804B5A76F92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0C102819-284D-4F3D-B943-E6BB61E0D628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el-GR"/>
              <a:t>Κάντε κλικ στο εικονίδιο για να προσθέσετε εικόνα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38A13F6B-85FB-4701-BF97-D3F0DEFE34B4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79BC9C1-C444-4F32-8341-4DB203A8453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68F8DCE-F5E2-451F-B94F-44DCB1A5445B}" type="datetime1">
              <a:rPr lang="el-GR"/>
              <a:pPr lvl="0"/>
              <a:t>15/4/2020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933599E-EB5A-4D54-89E0-FE1A41AB54F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E4455D6-453D-46E8-BC01-8FBE6486200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B4C35E-46D8-4E86-897A-9618EFD9581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7157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82DAC04E-F265-41B3-83E9-1F7361B5590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F7C7E57-A555-4D16-A1A4-E68E63EB4CA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39A8BC0-D45D-4E33-8C1D-D1680C4E4D34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l-G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FD5C559D-888E-4D32-B7B0-3D96390ABBBB}" type="datetime1">
              <a:rPr lang="el-GR"/>
              <a:pPr lvl="0"/>
              <a:t>15/4/2020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C56D1EE-C656-4B56-A6CE-E720355E92BF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l-G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72DEAAB-B8AD-43FE-BD62-B5F721789CA5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l-G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44822F89-96D7-40ED-87B3-AE6EDFB9CC52}" type="slidenum"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l-GR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l-GR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l-GR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l-G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l-G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l-G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jpeg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image" Target="../media/image1.jpe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bg>
      <p:bgPr>
        <a:blipFill>
          <a:blip r:embed="rId2"/>
          <a:tile sx="100000" sy="100000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2CB758E-6A3D-4670-B44C-9C6D54A7DE11}"/>
              </a:ext>
            </a:extLst>
          </p:cNvPr>
          <p:cNvSpPr/>
          <p:nvPr/>
        </p:nvSpPr>
        <p:spPr>
          <a:xfrm>
            <a:off x="0" y="0"/>
            <a:ext cx="12191996" cy="45720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Θέση υποσέλιδου 1">
            <a:extLst>
              <a:ext uri="{FF2B5EF4-FFF2-40B4-BE49-F238E27FC236}">
                <a16:creationId xmlns:a16="http://schemas.microsoft.com/office/drawing/2014/main" id="{D80D2B3E-56C3-4E17-A9AA-D89E21795760}"/>
              </a:ext>
            </a:extLst>
          </p:cNvPr>
          <p:cNvSpPr txBox="1"/>
          <p:nvPr/>
        </p:nvSpPr>
        <p:spPr>
          <a:xfrm>
            <a:off x="4165604" y="6356351"/>
            <a:ext cx="3860797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1" i="1" u="none" strike="noStrike" kern="1200" cap="none" spc="0" baseline="0">
                <a:solidFill>
                  <a:srgbClr val="0070C0"/>
                </a:solidFill>
                <a:uFillTx/>
                <a:latin typeface="Calibri"/>
              </a:rPr>
              <a:t>ylikonet.gr</a:t>
            </a:r>
            <a:endParaRPr lang="el-GR" sz="1200" b="1" i="1" u="none" strike="noStrike" kern="1200" cap="none" spc="0" baseline="0">
              <a:solidFill>
                <a:srgbClr val="0070C0"/>
              </a:solidFill>
              <a:uFillTx/>
              <a:latin typeface="Calibri"/>
            </a:endParaRPr>
          </a:p>
        </p:txBody>
      </p:sp>
      <p:graphicFrame>
        <p:nvGraphicFramePr>
          <p:cNvPr id="4" name="Πίνακας 1">
            <a:extLst>
              <a:ext uri="{FF2B5EF4-FFF2-40B4-BE49-F238E27FC236}">
                <a16:creationId xmlns:a16="http://schemas.microsoft.com/office/drawing/2014/main" id="{86C6AA22-006B-4021-80D3-2BEEA26E3DC0}"/>
              </a:ext>
            </a:extLst>
          </p:cNvPr>
          <p:cNvGraphicFramePr>
            <a:graphicFrameLocks noGrp="1"/>
          </p:cNvGraphicFramePr>
          <p:nvPr/>
        </p:nvGraphicFramePr>
        <p:xfrm>
          <a:off x="1438186" y="2352577"/>
          <a:ext cx="8495928" cy="1269507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495928">
                  <a:extLst>
                    <a:ext uri="{9D8B030D-6E8A-4147-A177-3AD203B41FA5}">
                      <a16:colId xmlns:a16="http://schemas.microsoft.com/office/drawing/2014/main" val="2664927111"/>
                    </a:ext>
                  </a:extLst>
                </a:gridCol>
              </a:tblGrid>
              <a:tr h="1269507">
                <a:tc>
                  <a:txBody>
                    <a:bodyPr/>
                    <a:lstStyle/>
                    <a:p>
                      <a:pPr lvl="0" algn="ctr"/>
                      <a:endParaRPr lang="el-GR" sz="2400" b="1" i="1">
                        <a:solidFill>
                          <a:srgbClr val="FFFFFF"/>
                        </a:solidFill>
                      </a:endParaRPr>
                    </a:p>
                    <a:p>
                      <a:pPr lvl="0" algn="ctr"/>
                      <a:r>
                        <a:rPr lang="el-GR" sz="3600" b="1" i="1">
                          <a:solidFill>
                            <a:srgbClr val="FFFFFF"/>
                          </a:solidFill>
                        </a:rPr>
                        <a:t>Η ορμή και η ενέργεια σε ένα σύστημα</a:t>
                      </a:r>
                      <a:endParaRPr lang="el-GR" sz="3600"/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63764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bg>
      <p:bgPr>
        <a:blipFill>
          <a:blip r:embed="rId3"/>
          <a:tile sx="100000" sy="100000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>
            <a:extLst>
              <a:ext uri="{FF2B5EF4-FFF2-40B4-BE49-F238E27FC236}">
                <a16:creationId xmlns:a16="http://schemas.microsoft.com/office/drawing/2014/main" id="{FAB44A1B-6CDC-491E-BA55-DCDDF2DFDCD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92526" y="2706157"/>
            <a:ext cx="1227902" cy="1170340"/>
          </a:xfrm>
          <a:prstGeom prst="rect">
            <a:avLst/>
          </a:prstGeom>
          <a:noFill/>
          <a:ln cap="flat">
            <a:noFill/>
          </a:ln>
          <a:effectLst>
            <a:outerShdw dist="139699" dir="2700000" algn="tl">
              <a:srgbClr val="333333">
                <a:alpha val="65000"/>
              </a:srgbClr>
            </a:outerShdw>
          </a:effectLst>
        </p:spPr>
      </p:pic>
      <p:sp>
        <p:nvSpPr>
          <p:cNvPr id="3" name="Θέση υποσέλιδου 1">
            <a:extLst>
              <a:ext uri="{FF2B5EF4-FFF2-40B4-BE49-F238E27FC236}">
                <a16:creationId xmlns:a16="http://schemas.microsoft.com/office/drawing/2014/main" id="{E65F1D15-D1EE-4C44-AFF4-945D545C5262}"/>
              </a:ext>
            </a:extLst>
          </p:cNvPr>
          <p:cNvSpPr txBox="1"/>
          <p:nvPr/>
        </p:nvSpPr>
        <p:spPr>
          <a:xfrm>
            <a:off x="4165604" y="6356351"/>
            <a:ext cx="3860797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1" i="1" u="none" strike="noStrike" kern="1200" cap="none" spc="0" baseline="0">
                <a:solidFill>
                  <a:srgbClr val="0070C0"/>
                </a:solidFill>
                <a:uFillTx/>
                <a:latin typeface="Calibri"/>
              </a:rPr>
              <a:t>ylikonet.gr</a:t>
            </a:r>
            <a:endParaRPr lang="el-GR" sz="1200" b="1" i="1" u="none" strike="noStrike" kern="1200" cap="none" spc="0" baseline="0">
              <a:solidFill>
                <a:srgbClr val="0070C0"/>
              </a:solidFill>
              <a:uFillTx/>
              <a:latin typeface="Calibri"/>
            </a:endParaRPr>
          </a:p>
        </p:txBody>
      </p:sp>
      <p:graphicFrame>
        <p:nvGraphicFramePr>
          <p:cNvPr id="4" name="Αντικείμενο 6">
            <a:extLst>
              <a:ext uri="{FF2B5EF4-FFF2-40B4-BE49-F238E27FC236}">
                <a16:creationId xmlns:a16="http://schemas.microsoft.com/office/drawing/2014/main" id="{04E51788-C728-4FA4-A091-7DA8E1E3A840}"/>
              </a:ext>
            </a:extLst>
          </p:cNvPr>
          <p:cNvGraphicFramePr/>
          <p:nvPr/>
        </p:nvGraphicFramePr>
        <p:xfrm>
          <a:off x="3489716" y="221979"/>
          <a:ext cx="4074054" cy="2484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Visio" r:id="rId5" imgW="2545080" imgH="1554480" progId="">
                  <p:embed/>
                </p:oleObj>
              </mc:Choice>
              <mc:Fallback>
                <p:oleObj name="Visio" r:id="rId5" imgW="2545080" imgH="155448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89716" y="221979"/>
                        <a:ext cx="4074054" cy="2484177"/>
                      </a:xfrm>
                      <a:prstGeom prst="rect">
                        <a:avLst/>
                      </a:prstGeom>
                      <a:solidFill>
                        <a:srgbClr val="9CC2E5"/>
                      </a:solidFill>
                      <a:ln cap="flat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8">
            <a:extLst>
              <a:ext uri="{FF2B5EF4-FFF2-40B4-BE49-F238E27FC236}">
                <a16:creationId xmlns:a16="http://schemas.microsoft.com/office/drawing/2014/main" id="{3C38B950-E9E8-46E3-84D1-D09B319F0DDA}"/>
              </a:ext>
            </a:extLst>
          </p:cNvPr>
          <p:cNvSpPr txBox="1"/>
          <p:nvPr/>
        </p:nvSpPr>
        <p:spPr>
          <a:xfrm>
            <a:off x="1420428" y="2669919"/>
            <a:ext cx="9721050" cy="405156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Δυο σώματα Α και Β με μάζες m</a:t>
            </a:r>
            <a:r>
              <a:rPr lang="el-GR" sz="2400" b="1" i="0" u="none" strike="noStrike" kern="1200" cap="none" spc="0" baseline="-25000">
                <a:solidFill>
                  <a:srgbClr val="000000"/>
                </a:solidFill>
                <a:uFillTx/>
                <a:latin typeface="Calibri"/>
              </a:rPr>
              <a:t>1</a:t>
            </a:r>
            <a:r>
              <a:rPr lang="el-GR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=10kg και m</a:t>
            </a:r>
            <a:r>
              <a:rPr lang="el-GR" sz="2400" b="1" i="0" u="none" strike="noStrike" kern="1200" cap="none" spc="0" baseline="-25000">
                <a:solidFill>
                  <a:srgbClr val="000000"/>
                </a:solidFill>
                <a:uFillTx/>
                <a:latin typeface="Calibri"/>
              </a:rPr>
              <a:t>2</a:t>
            </a:r>
            <a:r>
              <a:rPr lang="el-GR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=20kg αντίστοιχα, είναι δεμένα στα άκρα ιδανικού ελατηρίου σταθεράς k=40Ν/m και ηρεμούν σε λείο οριζόντιο επίπεδο. Σε μια στιγμή t</a:t>
            </a:r>
            <a:r>
              <a:rPr lang="el-GR" sz="2400" b="1" i="0" u="none" strike="noStrike" kern="1200" cap="none" spc="0" baseline="-25000">
                <a:solidFill>
                  <a:srgbClr val="000000"/>
                </a:solidFill>
                <a:uFillTx/>
                <a:latin typeface="Calibri"/>
              </a:rPr>
              <a:t>0</a:t>
            </a:r>
            <a:r>
              <a:rPr lang="el-GR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=0 ασκούμε στο Α σώμα μια σταθερή οριζόντια δύναμη μέτρου F=40Ν, όπως στο σχήμα, με αποτέλεσμα τα σώματα να κινηθούν και τη στιγμή t</a:t>
            </a:r>
            <a:r>
              <a:rPr lang="el-GR" sz="2400" b="1" i="0" u="none" strike="noStrike" kern="1200" cap="none" spc="0" baseline="-25000">
                <a:solidFill>
                  <a:srgbClr val="000000"/>
                </a:solidFill>
                <a:uFillTx/>
                <a:latin typeface="Calibri"/>
              </a:rPr>
              <a:t>1</a:t>
            </a:r>
            <a:r>
              <a:rPr lang="el-GR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=2s το σώμα Α να έχει ταχύτητα υ</a:t>
            </a:r>
            <a:r>
              <a:rPr lang="el-GR" sz="2400" b="1" i="0" u="none" strike="noStrike" kern="1200" cap="none" spc="0" baseline="-25000">
                <a:solidFill>
                  <a:srgbClr val="000000"/>
                </a:solidFill>
                <a:uFillTx/>
                <a:latin typeface="Calibri"/>
              </a:rPr>
              <a:t>1</a:t>
            </a:r>
            <a:r>
              <a:rPr lang="el-GR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=1,6m/s, ενώ το ελατήριο έχει επιμήκυνση Δl=0,6m.</a:t>
            </a:r>
          </a:p>
          <a:p>
            <a:pPr marL="0" marR="0" lvl="0" indent="0" algn="l" defTabSz="914400" rtl="0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24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bg>
      <p:bgPr>
        <a:blipFill>
          <a:blip r:embed="rId3"/>
          <a:tile sx="100000" sy="100000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4B03F45-2B4E-402F-81BE-F40CFD6F80E7}"/>
              </a:ext>
            </a:extLst>
          </p:cNvPr>
          <p:cNvSpPr/>
          <p:nvPr/>
        </p:nvSpPr>
        <p:spPr>
          <a:xfrm>
            <a:off x="0" y="0"/>
            <a:ext cx="12191996" cy="45720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3" name="Picture 9">
            <a:extLst>
              <a:ext uri="{FF2B5EF4-FFF2-40B4-BE49-F238E27FC236}">
                <a16:creationId xmlns:a16="http://schemas.microsoft.com/office/drawing/2014/main" id="{0F92A677-5D50-44C6-A798-8D8D54A8A1E5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343448" y="850730"/>
            <a:ext cx="1227902" cy="1170340"/>
          </a:xfrm>
          <a:prstGeom prst="rect">
            <a:avLst/>
          </a:prstGeom>
          <a:noFill/>
          <a:ln cap="flat">
            <a:noFill/>
          </a:ln>
          <a:effectLst>
            <a:outerShdw dist="139699" dir="2700000" algn="tl">
              <a:srgbClr val="333333">
                <a:alpha val="65000"/>
              </a:srgbClr>
            </a:outerShdw>
          </a:effectLst>
        </p:spPr>
      </p:pic>
      <p:sp>
        <p:nvSpPr>
          <p:cNvPr id="4" name="TextBox 9">
            <a:extLst>
              <a:ext uri="{FF2B5EF4-FFF2-40B4-BE49-F238E27FC236}">
                <a16:creationId xmlns:a16="http://schemas.microsoft.com/office/drawing/2014/main" id="{D37AC671-3639-4EA2-BA5F-B5889AE7A567}"/>
              </a:ext>
            </a:extLst>
          </p:cNvPr>
          <p:cNvSpPr txBox="1"/>
          <p:nvPr/>
        </p:nvSpPr>
        <p:spPr>
          <a:xfrm>
            <a:off x="1705996" y="430398"/>
            <a:ext cx="6647898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i) Ποιος ο αρχικός ρυθμός μεταβολής της ορμής κάθε σώματος;</a:t>
            </a:r>
          </a:p>
        </p:txBody>
      </p:sp>
      <p:sp>
        <p:nvSpPr>
          <p:cNvPr id="5" name="Θέση υποσέλιδου 1">
            <a:extLst>
              <a:ext uri="{FF2B5EF4-FFF2-40B4-BE49-F238E27FC236}">
                <a16:creationId xmlns:a16="http://schemas.microsoft.com/office/drawing/2014/main" id="{B61042EA-A24B-4EC2-B380-6AF5EEADDBB7}"/>
              </a:ext>
            </a:extLst>
          </p:cNvPr>
          <p:cNvSpPr txBox="1"/>
          <p:nvPr/>
        </p:nvSpPr>
        <p:spPr>
          <a:xfrm>
            <a:off x="4165604" y="6356351"/>
            <a:ext cx="3860797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1" i="1" u="none" strike="noStrike" kern="1200" cap="none" spc="0" baseline="0">
                <a:solidFill>
                  <a:srgbClr val="0070C0"/>
                </a:solidFill>
                <a:uFillTx/>
                <a:latin typeface="Calibri"/>
              </a:rPr>
              <a:t>ylikonet.gr</a:t>
            </a:r>
            <a:endParaRPr lang="el-GR" sz="1200" b="1" i="1" u="none" strike="noStrike" kern="1200" cap="none" spc="0" baseline="0">
              <a:solidFill>
                <a:srgbClr val="0070C0"/>
              </a:solidFill>
              <a:uFillTx/>
              <a:latin typeface="Calibri"/>
            </a:endParaRPr>
          </a:p>
        </p:txBody>
      </p:sp>
      <p:graphicFrame>
        <p:nvGraphicFramePr>
          <p:cNvPr id="6" name="Αντικείμενο 1">
            <a:extLst>
              <a:ext uri="{FF2B5EF4-FFF2-40B4-BE49-F238E27FC236}">
                <a16:creationId xmlns:a16="http://schemas.microsoft.com/office/drawing/2014/main" id="{4A1668EC-9B79-4A82-986F-3A473EAAF7B5}"/>
              </a:ext>
            </a:extLst>
          </p:cNvPr>
          <p:cNvGraphicFramePr/>
          <p:nvPr/>
        </p:nvGraphicFramePr>
        <p:xfrm>
          <a:off x="7547494" y="1611620"/>
          <a:ext cx="3418905" cy="1486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Visio" r:id="rId5" imgW="2286000" imgH="998220" progId="">
                  <p:embed/>
                </p:oleObj>
              </mc:Choice>
              <mc:Fallback>
                <p:oleObj name="Visio" r:id="rId5" imgW="2286000" imgH="99822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547494" y="1611620"/>
                        <a:ext cx="3418905" cy="1486686"/>
                      </a:xfrm>
                      <a:prstGeom prst="rect">
                        <a:avLst/>
                      </a:prstGeom>
                      <a:solidFill>
                        <a:srgbClr val="9CC2E5"/>
                      </a:solidFill>
                      <a:ln cap="flat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78E1D66-814F-4FA7-BAA5-94C05F61D3FF}"/>
              </a:ext>
            </a:extLst>
          </p:cNvPr>
          <p:cNvSpPr txBox="1"/>
          <p:nvPr/>
        </p:nvSpPr>
        <p:spPr>
          <a:xfrm>
            <a:off x="1571350" y="1771750"/>
            <a:ext cx="5841507" cy="64633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8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Οι δυνάμεις στο διπλανό σχήμα, όπου η συνισταμένη των εξωτερικών δυνάμεων</a:t>
            </a:r>
            <a:r>
              <a:rPr lang="el-GR" sz="1800" b="1" i="0" u="none" strike="noStrike" kern="1200" cap="none" spc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l-GR" sz="18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στο σύστημα, είναι η δύναμη F.</a:t>
            </a:r>
          </a:p>
        </p:txBody>
      </p:sp>
      <p:sp>
        <p:nvSpPr>
          <p:cNvPr id="8" name="TextBox 2">
            <a:extLst>
              <a:ext uri="{FF2B5EF4-FFF2-40B4-BE49-F238E27FC236}">
                <a16:creationId xmlns:a16="http://schemas.microsoft.com/office/drawing/2014/main" id="{E19BBB70-F922-475B-A596-9497896464A2}"/>
              </a:ext>
            </a:extLst>
          </p:cNvPr>
          <p:cNvSpPr txBox="1"/>
          <p:nvPr/>
        </p:nvSpPr>
        <p:spPr>
          <a:xfrm>
            <a:off x="1851733" y="2912345"/>
            <a:ext cx="5415378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Τη στιγμή t=0 που ασκείται η δύναμη F, το ελατήριο έχει το φυσικό μήκος του, οπότε </a:t>
            </a:r>
            <a:r>
              <a:rPr lang="en-US" sz="1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F</a:t>
            </a:r>
            <a:r>
              <a:rPr lang="el-GR" sz="1800" b="1" i="0" u="none" strike="noStrike" kern="1200" cap="none" spc="0" baseline="-25000">
                <a:solidFill>
                  <a:srgbClr val="000000"/>
                </a:solidFill>
                <a:uFillTx/>
                <a:latin typeface="Calibri"/>
              </a:rPr>
              <a:t>ελ</a:t>
            </a:r>
            <a:r>
              <a:rPr lang="el-GR" sz="1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=0.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Ορθογώνιο 10">
                <a:extLst>
                  <a:ext uri="{FF2B5EF4-FFF2-40B4-BE49-F238E27FC236}">
                    <a16:creationId xmlns:a16="http://schemas.microsoft.com/office/drawing/2014/main" id="{F4A226E6-84B2-4A19-ABA8-F40965FF49F5}"/>
                  </a:ext>
                </a:extLst>
              </p:cNvPr>
              <p:cNvSpPr/>
              <p:nvPr/>
            </p:nvSpPr>
            <p:spPr>
              <a:xfrm>
                <a:off x="4002859" y="3688360"/>
                <a:ext cx="3695565" cy="682563"/>
              </a:xfrm>
              <a:prstGeom prst="rect">
                <a:avLst/>
              </a:prstGeom>
              <a:noFill/>
              <a:ln cap="flat">
                <a:noFill/>
                <a:prstDash val="solid"/>
              </a:ln>
            </p:spPr>
            <p:txBody>
              <a:bodyPr vert="horz" wrap="non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</m:acc>
                            </m:e>
                            <m: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l-GR" i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el-GR" i="0">
                          <a:latin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l-GR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=40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𝑘𝑔</m:t>
                      </m:r>
                      <m:f>
                        <m:fPr>
                          <m:type m:val="lin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sSup>
                            <m:s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l-GR" i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l-G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mc:Choice>
        <mc:Fallback xmlns="">
          <p:sp>
            <p:nvSpPr>
              <p:cNvPr id="9" name="Ορθογώνιο 10">
                <a:extLst>
                  <a:ext uri="{FF2B5EF4-FFF2-40B4-BE49-F238E27FC236}">
                    <a16:creationId xmlns:a16="http://schemas.microsoft.com/office/drawing/2014/main" id="{F4A226E6-84B2-4A19-ABA8-F40965FF49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2859" y="3688360"/>
                <a:ext cx="3695565" cy="68256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cap="flat">
                <a:noFill/>
                <a:prstDash val="solid"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Ορθογώνιο 11">
                <a:extLst>
                  <a:ext uri="{FF2B5EF4-FFF2-40B4-BE49-F238E27FC236}">
                    <a16:creationId xmlns:a16="http://schemas.microsoft.com/office/drawing/2014/main" id="{82594707-D635-4119-A7AD-376D4C4F0117}"/>
                  </a:ext>
                </a:extLst>
              </p:cNvPr>
              <p:cNvSpPr/>
              <p:nvPr/>
            </p:nvSpPr>
            <p:spPr>
              <a:xfrm>
                <a:off x="4528666" y="4730328"/>
                <a:ext cx="2342647" cy="682563"/>
              </a:xfrm>
              <a:prstGeom prst="rect">
                <a:avLst/>
              </a:prstGeom>
              <a:noFill/>
              <a:ln cap="flat"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</m:acc>
                            </m:e>
                            <m: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l-GR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𝛴</m:t>
                      </m:r>
                      <m:acc>
                        <m:accPr>
                          <m:chr m:val="⃗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el-GR" i="0">
                          <a:latin typeface="Cambria Math" panose="02040503050406030204" pitchFamily="18" charset="0"/>
                        </a:rPr>
                        <m:t>=0.</m:t>
                      </m:r>
                    </m:oMath>
                  </m:oMathPara>
                </a14:m>
                <a:endParaRPr lang="el-G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mc:Choice>
        <mc:Fallback xmlns="">
          <p:sp>
            <p:nvSpPr>
              <p:cNvPr id="10" name="Ορθογώνιο 11">
                <a:extLst>
                  <a:ext uri="{FF2B5EF4-FFF2-40B4-BE49-F238E27FC236}">
                    <a16:creationId xmlns:a16="http://schemas.microsoft.com/office/drawing/2014/main" id="{82594707-D635-4119-A7AD-376D4C4F01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8666" y="4730328"/>
                <a:ext cx="2342647" cy="68256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cap="flat">
                <a:noFill/>
                <a:prstDash val="solid"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bg>
      <p:bgPr>
        <a:blipFill>
          <a:blip r:embed="rId3"/>
          <a:tile sx="100000" sy="100000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46D5B97-67B7-453F-869C-4A5CD86204C6}"/>
              </a:ext>
            </a:extLst>
          </p:cNvPr>
          <p:cNvSpPr/>
          <p:nvPr/>
        </p:nvSpPr>
        <p:spPr>
          <a:xfrm>
            <a:off x="0" y="0"/>
            <a:ext cx="12191996" cy="45720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3" name="Picture 9">
            <a:extLst>
              <a:ext uri="{FF2B5EF4-FFF2-40B4-BE49-F238E27FC236}">
                <a16:creationId xmlns:a16="http://schemas.microsoft.com/office/drawing/2014/main" id="{8098F5F1-62E4-48D6-A1D4-EC30EE03AC4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343448" y="850730"/>
            <a:ext cx="1227902" cy="1170340"/>
          </a:xfrm>
          <a:prstGeom prst="rect">
            <a:avLst/>
          </a:prstGeom>
          <a:noFill/>
          <a:ln cap="flat">
            <a:noFill/>
          </a:ln>
          <a:effectLst>
            <a:outerShdw dist="139699" dir="2700000" algn="tl">
              <a:srgbClr val="333333">
                <a:alpha val="65000"/>
              </a:srgbClr>
            </a:outerShdw>
          </a:effectLst>
        </p:spPr>
      </p:pic>
      <p:sp>
        <p:nvSpPr>
          <p:cNvPr id="4" name="TextBox 9">
            <a:extLst>
              <a:ext uri="{FF2B5EF4-FFF2-40B4-BE49-F238E27FC236}">
                <a16:creationId xmlns:a16="http://schemas.microsoft.com/office/drawing/2014/main" id="{2D5A28C1-5ACC-4A3B-A168-E508D8EF1487}"/>
              </a:ext>
            </a:extLst>
          </p:cNvPr>
          <p:cNvSpPr txBox="1"/>
          <p:nvPr/>
        </p:nvSpPr>
        <p:spPr>
          <a:xfrm>
            <a:off x="1705996" y="430398"/>
            <a:ext cx="8780013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ii) Να υπολογιστεί η ορμή του συστήματος των δύο σωμάτων τη χρονική στιγμή t</a:t>
            </a:r>
            <a:r>
              <a:rPr lang="el-GR" sz="2400" b="1" i="0" u="none" strike="noStrike" kern="1200" cap="none" spc="0" baseline="-25000">
                <a:solidFill>
                  <a:srgbClr val="000000"/>
                </a:solidFill>
                <a:uFillTx/>
                <a:latin typeface="Calibri"/>
              </a:rPr>
              <a:t>1</a:t>
            </a:r>
            <a:r>
              <a:rPr lang="el-GR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.</a:t>
            </a:r>
          </a:p>
        </p:txBody>
      </p:sp>
      <p:sp>
        <p:nvSpPr>
          <p:cNvPr id="5" name="Θέση υποσέλιδου 1">
            <a:extLst>
              <a:ext uri="{FF2B5EF4-FFF2-40B4-BE49-F238E27FC236}">
                <a16:creationId xmlns:a16="http://schemas.microsoft.com/office/drawing/2014/main" id="{03A35857-5EBA-4752-AB42-3D9F9A59D7A3}"/>
              </a:ext>
            </a:extLst>
          </p:cNvPr>
          <p:cNvSpPr txBox="1"/>
          <p:nvPr/>
        </p:nvSpPr>
        <p:spPr>
          <a:xfrm>
            <a:off x="4165604" y="6356351"/>
            <a:ext cx="3860797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1" i="1" u="none" strike="noStrike" kern="1200" cap="none" spc="0" baseline="0">
                <a:solidFill>
                  <a:srgbClr val="0070C0"/>
                </a:solidFill>
                <a:uFillTx/>
                <a:latin typeface="Calibri"/>
              </a:rPr>
              <a:t>ylikonet.gr</a:t>
            </a:r>
            <a:endParaRPr lang="el-GR" sz="1200" b="1" i="1" u="none" strike="noStrike" kern="1200" cap="none" spc="0" baseline="0">
              <a:solidFill>
                <a:srgbClr val="0070C0"/>
              </a:solidFill>
              <a:uFillTx/>
              <a:latin typeface="Calibri"/>
            </a:endParaRP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8FB87A22-0E4D-4D64-8060-F7F5C756D9A9}"/>
              </a:ext>
            </a:extLst>
          </p:cNvPr>
          <p:cNvSpPr txBox="1"/>
          <p:nvPr/>
        </p:nvSpPr>
        <p:spPr>
          <a:xfrm>
            <a:off x="1935327" y="1855436"/>
            <a:ext cx="2230267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Για το σύστημα: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Ορθογώνιο 2">
                <a:extLst>
                  <a:ext uri="{FF2B5EF4-FFF2-40B4-BE49-F238E27FC236}">
                    <a16:creationId xmlns:a16="http://schemas.microsoft.com/office/drawing/2014/main" id="{906D6C7E-6F2C-463A-B744-30EA8C22BF37}"/>
                  </a:ext>
                </a:extLst>
              </p:cNvPr>
              <p:cNvSpPr/>
              <p:nvPr/>
            </p:nvSpPr>
            <p:spPr>
              <a:xfrm>
                <a:off x="4088035" y="2414345"/>
                <a:ext cx="2007958" cy="682563"/>
              </a:xfrm>
              <a:prstGeom prst="rect">
                <a:avLst/>
              </a:prstGeom>
              <a:noFill/>
              <a:ln cap="flat"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</m:acc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𝜊𝜆</m:t>
                              </m:r>
                            </m:sub>
                          </m:sSub>
                        </m:num>
                        <m:den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l-GR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𝛴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𝜀𝜉</m:t>
                          </m:r>
                        </m:sub>
                      </m:sSub>
                      <m:r>
                        <a:rPr lang="el-GR" i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</m:oMath>
                  </m:oMathPara>
                </a14:m>
                <a:endParaRPr lang="el-G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mc:Choice>
        <mc:Fallback xmlns="">
          <p:sp>
            <p:nvSpPr>
              <p:cNvPr id="7" name="Ορθογώνιο 2">
                <a:extLst>
                  <a:ext uri="{FF2B5EF4-FFF2-40B4-BE49-F238E27FC236}">
                    <a16:creationId xmlns:a16="http://schemas.microsoft.com/office/drawing/2014/main" id="{906D6C7E-6F2C-463A-B744-30EA8C22BF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8035" y="2414345"/>
                <a:ext cx="2007958" cy="6825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cap="flat">
                <a:noFill/>
                <a:prstDash val="solid"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Αντικείμενο 8">
            <a:extLst>
              <a:ext uri="{FF2B5EF4-FFF2-40B4-BE49-F238E27FC236}">
                <a16:creationId xmlns:a16="http://schemas.microsoft.com/office/drawing/2014/main" id="{E740553B-84F8-42CD-B07C-3054A885D053}"/>
              </a:ext>
            </a:extLst>
          </p:cNvPr>
          <p:cNvGraphicFramePr/>
          <p:nvPr/>
        </p:nvGraphicFramePr>
        <p:xfrm>
          <a:off x="7547494" y="1611620"/>
          <a:ext cx="3418905" cy="1486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Visio" r:id="rId6" imgW="2286000" imgH="998220" progId="">
                  <p:embed/>
                </p:oleObj>
              </mc:Choice>
              <mc:Fallback>
                <p:oleObj name="Visio" r:id="rId6" imgW="2286000" imgH="99822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547494" y="1611620"/>
                        <a:ext cx="3418905" cy="1486686"/>
                      </a:xfrm>
                      <a:prstGeom prst="rect">
                        <a:avLst/>
                      </a:prstGeom>
                      <a:solidFill>
                        <a:srgbClr val="9CC2E5"/>
                      </a:solidFill>
                      <a:ln cap="flat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Ορθογώνιο 3">
                <a:extLst>
                  <a:ext uri="{FF2B5EF4-FFF2-40B4-BE49-F238E27FC236}">
                    <a16:creationId xmlns:a16="http://schemas.microsoft.com/office/drawing/2014/main" id="{6886C4AC-AFEA-4D6F-8B2A-CE551E875585}"/>
                  </a:ext>
                </a:extLst>
              </p:cNvPr>
              <p:cNvSpPr/>
              <p:nvPr/>
            </p:nvSpPr>
            <p:spPr>
              <a:xfrm>
                <a:off x="3647102" y="3926616"/>
                <a:ext cx="4379290" cy="727889"/>
              </a:xfrm>
              <a:prstGeom prst="rect">
                <a:avLst/>
              </a:prstGeom>
              <a:noFill/>
              <a:ln cap="flat"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</m:acc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𝜊𝜆</m:t>
                              </m:r>
                            </m:sub>
                          </m:sSub>
                        </m:num>
                        <m:den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l-GR" i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el-GR" i="0">
                          <a:latin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𝛥𝛲</m:t>
                          </m:r>
                        </m:num>
                        <m:den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l-GR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𝛲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sub>
                          </m:s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−0</m:t>
                          </m:r>
                        </m:num>
                        <m:den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−0</m:t>
                          </m:r>
                        </m:den>
                      </m:f>
                      <m:r>
                        <a:rPr lang="el-GR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l-G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mc:Choice>
        <mc:Fallback xmlns="">
          <p:sp>
            <p:nvSpPr>
              <p:cNvPr id="9" name="Ορθογώνιο 3">
                <a:extLst>
                  <a:ext uri="{FF2B5EF4-FFF2-40B4-BE49-F238E27FC236}">
                    <a16:creationId xmlns:a16="http://schemas.microsoft.com/office/drawing/2014/main" id="{6886C4AC-AFEA-4D6F-8B2A-CE551E8755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7102" y="3926616"/>
                <a:ext cx="4379290" cy="72788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cap="flat">
                <a:noFill/>
                <a:prstDash val="solid"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10">
            <a:extLst>
              <a:ext uri="{FF2B5EF4-FFF2-40B4-BE49-F238E27FC236}">
                <a16:creationId xmlns:a16="http://schemas.microsoft.com/office/drawing/2014/main" id="{96B3C25A-2ADB-4657-A374-9AAAB3C68429}"/>
              </a:ext>
            </a:extLst>
          </p:cNvPr>
          <p:cNvSpPr txBox="1"/>
          <p:nvPr/>
        </p:nvSpPr>
        <p:spPr>
          <a:xfrm>
            <a:off x="1935327" y="3377720"/>
            <a:ext cx="2230267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F </a:t>
            </a:r>
            <a:r>
              <a:rPr lang="el-GR" sz="1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σταθερή, οπότε: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Ορθογώνιο 6">
                <a:extLst>
                  <a:ext uri="{FF2B5EF4-FFF2-40B4-BE49-F238E27FC236}">
                    <a16:creationId xmlns:a16="http://schemas.microsoft.com/office/drawing/2014/main" id="{C9A1CD81-F788-4B86-9865-B75869194C55}"/>
                  </a:ext>
                </a:extLst>
              </p:cNvPr>
              <p:cNvSpPr/>
              <p:nvPr/>
            </p:nvSpPr>
            <p:spPr>
              <a:xfrm>
                <a:off x="3237853" y="5246379"/>
                <a:ext cx="5133789" cy="381515"/>
              </a:xfrm>
              <a:prstGeom prst="rect">
                <a:avLst/>
              </a:prstGeom>
              <a:noFill/>
              <a:ln cap="flat"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𝛲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𝑜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,1</m:t>
                          </m:r>
                        </m:sub>
                      </m:sSub>
                      <m:r>
                        <a:rPr lang="el-GR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l-GR" i="0">
                          <a:latin typeface="Cambria Math" panose="02040503050406030204" pitchFamily="18" charset="0"/>
                        </a:rPr>
                        <m:t>=40⋅2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𝑘𝑔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type m:val="lin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el-GR" i="0">
                          <a:latin typeface="Cambria Math" panose="02040503050406030204" pitchFamily="18" charset="0"/>
                        </a:rPr>
                        <m:t>=80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𝑘𝑔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type m:val="lin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l-G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mc:Choice>
        <mc:Fallback xmlns="">
          <p:sp>
            <p:nvSpPr>
              <p:cNvPr id="11" name="Ορθογώνιο 6">
                <a:extLst>
                  <a:ext uri="{FF2B5EF4-FFF2-40B4-BE49-F238E27FC236}">
                    <a16:creationId xmlns:a16="http://schemas.microsoft.com/office/drawing/2014/main" id="{C9A1CD81-F788-4B86-9865-B75869194C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7853" y="5246379"/>
                <a:ext cx="5133789" cy="381515"/>
              </a:xfrm>
              <a:prstGeom prst="rect">
                <a:avLst/>
              </a:prstGeom>
              <a:blipFill>
                <a:blip r:embed="rId9"/>
                <a:stretch>
                  <a:fillRect t="-112903" r="-5107" b="-172581"/>
                </a:stretch>
              </a:blipFill>
              <a:ln cap="flat">
                <a:noFill/>
                <a:prstDash val="solid"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bg>
      <p:bgPr>
        <a:blipFill>
          <a:blip r:embed="rId3"/>
          <a:tile sx="100000" sy="100000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BD88963-4646-4250-9284-978556EFAD05}"/>
              </a:ext>
            </a:extLst>
          </p:cNvPr>
          <p:cNvSpPr/>
          <p:nvPr/>
        </p:nvSpPr>
        <p:spPr>
          <a:xfrm>
            <a:off x="0" y="0"/>
            <a:ext cx="12191996" cy="45720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3" name="Picture 9">
            <a:extLst>
              <a:ext uri="{FF2B5EF4-FFF2-40B4-BE49-F238E27FC236}">
                <a16:creationId xmlns:a16="http://schemas.microsoft.com/office/drawing/2014/main" id="{F22185D3-5F69-4D95-ABC7-820022024713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343448" y="850730"/>
            <a:ext cx="1227902" cy="1170340"/>
          </a:xfrm>
          <a:prstGeom prst="rect">
            <a:avLst/>
          </a:prstGeom>
          <a:noFill/>
          <a:ln cap="flat">
            <a:noFill/>
          </a:ln>
          <a:effectLst>
            <a:outerShdw dist="139699" dir="2700000" algn="tl">
              <a:srgbClr val="333333">
                <a:alpha val="65000"/>
              </a:srgbClr>
            </a:outerShdw>
          </a:effectLst>
        </p:spPr>
      </p:pic>
      <p:sp>
        <p:nvSpPr>
          <p:cNvPr id="4" name="TextBox 9">
            <a:extLst>
              <a:ext uri="{FF2B5EF4-FFF2-40B4-BE49-F238E27FC236}">
                <a16:creationId xmlns:a16="http://schemas.microsoft.com/office/drawing/2014/main" id="{8D36C3A5-686E-4FAC-8C35-1F5CF650BBB7}"/>
              </a:ext>
            </a:extLst>
          </p:cNvPr>
          <p:cNvSpPr txBox="1"/>
          <p:nvPr/>
        </p:nvSpPr>
        <p:spPr>
          <a:xfrm>
            <a:off x="1705996" y="430398"/>
            <a:ext cx="9382219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iii) Να βρεθεί την παραπάνω στιγμή η ορμή και ο ρυθμός μεταβολής της ορμής κάθε σώματος.</a:t>
            </a:r>
          </a:p>
        </p:txBody>
      </p:sp>
      <p:sp>
        <p:nvSpPr>
          <p:cNvPr id="5" name="Θέση υποσέλιδου 1">
            <a:extLst>
              <a:ext uri="{FF2B5EF4-FFF2-40B4-BE49-F238E27FC236}">
                <a16:creationId xmlns:a16="http://schemas.microsoft.com/office/drawing/2014/main" id="{69504EDA-38C8-43B9-957C-423B2B0F1C21}"/>
              </a:ext>
            </a:extLst>
          </p:cNvPr>
          <p:cNvSpPr txBox="1"/>
          <p:nvPr/>
        </p:nvSpPr>
        <p:spPr>
          <a:xfrm>
            <a:off x="4165604" y="6356351"/>
            <a:ext cx="3860797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1" i="1" u="none" strike="noStrike" kern="1200" cap="none" spc="0" baseline="0">
                <a:solidFill>
                  <a:srgbClr val="0070C0"/>
                </a:solidFill>
                <a:uFillTx/>
                <a:latin typeface="Calibri"/>
              </a:rPr>
              <a:t>ylikonet.gr</a:t>
            </a:r>
            <a:endParaRPr lang="el-GR" sz="1200" b="1" i="1" u="none" strike="noStrike" kern="1200" cap="none" spc="0" baseline="0">
              <a:solidFill>
                <a:srgbClr val="0070C0"/>
              </a:solidFill>
              <a:uFillTx/>
              <a:latin typeface="Calibri"/>
            </a:endParaRP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16482EC9-5C09-4D94-8E32-F025C734B9E4}"/>
              </a:ext>
            </a:extLst>
          </p:cNvPr>
          <p:cNvSpPr txBox="1"/>
          <p:nvPr/>
        </p:nvSpPr>
        <p:spPr>
          <a:xfrm>
            <a:off x="1705996" y="1787450"/>
            <a:ext cx="4390006" cy="62170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2000" b="1" i="1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Ρ</a:t>
            </a:r>
            <a:r>
              <a:rPr lang="en-US" sz="2000" b="1" i="1" u="none" strike="noStrike" kern="1200" cap="none" spc="0" baseline="-25000">
                <a:solidFill>
                  <a:srgbClr val="000000"/>
                </a:solidFill>
                <a:uFillTx/>
                <a:latin typeface="Calibri"/>
              </a:rPr>
              <a:t>1</a:t>
            </a:r>
            <a:r>
              <a:rPr lang="en-US" sz="2000" b="1" i="1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=m</a:t>
            </a:r>
            <a:r>
              <a:rPr lang="en-US" sz="2000" b="1" i="1" u="none" strike="noStrike" kern="1200" cap="none" spc="0" baseline="-25000">
                <a:solidFill>
                  <a:srgbClr val="000000"/>
                </a:solidFill>
                <a:uFillTx/>
                <a:latin typeface="Calibri"/>
              </a:rPr>
              <a:t>1</a:t>
            </a:r>
            <a:r>
              <a:rPr lang="el-GR" sz="2000" b="1" i="1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υ</a:t>
            </a:r>
            <a:r>
              <a:rPr lang="en-US" sz="2000" b="1" i="1" u="none" strike="noStrike" kern="1200" cap="none" spc="0" baseline="-25000">
                <a:solidFill>
                  <a:srgbClr val="000000"/>
                </a:solidFill>
                <a:uFillTx/>
                <a:latin typeface="Calibri"/>
              </a:rPr>
              <a:t>1</a:t>
            </a:r>
            <a:r>
              <a:rPr lang="en-US" sz="2000" b="1" i="1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=10∙1,6 kg∙m/s = 16 kg∙m/s</a:t>
            </a:r>
            <a:endParaRPr lang="el-GR" sz="20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TextBox 10">
            <a:extLst>
              <a:ext uri="{FF2B5EF4-FFF2-40B4-BE49-F238E27FC236}">
                <a16:creationId xmlns:a16="http://schemas.microsoft.com/office/drawing/2014/main" id="{94965627-125D-4423-A7B1-8903E1ACDB91}"/>
              </a:ext>
            </a:extLst>
          </p:cNvPr>
          <p:cNvSpPr txBox="1"/>
          <p:nvPr/>
        </p:nvSpPr>
        <p:spPr>
          <a:xfrm>
            <a:off x="1571350" y="2527840"/>
            <a:ext cx="4900470" cy="12372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2000" b="1" i="1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Ρ</a:t>
            </a:r>
            <a:r>
              <a:rPr lang="el-GR" sz="2000" b="1" i="1" u="none" strike="noStrike" kern="1200" cap="none" spc="0" baseline="-25000">
                <a:solidFill>
                  <a:srgbClr val="000000"/>
                </a:solidFill>
                <a:uFillTx/>
                <a:latin typeface="Calibri"/>
              </a:rPr>
              <a:t>ολ</a:t>
            </a:r>
            <a:r>
              <a:rPr lang="en-US" sz="2000" b="1" i="1" u="none" strike="noStrike" kern="1200" cap="none" spc="0" baseline="-25000">
                <a:solidFill>
                  <a:srgbClr val="000000"/>
                </a:solidFill>
                <a:uFillTx/>
                <a:latin typeface="Calibri"/>
              </a:rPr>
              <a:t>,t1</a:t>
            </a:r>
            <a:r>
              <a:rPr lang="en-US" sz="2000" b="1" i="1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=</a:t>
            </a:r>
            <a:r>
              <a:rPr lang="el-GR" sz="2000" b="1" i="1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Ρ</a:t>
            </a:r>
            <a:r>
              <a:rPr lang="en-US" sz="2000" b="1" i="1" u="none" strike="noStrike" kern="1200" cap="none" spc="0" baseline="-25000">
                <a:solidFill>
                  <a:srgbClr val="000000"/>
                </a:solidFill>
                <a:uFillTx/>
                <a:latin typeface="Calibri"/>
              </a:rPr>
              <a:t>1</a:t>
            </a:r>
            <a:r>
              <a:rPr lang="en-US" sz="2000" b="1" i="1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+ </a:t>
            </a:r>
            <a:r>
              <a:rPr lang="el-GR" sz="2000" b="1" i="1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Ρ</a:t>
            </a:r>
            <a:r>
              <a:rPr lang="en-US" sz="2000" b="1" i="1" u="none" strike="noStrike" kern="1200" cap="none" spc="0" baseline="-25000">
                <a:solidFill>
                  <a:srgbClr val="000000"/>
                </a:solidFill>
                <a:uFillTx/>
                <a:latin typeface="Calibri"/>
              </a:rPr>
              <a:t>2</a:t>
            </a:r>
            <a:r>
              <a:rPr lang="en-US" sz="2000" b="1" i="1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→ </a:t>
            </a:r>
            <a:endParaRPr lang="el-GR" sz="20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2000" b="1" i="1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Ρ</a:t>
            </a:r>
            <a:r>
              <a:rPr lang="en-US" sz="2000" b="1" i="1" u="none" strike="noStrike" kern="1200" cap="none" spc="0" baseline="-25000">
                <a:solidFill>
                  <a:srgbClr val="000000"/>
                </a:solidFill>
                <a:uFillTx/>
                <a:latin typeface="Calibri"/>
              </a:rPr>
              <a:t>2</a:t>
            </a:r>
            <a:r>
              <a:rPr lang="en-US" sz="2000" b="1" i="1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= </a:t>
            </a:r>
            <a:r>
              <a:rPr lang="el-GR" sz="2000" b="1" i="1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Ρ</a:t>
            </a:r>
            <a:r>
              <a:rPr lang="el-GR" sz="2000" b="1" i="1" u="none" strike="noStrike" kern="1200" cap="none" spc="0" baseline="-25000">
                <a:solidFill>
                  <a:srgbClr val="000000"/>
                </a:solidFill>
                <a:uFillTx/>
                <a:latin typeface="Calibri"/>
              </a:rPr>
              <a:t>ολ</a:t>
            </a:r>
            <a:r>
              <a:rPr lang="en-US" sz="2000" b="1" i="1" u="none" strike="noStrike" kern="1200" cap="none" spc="0" baseline="-25000">
                <a:solidFill>
                  <a:srgbClr val="000000"/>
                </a:solidFill>
                <a:uFillTx/>
                <a:latin typeface="Calibri"/>
              </a:rPr>
              <a:t>,t1</a:t>
            </a:r>
            <a:r>
              <a:rPr lang="en-US" sz="2000" b="1" i="1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-</a:t>
            </a:r>
            <a:r>
              <a:rPr lang="el-GR" sz="2000" b="1" i="1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Ρ</a:t>
            </a:r>
            <a:r>
              <a:rPr lang="en-US" sz="2000" b="1" i="1" u="none" strike="noStrike" kern="1200" cap="none" spc="0" baseline="-25000">
                <a:solidFill>
                  <a:srgbClr val="000000"/>
                </a:solidFill>
                <a:uFillTx/>
                <a:latin typeface="Calibri"/>
              </a:rPr>
              <a:t>1</a:t>
            </a:r>
            <a:r>
              <a:rPr lang="en-US" sz="2000" b="1" i="1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- 80kg∙m/s-16kg∙m/s= 64 kg∙m/s</a:t>
            </a:r>
            <a:endParaRPr lang="el-GR" sz="20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Ορθογώνιο 8">
                <a:extLst>
                  <a:ext uri="{FF2B5EF4-FFF2-40B4-BE49-F238E27FC236}">
                    <a16:creationId xmlns:a16="http://schemas.microsoft.com/office/drawing/2014/main" id="{E5C1BF08-56D2-4145-BC5D-E672D06C3993}"/>
                  </a:ext>
                </a:extLst>
              </p:cNvPr>
              <p:cNvSpPr/>
              <p:nvPr/>
            </p:nvSpPr>
            <p:spPr>
              <a:xfrm>
                <a:off x="1295156" y="4078105"/>
                <a:ext cx="9065087" cy="682563"/>
              </a:xfrm>
              <a:prstGeom prst="rect">
                <a:avLst/>
              </a:prstGeom>
              <a:noFill/>
              <a:ln cap="flat"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</m:acc>
                            </m:e>
                            <m: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l-GR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𝛴</m:t>
                      </m:r>
                      <m:acc>
                        <m:accPr>
                          <m:chr m:val="⃗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el-GR" i="0">
                          <a:latin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l-GR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𝜀𝜆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,1</m:t>
                          </m:r>
                        </m:sub>
                      </m:sSub>
                      <m:r>
                        <a:rPr lang="el-GR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𝛥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𝓁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=(40−40⋅0,6)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𝑘𝑔</m:t>
                      </m:r>
                      <m:f>
                        <m:fPr>
                          <m:type m:val="lin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sSup>
                            <m:s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l-GR" i="0">
                          <a:latin typeface="Cambria Math" panose="02040503050406030204" pitchFamily="18" charset="0"/>
                        </a:rPr>
                        <m:t>=16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𝑘𝑔</m:t>
                      </m:r>
                      <m:f>
                        <m:fPr>
                          <m:type m:val="lin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sSup>
                            <m:s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l-G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mc:Choice>
        <mc:Fallback xmlns="">
          <p:sp>
            <p:nvSpPr>
              <p:cNvPr id="8" name="Ορθογώνιο 8">
                <a:extLst>
                  <a:ext uri="{FF2B5EF4-FFF2-40B4-BE49-F238E27FC236}">
                    <a16:creationId xmlns:a16="http://schemas.microsoft.com/office/drawing/2014/main" id="{E5C1BF08-56D2-4145-BC5D-E672D06C39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156" y="4078105"/>
                <a:ext cx="9065087" cy="6825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cap="flat">
                <a:noFill/>
                <a:prstDash val="solid"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Ορθογώνιο 11">
                <a:extLst>
                  <a:ext uri="{FF2B5EF4-FFF2-40B4-BE49-F238E27FC236}">
                    <a16:creationId xmlns:a16="http://schemas.microsoft.com/office/drawing/2014/main" id="{CDA72892-1952-43D1-9673-B4722FD17A7B}"/>
                  </a:ext>
                </a:extLst>
              </p:cNvPr>
              <p:cNvSpPr/>
              <p:nvPr/>
            </p:nvSpPr>
            <p:spPr>
              <a:xfrm>
                <a:off x="1893905" y="5386684"/>
                <a:ext cx="7596323" cy="682563"/>
              </a:xfrm>
              <a:prstGeom prst="rect">
                <a:avLst/>
              </a:prstGeom>
              <a:noFill/>
              <a:ln cap="flat"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</m:acc>
                            </m:e>
                            <m: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l-GR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𝛴</m:t>
                      </m:r>
                      <m:acc>
                        <m:accPr>
                          <m:chr m:val="⃗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el-GR" i="0">
                          <a:latin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l-GR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𝜀𝜆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,2</m:t>
                          </m:r>
                        </m:sub>
                      </m:sSub>
                      <m:r>
                        <a:rPr lang="el-GR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𝛥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𝓁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=40⋅0,6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𝑘𝑔</m:t>
                      </m:r>
                      <m:f>
                        <m:fPr>
                          <m:type m:val="lin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sSup>
                            <m:s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l-GR" i="0">
                          <a:latin typeface="Cambria Math" panose="02040503050406030204" pitchFamily="18" charset="0"/>
                        </a:rPr>
                        <m:t>=24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𝑘𝑔</m:t>
                      </m:r>
                      <m:f>
                        <m:fPr>
                          <m:type m:val="lin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sSup>
                            <m:s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l-GR" i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l-G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mc:Choice>
        <mc:Fallback xmlns="">
          <p:sp>
            <p:nvSpPr>
              <p:cNvPr id="9" name="Ορθογώνιο 11">
                <a:extLst>
                  <a:ext uri="{FF2B5EF4-FFF2-40B4-BE49-F238E27FC236}">
                    <a16:creationId xmlns:a16="http://schemas.microsoft.com/office/drawing/2014/main" id="{CDA72892-1952-43D1-9673-B4722FD17A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3905" y="5386684"/>
                <a:ext cx="7596323" cy="68256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cap="flat">
                <a:noFill/>
                <a:prstDash val="solid"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Αντικείμενο 12">
            <a:extLst>
              <a:ext uri="{FF2B5EF4-FFF2-40B4-BE49-F238E27FC236}">
                <a16:creationId xmlns:a16="http://schemas.microsoft.com/office/drawing/2014/main" id="{B14DB9DF-1131-424E-A102-CA1540243566}"/>
              </a:ext>
            </a:extLst>
          </p:cNvPr>
          <p:cNvGraphicFramePr/>
          <p:nvPr/>
        </p:nvGraphicFramePr>
        <p:xfrm>
          <a:off x="7333433" y="1729733"/>
          <a:ext cx="3418905" cy="1486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Visio" r:id="rId7" imgW="2286000" imgH="998220" progId="">
                  <p:embed/>
                </p:oleObj>
              </mc:Choice>
              <mc:Fallback>
                <p:oleObj name="Visio" r:id="rId7" imgW="2286000" imgH="99822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333433" y="1729733"/>
                        <a:ext cx="3418905" cy="1486686"/>
                      </a:xfrm>
                      <a:prstGeom prst="rect">
                        <a:avLst/>
                      </a:prstGeom>
                      <a:solidFill>
                        <a:srgbClr val="9CC2E5"/>
                      </a:solidFill>
                      <a:ln cap="flat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bg>
      <p:bgPr>
        <a:blipFill>
          <a:blip r:embed="rId2"/>
          <a:tile sx="100000" sy="100000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2F20CCC-E524-46DA-A6CF-CD21AD29B1BF}"/>
              </a:ext>
            </a:extLst>
          </p:cNvPr>
          <p:cNvSpPr/>
          <p:nvPr/>
        </p:nvSpPr>
        <p:spPr>
          <a:xfrm>
            <a:off x="0" y="0"/>
            <a:ext cx="12191996" cy="45720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3" name="Picture 9">
            <a:extLst>
              <a:ext uri="{FF2B5EF4-FFF2-40B4-BE49-F238E27FC236}">
                <a16:creationId xmlns:a16="http://schemas.microsoft.com/office/drawing/2014/main" id="{0D9F2993-0577-4A92-A07B-EB34EABC6D2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43448" y="850730"/>
            <a:ext cx="1227902" cy="1170340"/>
          </a:xfrm>
          <a:prstGeom prst="rect">
            <a:avLst/>
          </a:prstGeom>
          <a:noFill/>
          <a:ln cap="flat">
            <a:noFill/>
          </a:ln>
          <a:effectLst>
            <a:outerShdw dist="139699" dir="2700000" algn="tl">
              <a:srgbClr val="333333">
                <a:alpha val="65000"/>
              </a:srgbClr>
            </a:outerShdw>
          </a:effectLst>
        </p:spPr>
      </p:pic>
      <p:sp>
        <p:nvSpPr>
          <p:cNvPr id="4" name="TextBox 9">
            <a:extLst>
              <a:ext uri="{FF2B5EF4-FFF2-40B4-BE49-F238E27FC236}">
                <a16:creationId xmlns:a16="http://schemas.microsoft.com/office/drawing/2014/main" id="{7FBBB36C-D0FE-486C-BAB5-FF293EEF0291}"/>
              </a:ext>
            </a:extLst>
          </p:cNvPr>
          <p:cNvSpPr txBox="1"/>
          <p:nvPr/>
        </p:nvSpPr>
        <p:spPr>
          <a:xfrm>
            <a:off x="1705996" y="430398"/>
            <a:ext cx="8780013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iv) Να υπολογιστεί η μετατόπιση του Α σώματος στο χρονικό διάστημα t</a:t>
            </a:r>
            <a:r>
              <a:rPr lang="el-GR" sz="2400" b="1" i="0" u="none" strike="noStrike" kern="1200" cap="none" spc="0" baseline="-25000">
                <a:solidFill>
                  <a:srgbClr val="000000"/>
                </a:solidFill>
                <a:uFillTx/>
                <a:latin typeface="Calibri"/>
              </a:rPr>
              <a:t>0</a:t>
            </a:r>
            <a:r>
              <a:rPr lang="el-GR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έως t</a:t>
            </a:r>
            <a:r>
              <a:rPr lang="el-GR" sz="2400" b="1" i="0" u="none" strike="noStrike" kern="1200" cap="none" spc="0" baseline="-25000">
                <a:solidFill>
                  <a:srgbClr val="000000"/>
                </a:solidFill>
                <a:uFillTx/>
                <a:latin typeface="Calibri"/>
              </a:rPr>
              <a:t>1</a:t>
            </a:r>
            <a:r>
              <a:rPr lang="el-GR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.</a:t>
            </a:r>
          </a:p>
        </p:txBody>
      </p:sp>
      <p:sp>
        <p:nvSpPr>
          <p:cNvPr id="5" name="Θέση υποσέλιδου 1">
            <a:extLst>
              <a:ext uri="{FF2B5EF4-FFF2-40B4-BE49-F238E27FC236}">
                <a16:creationId xmlns:a16="http://schemas.microsoft.com/office/drawing/2014/main" id="{0F907865-380B-482F-A362-1DB458DEE004}"/>
              </a:ext>
            </a:extLst>
          </p:cNvPr>
          <p:cNvSpPr txBox="1"/>
          <p:nvPr/>
        </p:nvSpPr>
        <p:spPr>
          <a:xfrm>
            <a:off x="4165604" y="6356351"/>
            <a:ext cx="3860797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1" i="1" u="none" strike="noStrike" kern="1200" cap="none" spc="0" baseline="0">
                <a:solidFill>
                  <a:srgbClr val="0070C0"/>
                </a:solidFill>
                <a:uFillTx/>
                <a:latin typeface="Calibri"/>
              </a:rPr>
              <a:t>ylikonet.gr</a:t>
            </a:r>
            <a:endParaRPr lang="el-GR" sz="1200" b="1" i="1" u="none" strike="noStrike" kern="1200" cap="none" spc="0" baseline="0">
              <a:solidFill>
                <a:srgbClr val="0070C0"/>
              </a:solidFill>
              <a:uFillTx/>
              <a:latin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Ορθογώνιο 1">
                <a:extLst>
                  <a:ext uri="{FF2B5EF4-FFF2-40B4-BE49-F238E27FC236}">
                    <a16:creationId xmlns:a16="http://schemas.microsoft.com/office/drawing/2014/main" id="{80A9C542-C5A3-461A-9B7C-FBE1B6700FD8}"/>
                  </a:ext>
                </a:extLst>
              </p:cNvPr>
              <p:cNvSpPr/>
              <p:nvPr/>
            </p:nvSpPr>
            <p:spPr>
              <a:xfrm>
                <a:off x="1705996" y="2021070"/>
                <a:ext cx="5637696" cy="610938"/>
              </a:xfrm>
              <a:prstGeom prst="rect">
                <a:avLst/>
              </a:prstGeom>
              <a:noFill/>
              <a:ln cap="flat">
                <a:noFill/>
                <a:prstDash val="solid"/>
              </a:ln>
            </p:spPr>
            <p:txBody>
              <a:bodyPr vert="horz" wrap="non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𝛦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𝜊𝜆</m:t>
                          </m:r>
                        </m:sub>
                      </m:sSub>
                      <m:r>
                        <a:rPr lang="el-GR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𝛫</m:t>
                          </m:r>
                        </m:e>
                        <m: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l-GR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𝛫</m:t>
                          </m:r>
                        </m:e>
                        <m: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l-GR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𝜀𝜆</m:t>
                          </m:r>
                        </m:sub>
                      </m:sSub>
                      <m:r>
                        <a:rPr lang="el-GR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Sup>
                        <m:sSubSup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l-GR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l-GR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l-GR" i="1">
                          <a:latin typeface="Cambria Math" panose="020405030504060302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𝛥</m:t>
                              </m:r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𝓁</m:t>
                              </m:r>
                            </m:e>
                          </m:d>
                        </m:e>
                        <m:sup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l-GR" i="0">
                          <a:latin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l-G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mc:Choice>
        <mc:Fallback xmlns="">
          <p:sp>
            <p:nvSpPr>
              <p:cNvPr id="6" name="Ορθογώνιο 1">
                <a:extLst>
                  <a:ext uri="{FF2B5EF4-FFF2-40B4-BE49-F238E27FC236}">
                    <a16:creationId xmlns:a16="http://schemas.microsoft.com/office/drawing/2014/main" id="{80A9C542-C5A3-461A-9B7C-FBE1B6700F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5996" y="2021070"/>
                <a:ext cx="5637696" cy="61093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cap="flat">
                <a:noFill/>
                <a:prstDash val="solid"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Ορθογώνιο 2">
                <a:extLst>
                  <a:ext uri="{FF2B5EF4-FFF2-40B4-BE49-F238E27FC236}">
                    <a16:creationId xmlns:a16="http://schemas.microsoft.com/office/drawing/2014/main" id="{404A2A53-79E4-4BEA-8FE7-6D1837C4B022}"/>
                  </a:ext>
                </a:extLst>
              </p:cNvPr>
              <p:cNvSpPr/>
              <p:nvPr/>
            </p:nvSpPr>
            <p:spPr>
              <a:xfrm>
                <a:off x="1705996" y="3636038"/>
                <a:ext cx="5675141" cy="610938"/>
              </a:xfrm>
              <a:prstGeom prst="rect">
                <a:avLst/>
              </a:prstGeom>
              <a:noFill/>
              <a:ln cap="flat">
                <a:noFill/>
                <a:prstDash val="solid"/>
              </a:ln>
            </p:spPr>
            <p:txBody>
              <a:bodyPr vert="horz" wrap="non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𝛦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𝜊𝜆</m:t>
                          </m:r>
                        </m:sub>
                      </m:sSub>
                      <m:r>
                        <a:rPr lang="el-GR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l-GR" i="0">
                          <a:latin typeface="Cambria Math" panose="02040503050406030204" pitchFamily="18" charset="0"/>
                        </a:rPr>
                        <m:t>10⋅</m:t>
                      </m:r>
                      <m:sSup>
                        <m:sSup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1,6</m:t>
                          </m:r>
                        </m:e>
                        <m:sup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l-GR" i="1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l-GR" i="0">
                          <a:latin typeface="Cambria Math" panose="02040503050406030204" pitchFamily="18" charset="0"/>
                        </a:rPr>
                        <m:t>20⋅</m:t>
                      </m:r>
                      <m:sSup>
                        <m:sSup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3,2</m:t>
                          </m:r>
                        </m:e>
                        <m:sup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l-GR" i="1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l-GR" i="0">
                          <a:latin typeface="Cambria Math" panose="02040503050406030204" pitchFamily="18" charset="0"/>
                        </a:rPr>
                        <m:t>40⋅</m:t>
                      </m:r>
                      <m:sSup>
                        <m:sSup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0,6</m:t>
                          </m:r>
                        </m:e>
                        <m:sup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l-GR" i="1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=122,4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𝐽</m:t>
                      </m:r>
                    </m:oMath>
                  </m:oMathPara>
                </a14:m>
                <a:endParaRPr lang="el-G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mc:Choice>
        <mc:Fallback xmlns="">
          <p:sp>
            <p:nvSpPr>
              <p:cNvPr id="7" name="Ορθογώνιο 2">
                <a:extLst>
                  <a:ext uri="{FF2B5EF4-FFF2-40B4-BE49-F238E27FC236}">
                    <a16:creationId xmlns:a16="http://schemas.microsoft.com/office/drawing/2014/main" id="{404A2A53-79E4-4BEA-8FE7-6D1837C4B0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5996" y="3636038"/>
                <a:ext cx="5675141" cy="61093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cap="flat">
                <a:noFill/>
                <a:prstDash val="solid"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3">
            <a:extLst>
              <a:ext uri="{FF2B5EF4-FFF2-40B4-BE49-F238E27FC236}">
                <a16:creationId xmlns:a16="http://schemas.microsoft.com/office/drawing/2014/main" id="{4DD3F168-7956-41F4-971A-F4FA4EC2CD2C}"/>
              </a:ext>
            </a:extLst>
          </p:cNvPr>
          <p:cNvSpPr txBox="1"/>
          <p:nvPr/>
        </p:nvSpPr>
        <p:spPr>
          <a:xfrm>
            <a:off x="1571350" y="2876364"/>
            <a:ext cx="1349407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Αλλά: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Ορθογώνιο 6">
                <a:extLst>
                  <a:ext uri="{FF2B5EF4-FFF2-40B4-BE49-F238E27FC236}">
                    <a16:creationId xmlns:a16="http://schemas.microsoft.com/office/drawing/2014/main" id="{6797F4F8-0132-49A3-88E8-0D785309683E}"/>
                  </a:ext>
                </a:extLst>
              </p:cNvPr>
              <p:cNvSpPr/>
              <p:nvPr/>
            </p:nvSpPr>
            <p:spPr>
              <a:xfrm>
                <a:off x="2803202" y="2660620"/>
                <a:ext cx="3176570" cy="658066"/>
              </a:xfrm>
              <a:prstGeom prst="rect">
                <a:avLst/>
              </a:prstGeom>
              <a:noFill/>
              <a:ln cap="flat">
                <a:noFill/>
                <a:prstDash val="solid"/>
              </a:ln>
            </p:spPr>
            <p:txBody>
              <a:bodyPr vert="horz" wrap="non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l-GR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𝛲</m:t>
                              </m:r>
                            </m:e>
                            <m: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l-GR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64</m:t>
                          </m:r>
                        </m:num>
                        <m:den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f>
                        <m:fPr>
                          <m:type m:val="lin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el-GR" i="0">
                          <a:latin typeface="Cambria Math" panose="02040503050406030204" pitchFamily="18" charset="0"/>
                        </a:rPr>
                        <m:t>=3,2</m:t>
                      </m:r>
                      <m:f>
                        <m:fPr>
                          <m:type m:val="lin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l-G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mc:Choice>
        <mc:Fallback xmlns="">
          <p:sp>
            <p:nvSpPr>
              <p:cNvPr id="9" name="Ορθογώνιο 6">
                <a:extLst>
                  <a:ext uri="{FF2B5EF4-FFF2-40B4-BE49-F238E27FC236}">
                    <a16:creationId xmlns:a16="http://schemas.microsoft.com/office/drawing/2014/main" id="{6797F4F8-0132-49A3-88E8-0D78530968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3202" y="2660620"/>
                <a:ext cx="3176570" cy="65806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cap="flat">
                <a:noFill/>
                <a:prstDash val="solid"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Βέλος: Δεξιό 8">
            <a:extLst>
              <a:ext uri="{FF2B5EF4-FFF2-40B4-BE49-F238E27FC236}">
                <a16:creationId xmlns:a16="http://schemas.microsoft.com/office/drawing/2014/main" id="{17B59EBA-8F92-4FB2-8762-E8B84C2533D4}"/>
              </a:ext>
            </a:extLst>
          </p:cNvPr>
          <p:cNvSpPr/>
          <p:nvPr/>
        </p:nvSpPr>
        <p:spPr>
          <a:xfrm>
            <a:off x="6096003" y="2888525"/>
            <a:ext cx="677661" cy="232303"/>
          </a:xfrm>
          <a:custGeom>
            <a:avLst>
              <a:gd name="f0" fmla="val 17898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pin 0 f0 21600"/>
              <a:gd name="f15" fmla="pin 0 f1 10800"/>
              <a:gd name="f16" fmla="*/ f10 f2 1"/>
              <a:gd name="f17" fmla="*/ f11 f2 1"/>
              <a:gd name="f18" fmla="val f15"/>
              <a:gd name="f19" fmla="val f14"/>
              <a:gd name="f20" fmla="+- 21600 0 f15"/>
              <a:gd name="f21" fmla="*/ f14 f12 1"/>
              <a:gd name="f22" fmla="*/ f15 f13 1"/>
              <a:gd name="f23" fmla="*/ 0 f12 1"/>
              <a:gd name="f24" fmla="*/ 0 f13 1"/>
              <a:gd name="f25" fmla="*/ f16 1 f4"/>
              <a:gd name="f26" fmla="*/ 21600 f13 1"/>
              <a:gd name="f27" fmla="*/ f17 1 f4"/>
              <a:gd name="f28" fmla="+- 21600 0 f19"/>
              <a:gd name="f29" fmla="*/ f20 f13 1"/>
              <a:gd name="f30" fmla="*/ f18 f13 1"/>
              <a:gd name="f31" fmla="*/ f19 f12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2 1"/>
            </a:gdLst>
            <a:ahLst>
              <a:ahXY gdRefX="f0" minX="f7" maxX="f8" gdRefY="f1" minY="f7" maxY="f9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24"/>
              </a:cxn>
              <a:cxn ang="f33">
                <a:pos x="f31" y="f26"/>
              </a:cxn>
            </a:cxnLst>
            <a:rect l="f23" t="f30" r="f37" b="f29"/>
            <a:pathLst>
              <a:path w="21600" h="21600">
                <a:moveTo>
                  <a:pt x="f7" y="f18"/>
                </a:moveTo>
                <a:lnTo>
                  <a:pt x="f19" y="f18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0"/>
                </a:lnTo>
                <a:lnTo>
                  <a:pt x="f7" y="f20"/>
                </a:lnTo>
                <a:close/>
              </a:path>
            </a:pathLst>
          </a:custGeom>
          <a:solidFill>
            <a:srgbClr val="4472C4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Ορθογώνιο 10">
                <a:extLst>
                  <a:ext uri="{FF2B5EF4-FFF2-40B4-BE49-F238E27FC236}">
                    <a16:creationId xmlns:a16="http://schemas.microsoft.com/office/drawing/2014/main" id="{1EC40A33-0FC8-470C-9836-6BB67886347E}"/>
                  </a:ext>
                </a:extLst>
              </p:cNvPr>
              <p:cNvSpPr/>
              <p:nvPr/>
            </p:nvSpPr>
            <p:spPr>
              <a:xfrm>
                <a:off x="3341802" y="5232983"/>
                <a:ext cx="4230005" cy="612730"/>
              </a:xfrm>
              <a:prstGeom prst="rect">
                <a:avLst/>
              </a:prstGeom>
              <a:noFill/>
              <a:ln cap="flat">
                <a:noFill/>
                <a:prstDash val="solid"/>
              </a:ln>
            </p:spPr>
            <p:txBody>
              <a:bodyPr vert="horz" wrap="non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𝑊</m:t>
                          </m:r>
                        </m:num>
                        <m:den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𝐹</m:t>
                          </m:r>
                        </m:den>
                      </m:f>
                      <m:r>
                        <a:rPr lang="el-GR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122,4</m:t>
                          </m:r>
                        </m:num>
                        <m:den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40</m:t>
                          </m:r>
                        </m:den>
                      </m:f>
                      <m:r>
                        <a:rPr lang="el-GR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=3,06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l-G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mc:Choice>
        <mc:Fallback xmlns="">
          <p:sp>
            <p:nvSpPr>
              <p:cNvPr id="11" name="Ορθογώνιο 10">
                <a:extLst>
                  <a:ext uri="{FF2B5EF4-FFF2-40B4-BE49-F238E27FC236}">
                    <a16:creationId xmlns:a16="http://schemas.microsoft.com/office/drawing/2014/main" id="{1EC40A33-0FC8-470C-9836-6BB6788634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1802" y="5232983"/>
                <a:ext cx="4230005" cy="6127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cap="flat">
                <a:noFill/>
                <a:prstDash val="solid"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9059C49D-86CC-4D6C-880C-9EEFBBA29687}"/>
              </a:ext>
            </a:extLst>
          </p:cNvPr>
          <p:cNvSpPr txBox="1"/>
          <p:nvPr/>
        </p:nvSpPr>
        <p:spPr>
          <a:xfrm>
            <a:off x="1647401" y="4538075"/>
            <a:ext cx="5754876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Η ενέργεια αυτή μεταφέρθηκε μέσω του έργου της </a:t>
            </a:r>
            <a:r>
              <a:rPr lang="en-US" sz="1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F</a:t>
            </a:r>
            <a:r>
              <a:rPr lang="el-GR" sz="1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:</a:t>
            </a:r>
          </a:p>
        </p:txBody>
      </p:sp>
      <p:sp>
        <p:nvSpPr>
          <p:cNvPr id="13" name="Θέση υποσέλιδου 1">
            <a:extLst>
              <a:ext uri="{FF2B5EF4-FFF2-40B4-BE49-F238E27FC236}">
                <a16:creationId xmlns:a16="http://schemas.microsoft.com/office/drawing/2014/main" id="{27E0ADD5-290E-436F-991F-DDA41FED61B3}"/>
              </a:ext>
            </a:extLst>
          </p:cNvPr>
          <p:cNvSpPr txBox="1"/>
          <p:nvPr/>
        </p:nvSpPr>
        <p:spPr>
          <a:xfrm>
            <a:off x="7725546" y="5735912"/>
            <a:ext cx="2226326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1" u="none" strike="noStrike" kern="1200" cap="none" spc="0" baseline="0">
                <a:solidFill>
                  <a:srgbClr val="0070C0"/>
                </a:solidFill>
                <a:uFillTx/>
                <a:latin typeface="Calibri"/>
              </a:rPr>
              <a:t>dmargaris@gmail.com</a:t>
            </a:r>
            <a:endParaRPr lang="el-GR" sz="1600" b="1" i="1" u="none" strike="noStrike" kern="1200" cap="none" spc="0" baseline="0">
              <a:solidFill>
                <a:srgbClr val="0070C0"/>
              </a:solidFill>
              <a:uFillTx/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 animBg="1"/>
      <p:bldP spid="11" grpId="0"/>
      <p:bldP spid="12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Μελέτη</Template>
  <TotalTime>58</TotalTime>
  <Words>466</Words>
  <Application>Microsoft Office PowerPoint</Application>
  <PresentationFormat>Ευρεία οθόνη</PresentationFormat>
  <Paragraphs>34</Paragraphs>
  <Slides>6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Θέμα του Office</vt:lpstr>
      <vt:lpstr>Visio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dmarg</dc:creator>
  <cp:lastModifiedBy>dmarg</cp:lastModifiedBy>
  <cp:revision>4</cp:revision>
  <dcterms:created xsi:type="dcterms:W3CDTF">2020-04-12T07:27:52Z</dcterms:created>
  <dcterms:modified xsi:type="dcterms:W3CDTF">2020-04-15T16:26:57Z</dcterms:modified>
</cp:coreProperties>
</file>