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sdx" ContentType="application/vnd.ms-visio.drawing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2" Type="http://schemas.openxmlformats.org/officeDocument/2006/relationships/image" Target="../media/image7.wmf"/><Relationship Id="rId1" Type="http://schemas.openxmlformats.org/officeDocument/2006/relationships/image" Target="../media/image6.emf"/><Relationship Id="rId6" Type="http://schemas.openxmlformats.org/officeDocument/2006/relationships/image" Target="../media/image11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057DB1AC-61EC-40AB-AB5E-221F7C31D7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6AA9EDBC-EBBD-4C02-BE87-1BBC56721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B5407058-6A4C-469F-A907-2E90BFD24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62F8A6F-6A02-44F6-BD44-6C54CD09D2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BFD6FA1-BA3B-4AFA-99A0-401CCF60B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507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2591B1F-528C-486B-93F4-0EDCCA9CA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CB85D4C5-EAA1-4AB5-ABA4-1314F00B42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A9D4F9D3-3942-4925-87EB-D7AB3894B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F058AEFA-E4D5-4C17-A1A4-78DD584B8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BDD49E3-3A43-48BA-B3DB-664043240F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743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DC8A1C84-D941-4AAB-9BB1-B6295FC549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1069475-BEA5-4FCE-A907-0CCBC81C07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7931D0DA-D077-4A83-991B-D75E63654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6951FCE1-CCF4-448E-A62B-06F780585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6294095-C051-4994-9ED4-97EFE1A59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9459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1812482-5FBF-4859-B2BE-A317B9A06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F604DD3-5606-4CC3-AC69-9385E25701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E05FAF9-60A8-42D9-BDE7-65656927C4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A33EC5D-0BED-4283-A8DA-D12CF1CB26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58B718C-93BE-48C7-AFFE-1F926AAC6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1676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B46C271-44E1-42EC-9008-3A383157A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2C2ED54B-6B8F-487B-8387-9332914324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5344268-ADAC-48DD-B9B1-FAAE0D116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47C1500-0BE3-4017-9950-5BFCC45B1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54FDACD-4A10-449F-A03B-D27491484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23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7E325102-A8DF-4B13-B45F-D9959E347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E3D5EE80-6CFE-4483-A74D-39B6C333E3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714FA8C7-5E93-44A9-9750-B2795347C5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968C3056-343B-4FBC-9CE5-BD3B2E31FD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D8E801D5-02C9-431C-83F6-BF6FDC683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3DA669C-244F-4FED-AFDA-3263DD909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90244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D72155F-F656-4555-A304-39FC66A76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9627D10-E4AE-4A55-88F6-6676B551E0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49D1F56D-D931-4850-AA78-875B4ECA34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C7B670CB-C7CE-437E-8D10-3FD31D44AC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5B3E6B16-6C6B-46E9-8BC1-085C45F8BDA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7032E355-1982-49F9-85D7-CCB06B2295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969C7E78-63B8-4DCC-868A-F8E9BAA05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38C82926-AF70-470E-B48F-3DC8D0B92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4101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72FEDBC-1212-448C-8E03-2DDAE5298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074452E5-E8A6-4739-92CA-E42009464F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B3CB042D-2D71-44CA-995F-0C6F005106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D451A472-540A-4272-A6FD-538BE5426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7467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F7CABB5-D352-4C41-81E8-FD196826D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1E7673B4-7CB4-4FE8-91D2-A23727350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01156EB-EF90-4534-A5E7-BB9E9DD28C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6902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CDC3ED1D-3CE5-41AE-B7D9-F5EEF6C81C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3B951813-22E0-4686-9FDC-EA34D361C7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C8E8D9F9-5691-4610-B08B-753442EC73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EFCE365E-48D4-4AD3-AFC3-FDCA34849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85D49F3F-8287-453B-B35D-C305145A2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1713A378-D51A-48DF-9F61-BBF2644B6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43894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452DF2A-DEB1-4C3C-BFCC-CD827CF93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52C917B-A44F-40F2-A936-66B554DEDF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2AB7DDC-ECEF-475C-8976-3AC05DDAC4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Επεξεργασία στυλ υποδείγματος κειμένου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8C8967C-7E9D-4C30-8E7B-7DD9942EEE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9CB48338-3156-4AAF-83DA-074BBEBCB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987F49B5-FB76-4344-BDD9-BFF3A159E3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71412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CA110BFB-F68B-4C3A-84CA-9F821ECEE0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6DFC1CD-8A49-442D-96F8-98C3C9534F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EA756328-FC83-483D-AE61-1C9F139DDC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1EA0A-2DC0-4AA8-A8DE-DAB65FA2B205}" type="datetimeFigureOut">
              <a:rPr lang="el-GR" smtClean="0"/>
              <a:t>21/11/2020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D9BDA2B-E7E8-4766-A754-3524CB6F04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856F1ABB-302D-4A4A-AD6B-9D02939C2D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EB1BD-2CDB-49BD-9701-6E6BD0D136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9705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Drawing.vsd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Visio_Drawing1.vsdx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2.png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13" Type="http://schemas.openxmlformats.org/officeDocument/2006/relationships/image" Target="../media/image10.wmf"/><Relationship Id="rId18" Type="http://schemas.openxmlformats.org/officeDocument/2006/relationships/oleObject" Target="../embeddings/oleObject10.bin"/><Relationship Id="rId3" Type="http://schemas.openxmlformats.org/officeDocument/2006/relationships/image" Target="../media/image2.png"/><Relationship Id="rId7" Type="http://schemas.openxmlformats.org/officeDocument/2006/relationships/image" Target="../media/image7.wmf"/><Relationship Id="rId12" Type="http://schemas.openxmlformats.org/officeDocument/2006/relationships/oleObject" Target="../embeddings/oleObject7.bin"/><Relationship Id="rId17" Type="http://schemas.openxmlformats.org/officeDocument/2006/relationships/image" Target="../media/image12.wmf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9.bin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11" Type="http://schemas.openxmlformats.org/officeDocument/2006/relationships/image" Target="../media/image9.wmf"/><Relationship Id="rId5" Type="http://schemas.openxmlformats.org/officeDocument/2006/relationships/image" Target="../media/image6.emf"/><Relationship Id="rId15" Type="http://schemas.openxmlformats.org/officeDocument/2006/relationships/image" Target="../media/image11.wmf"/><Relationship Id="rId10" Type="http://schemas.openxmlformats.org/officeDocument/2006/relationships/oleObject" Target="../embeddings/oleObject6.bin"/><Relationship Id="rId19" Type="http://schemas.openxmlformats.org/officeDocument/2006/relationships/image" Target="../media/image13.wmf"/><Relationship Id="rId4" Type="http://schemas.openxmlformats.org/officeDocument/2006/relationships/package" Target="../embeddings/Microsoft_Visio_Drawing2.vsdx"/><Relationship Id="rId9" Type="http://schemas.openxmlformats.org/officeDocument/2006/relationships/image" Target="../media/image8.wmf"/><Relationship Id="rId14" Type="http://schemas.openxmlformats.org/officeDocument/2006/relationships/oleObject" Target="../embeddings/oleObject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598446-0BC1-4CBC-8F87-C3A05350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sp>
        <p:nvSpPr>
          <p:cNvPr id="7" name="Θέση υποσέλιδου 1">
            <a:extLst>
              <a:ext uri="{FF2B5EF4-FFF2-40B4-BE49-F238E27FC236}">
                <a16:creationId xmlns:a16="http://schemas.microsoft.com/office/drawing/2014/main" id="{7EFF6AEF-0BAE-473B-912D-2D45C51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err="1">
                <a:solidFill>
                  <a:srgbClr val="0070C0"/>
                </a:solidFill>
                <a:latin typeface="Calibri"/>
              </a:rPr>
              <a:t>ylikonet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.gr</a:t>
            </a:r>
            <a:endParaRPr kumimoji="0" lang="el-GR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Πίνακας 7">
            <a:extLst>
              <a:ext uri="{FF2B5EF4-FFF2-40B4-BE49-F238E27FC236}">
                <a16:creationId xmlns:a16="http://schemas.microsoft.com/office/drawing/2014/main" id="{8A876C12-8757-4F3A-8D05-1D54A5F0BC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9714773"/>
              </p:ext>
            </p:extLst>
          </p:nvPr>
        </p:nvGraphicFramePr>
        <p:xfrm>
          <a:off x="2414727" y="916905"/>
          <a:ext cx="6826928" cy="8408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26928">
                  <a:extLst>
                    <a:ext uri="{9D8B030D-6E8A-4147-A177-3AD203B41FA5}">
                      <a16:colId xmlns:a16="http://schemas.microsoft.com/office/drawing/2014/main" val="3911836955"/>
                    </a:ext>
                  </a:extLst>
                </a:gridCol>
              </a:tblGrid>
              <a:tr h="840874">
                <a:tc>
                  <a:txBody>
                    <a:bodyPr/>
                    <a:lstStyle/>
                    <a:p>
                      <a:pPr algn="ctr"/>
                      <a:r>
                        <a:rPr lang="el-GR" sz="2400" b="1" i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Δύο σφαίρες συγκρούονται σε οριζόντιο επίπεδο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103343824"/>
                  </a:ext>
                </a:extLst>
              </a:tr>
            </a:tbl>
          </a:graphicData>
        </a:graphic>
      </p:graphicFrame>
      <p:graphicFrame>
        <p:nvGraphicFramePr>
          <p:cNvPr id="2" name="Αντικείμενο 1">
            <a:extLst>
              <a:ext uri="{FF2B5EF4-FFF2-40B4-BE49-F238E27FC236}">
                <a16:creationId xmlns:a16="http://schemas.microsoft.com/office/drawing/2014/main" id="{B82306CD-DFBF-4A3B-A775-81D5001996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0930264"/>
              </p:ext>
            </p:extLst>
          </p:nvPr>
        </p:nvGraphicFramePr>
        <p:xfrm>
          <a:off x="4045690" y="2675168"/>
          <a:ext cx="3641427" cy="2615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Visio" r:id="rId3" imgW="2270689" imgH="1630569" progId="Visio.Drawing.15">
                  <p:embed/>
                </p:oleObj>
              </mc:Choice>
              <mc:Fallback>
                <p:oleObj name="Visio" r:id="rId3" imgW="2270689" imgH="1630569" progId="Visio.Drawing.1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5690" y="2675168"/>
                        <a:ext cx="3641427" cy="2615923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DD6EE">
                              <a:gamma/>
                              <a:tint val="20000"/>
                              <a:invGamma/>
                            </a:srgbClr>
                          </a:gs>
                          <a:gs pos="100000">
                            <a:srgbClr val="BDD6EE"/>
                          </a:gs>
                        </a:gsLst>
                        <a:lin ang="5400000" scaled="1"/>
                      </a:gra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21219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598446-0BC1-4CBC-8F87-C3A05350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A90E53D2-5A0B-4E5C-B0F4-E7470A88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49" y="850729"/>
            <a:ext cx="1227898" cy="11703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Θέση υποσέλιδου 1">
            <a:extLst>
              <a:ext uri="{FF2B5EF4-FFF2-40B4-BE49-F238E27FC236}">
                <a16:creationId xmlns:a16="http://schemas.microsoft.com/office/drawing/2014/main" id="{7EFF6AEF-0BAE-473B-912D-2D45C51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err="1">
                <a:solidFill>
                  <a:srgbClr val="0070C0"/>
                </a:solidFill>
                <a:latin typeface="Calibri"/>
              </a:rPr>
              <a:t>ylikonet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.gr</a:t>
            </a:r>
            <a:endParaRPr kumimoji="0" lang="el-GR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8" name="Αντικείμενο 7">
            <a:extLst>
              <a:ext uri="{FF2B5EF4-FFF2-40B4-BE49-F238E27FC236}">
                <a16:creationId xmlns:a16="http://schemas.microsoft.com/office/drawing/2014/main" id="{C4192A0A-D433-4C6D-9183-13275E4926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0909407"/>
              </p:ext>
            </p:extLst>
          </p:nvPr>
        </p:nvGraphicFramePr>
        <p:xfrm>
          <a:off x="7561247" y="457200"/>
          <a:ext cx="3641427" cy="26159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Visio" r:id="rId4" imgW="2270689" imgH="1630569" progId="Visio.Drawing.15">
                  <p:embed/>
                </p:oleObj>
              </mc:Choice>
              <mc:Fallback>
                <p:oleObj name="Visio" r:id="rId4" imgW="2270689" imgH="1630569" progId="Visio.Drawing.15">
                  <p:embed/>
                  <p:pic>
                    <p:nvPicPr>
                      <p:cNvPr id="2" name="Αντικείμενο 1">
                        <a:extLst>
                          <a:ext uri="{FF2B5EF4-FFF2-40B4-BE49-F238E27FC236}">
                            <a16:creationId xmlns:a16="http://schemas.microsoft.com/office/drawing/2014/main" id="{B82306CD-DFBF-4A3B-A775-81D5001996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61247" y="457200"/>
                        <a:ext cx="3641427" cy="2615923"/>
                      </a:xfrm>
                      <a:prstGeom prst="rect">
                        <a:avLst/>
                      </a:prstGeom>
                      <a:gradFill rotWithShape="0">
                        <a:gsLst>
                          <a:gs pos="0">
                            <a:srgbClr val="BDD6EE">
                              <a:gamma/>
                              <a:tint val="20000"/>
                              <a:invGamma/>
                            </a:srgbClr>
                          </a:gs>
                          <a:gs pos="100000">
                            <a:srgbClr val="BDD6EE"/>
                          </a:gs>
                        </a:gsLst>
                        <a:lin ang="5400000" scaled="1"/>
                      </a:gra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0C3D6E31-462E-462C-8665-0C29F2AE8058}"/>
              </a:ext>
            </a:extLst>
          </p:cNvPr>
          <p:cNvSpPr txBox="1"/>
          <p:nvPr/>
        </p:nvSpPr>
        <p:spPr>
          <a:xfrm>
            <a:off x="1783147" y="126641"/>
            <a:ext cx="5566299" cy="3788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Μια σφαίρα Α κινείται σε λείο οριζόντιο επίπεδο με ταχύτητα υ</a:t>
            </a:r>
            <a:r>
              <a:rPr lang="el-GR" baseline="-25000" dirty="0"/>
              <a:t>1</a:t>
            </a:r>
            <a:r>
              <a:rPr lang="el-GR" dirty="0"/>
              <a:t> και συγκρούεται με μια δεύτερη σφαίρα Β, ίσης ακτίνας αλλά διαφορετικής μάζας, η οποία ηρεμούσε. Θεωρούμε το ορθογώνιο σύστημα αξόνων με αρχή Ο την αρχική θέση της Β σφαίρας, ενώ ο άξονας </a:t>
            </a:r>
            <a:r>
              <a:rPr lang="el-GR" dirty="0" err="1"/>
              <a:t>x΄x</a:t>
            </a:r>
            <a:r>
              <a:rPr lang="el-GR" dirty="0"/>
              <a:t> συμπίπτει με την διεύθυνση της αρχικής ταχύτητας της Α σφαίρας όπως στο σχήμα (σε κάτοψη). Μετά την κρούση η Α σφαίρα κινείται κατά μήκος του </a:t>
            </a:r>
            <a:r>
              <a:rPr lang="el-GR" dirty="0" err="1"/>
              <a:t>ημιάξονα</a:t>
            </a:r>
            <a:r>
              <a:rPr lang="el-GR" dirty="0"/>
              <a:t> </a:t>
            </a:r>
            <a:r>
              <a:rPr lang="el-GR" dirty="0" err="1"/>
              <a:t>Οy</a:t>
            </a:r>
            <a:r>
              <a:rPr lang="el-GR" dirty="0"/>
              <a:t>. </a:t>
            </a:r>
          </a:p>
          <a:p>
            <a:pPr>
              <a:lnSpc>
                <a:spcPct val="150000"/>
              </a:lnSpc>
            </a:pPr>
            <a:r>
              <a:rPr lang="el-GR" dirty="0"/>
              <a:t>Η σφαίρα Β θα κινηθεί: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FC2298-ACC8-4736-B509-E40995DAA5C6}"/>
              </a:ext>
            </a:extLst>
          </p:cNvPr>
          <p:cNvSpPr txBox="1"/>
          <p:nvPr/>
        </p:nvSpPr>
        <p:spPr>
          <a:xfrm>
            <a:off x="1783147" y="3859875"/>
            <a:ext cx="7155402" cy="2126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i) Κατά μήκος του </a:t>
            </a:r>
            <a:r>
              <a:rPr lang="el-GR" dirty="0" err="1"/>
              <a:t>ημιάξονα</a:t>
            </a:r>
            <a:r>
              <a:rPr lang="el-GR" dirty="0"/>
              <a:t> </a:t>
            </a:r>
            <a:r>
              <a:rPr lang="el-GR" dirty="0" err="1"/>
              <a:t>Οx</a:t>
            </a:r>
            <a:r>
              <a:rPr lang="el-GR" dirty="0"/>
              <a:t>.</a:t>
            </a:r>
          </a:p>
          <a:p>
            <a:pPr>
              <a:lnSpc>
                <a:spcPct val="150000"/>
              </a:lnSpc>
            </a:pPr>
            <a:r>
              <a:rPr lang="el-GR" dirty="0" err="1"/>
              <a:t>ii</a:t>
            </a:r>
            <a:r>
              <a:rPr lang="el-GR" dirty="0"/>
              <a:t>) Κατά μήκος του </a:t>
            </a:r>
            <a:r>
              <a:rPr lang="el-GR" dirty="0" err="1"/>
              <a:t>ημιάξονα</a:t>
            </a:r>
            <a:r>
              <a:rPr lang="el-GR" dirty="0"/>
              <a:t> </a:t>
            </a:r>
            <a:r>
              <a:rPr lang="el-GR" dirty="0" err="1"/>
              <a:t>Οy</a:t>
            </a:r>
            <a:r>
              <a:rPr lang="el-GR" dirty="0"/>
              <a:t>΄.</a:t>
            </a:r>
          </a:p>
          <a:p>
            <a:pPr>
              <a:lnSpc>
                <a:spcPct val="150000"/>
              </a:lnSpc>
            </a:pPr>
            <a:r>
              <a:rPr lang="el-GR" dirty="0" err="1"/>
              <a:t>iii</a:t>
            </a:r>
            <a:r>
              <a:rPr lang="el-GR" dirty="0"/>
              <a:t>) Πάνω στη διχοτόμο της ορθής γωνία </a:t>
            </a:r>
            <a:r>
              <a:rPr lang="el-GR" dirty="0" err="1"/>
              <a:t>y΄Ο</a:t>
            </a:r>
            <a:r>
              <a:rPr lang="el-GR" dirty="0"/>
              <a:t> x.</a:t>
            </a:r>
          </a:p>
          <a:p>
            <a:pPr>
              <a:lnSpc>
                <a:spcPct val="150000"/>
              </a:lnSpc>
            </a:pPr>
            <a:r>
              <a:rPr lang="el-GR" dirty="0" err="1"/>
              <a:t>iv</a:t>
            </a:r>
            <a:r>
              <a:rPr lang="el-GR" dirty="0"/>
              <a:t>) Τίποτα από τα παραπάνω.</a:t>
            </a:r>
          </a:p>
          <a:p>
            <a:pPr>
              <a:lnSpc>
                <a:spcPct val="150000"/>
              </a:lnSpc>
            </a:pPr>
            <a:r>
              <a:rPr lang="el-GR" dirty="0"/>
              <a:t>Να δικαιολογήσετε την επιλογή σας.</a:t>
            </a:r>
          </a:p>
        </p:txBody>
      </p:sp>
    </p:spTree>
    <p:extLst>
      <p:ext uri="{BB962C8B-B14F-4D97-AF65-F5344CB8AC3E}">
        <p14:creationId xmlns:p14="http://schemas.microsoft.com/office/powerpoint/2010/main" val="424949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598446-0BC1-4CBC-8F87-C3A05350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A90E53D2-5A0B-4E5C-B0F4-E7470A88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49" y="850729"/>
            <a:ext cx="1227898" cy="11703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Θέση υποσέλιδου 1">
            <a:extLst>
              <a:ext uri="{FF2B5EF4-FFF2-40B4-BE49-F238E27FC236}">
                <a16:creationId xmlns:a16="http://schemas.microsoft.com/office/drawing/2014/main" id="{7EFF6AEF-0BAE-473B-912D-2D45C51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err="1">
                <a:solidFill>
                  <a:srgbClr val="0070C0"/>
                </a:solidFill>
                <a:latin typeface="Calibri"/>
              </a:rPr>
              <a:t>ylikonet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.gr</a:t>
            </a:r>
            <a:endParaRPr kumimoji="0" lang="el-GR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45F6892-1594-42CE-B02A-2F419D8398F9}"/>
              </a:ext>
            </a:extLst>
          </p:cNvPr>
          <p:cNvSpPr txBox="1"/>
          <p:nvPr/>
        </p:nvSpPr>
        <p:spPr>
          <a:xfrm>
            <a:off x="1944210" y="457200"/>
            <a:ext cx="14914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b="1" i="1" dirty="0">
                <a:solidFill>
                  <a:schemeClr val="accent5">
                    <a:lumMod val="75000"/>
                  </a:schemeClr>
                </a:solidFill>
              </a:rPr>
              <a:t>Απάντηση:</a:t>
            </a:r>
            <a:endParaRPr lang="el-GR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FA1C39F-C61D-4B74-9268-FD812259FC28}"/>
              </a:ext>
            </a:extLst>
          </p:cNvPr>
          <p:cNvSpPr txBox="1"/>
          <p:nvPr/>
        </p:nvSpPr>
        <p:spPr>
          <a:xfrm>
            <a:off x="1944210" y="1038687"/>
            <a:ext cx="9215021" cy="17113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Μετά την κρούση και η Β σφαίρα θα αποκτήσει κάποια ταχύτητα, άρα και κάποια κινητική ενέργεια. Κατά συνέπεια η Α σφαίρα θα κινείται με μικρότερη κινητική ενέργεια και με ταχύτητα μικρότερου μέτρου από την αρχική. Αλλά τότε και η τελική της ορμή θα έχει μικρότερο </a:t>
            </a:r>
            <a:r>
              <a:rPr lang="el-GR" b="1" dirty="0"/>
              <a:t>μέτρο</a:t>
            </a:r>
            <a:r>
              <a:rPr lang="el-GR" dirty="0"/>
              <a:t> από την αρχική της. </a:t>
            </a: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A1E6B108-5A93-4186-9A20-939A3B420D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03031" y="333154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9" name="Αντικείμενο 8">
            <a:extLst>
              <a:ext uri="{FF2B5EF4-FFF2-40B4-BE49-F238E27FC236}">
                <a16:creationId xmlns:a16="http://schemas.microsoft.com/office/drawing/2014/main" id="{C163E01E-D756-4FB0-B210-9430DF89B50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9657523"/>
              </p:ext>
            </p:extLst>
          </p:nvPr>
        </p:nvGraphicFramePr>
        <p:xfrm>
          <a:off x="5540709" y="2847516"/>
          <a:ext cx="1108666" cy="511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4" imgW="495085" imgH="228501" progId="Equation.DSMT4">
                  <p:embed/>
                </p:oleObj>
              </mc:Choice>
              <mc:Fallback>
                <p:oleObj name="Equation" r:id="rId4" imgW="495085" imgH="228501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709" y="2847516"/>
                        <a:ext cx="1108666" cy="51169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4">
            <a:extLst>
              <a:ext uri="{FF2B5EF4-FFF2-40B4-BE49-F238E27FC236}">
                <a16:creationId xmlns:a16="http://schemas.microsoft.com/office/drawing/2014/main" id="{87F9DE22-8D5C-40EF-8856-F2F6790639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4435" y="410794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3" name="Αντικείμενο 12">
            <a:extLst>
              <a:ext uri="{FF2B5EF4-FFF2-40B4-BE49-F238E27FC236}">
                <a16:creationId xmlns:a16="http://schemas.microsoft.com/office/drawing/2014/main" id="{CB7BEF18-D170-4521-8AF9-306316FB3AD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4525717"/>
              </p:ext>
            </p:extLst>
          </p:nvPr>
        </p:nvGraphicFramePr>
        <p:xfrm>
          <a:off x="4669965" y="4274599"/>
          <a:ext cx="1741488" cy="45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6" imgW="876240" imgH="228600" progId="Equation.DSMT4">
                  <p:embed/>
                </p:oleObj>
              </mc:Choice>
              <mc:Fallback>
                <p:oleObj name="Equation" r:id="rId6" imgW="876240" imgH="2286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9965" y="4274599"/>
                        <a:ext cx="1741488" cy="45561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8D52739-BBC0-43F1-94AE-2E476A907DF0}"/>
              </a:ext>
            </a:extLst>
          </p:cNvPr>
          <p:cNvSpPr txBox="1"/>
          <p:nvPr/>
        </p:nvSpPr>
        <p:spPr>
          <a:xfrm>
            <a:off x="2139518" y="3693111"/>
            <a:ext cx="50602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Ενώ για την μεταβολή της ορμής της Α σφαίρας: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B02AEFCC-B65C-4803-8D4A-0EC2D150F8A8}"/>
              </a:ext>
            </a:extLst>
          </p:cNvPr>
          <p:cNvSpPr txBox="1"/>
          <p:nvPr/>
        </p:nvSpPr>
        <p:spPr>
          <a:xfrm>
            <a:off x="2139517" y="5113538"/>
            <a:ext cx="88510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dirty="0"/>
              <a:t>Η τελευταία σχέση μας παραπέμπει σε σύνθεση των δύο διανυσμάτων  με τη μέθοδο του παραλληλογράμμου.</a:t>
            </a:r>
          </a:p>
        </p:txBody>
      </p:sp>
      <p:sp>
        <p:nvSpPr>
          <p:cNvPr id="18" name="AutoShape 5">
            <a:extLst>
              <a:ext uri="{FF2B5EF4-FFF2-40B4-BE49-F238E27FC236}">
                <a16:creationId xmlns:a16="http://schemas.microsoft.com/office/drawing/2014/main" id="{7BC9BB65-A335-4446-80B1-A8132FEF0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46519" y="5791410"/>
            <a:ext cx="930141" cy="254283"/>
          </a:xfrm>
          <a:prstGeom prst="rightArrow">
            <a:avLst>
              <a:gd name="adj1" fmla="val 50000"/>
              <a:gd name="adj2" fmla="val 98661"/>
            </a:avLst>
          </a:prstGeom>
          <a:solidFill>
            <a:srgbClr val="76923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l-GR"/>
          </a:p>
        </p:txBody>
      </p:sp>
      <p:graphicFrame>
        <p:nvGraphicFramePr>
          <p:cNvPr id="19" name="Αντικείμενο 18">
            <a:extLst>
              <a:ext uri="{FF2B5EF4-FFF2-40B4-BE49-F238E27FC236}">
                <a16:creationId xmlns:a16="http://schemas.microsoft.com/office/drawing/2014/main" id="{1ABB2D74-BC79-48FB-9780-1F167030FD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4178917"/>
              </p:ext>
            </p:extLst>
          </p:nvPr>
        </p:nvGraphicFramePr>
        <p:xfrm>
          <a:off x="6411453" y="4258127"/>
          <a:ext cx="1665288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8" imgW="838080" imgH="228600" progId="Equation.DSMT4">
                  <p:embed/>
                </p:oleObj>
              </mc:Choice>
              <mc:Fallback>
                <p:oleObj name="Equation" r:id="rId8" imgW="838080" imgH="228600" progId="Equation.DSMT4">
                  <p:embed/>
                  <p:pic>
                    <p:nvPicPr>
                      <p:cNvPr id="13" name="Αντικείμενο 12">
                        <a:extLst>
                          <a:ext uri="{FF2B5EF4-FFF2-40B4-BE49-F238E27FC236}">
                            <a16:creationId xmlns:a16="http://schemas.microsoft.com/office/drawing/2014/main" id="{CB7BEF18-D170-4521-8AF9-306316FB3AD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1453" y="4258127"/>
                        <a:ext cx="1665288" cy="4556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68162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17" grpId="0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6598446-0BC1-4CBC-8F87-C3A0535060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pic>
        <p:nvPicPr>
          <p:cNvPr id="6" name="Picture 9">
            <a:extLst>
              <a:ext uri="{FF2B5EF4-FFF2-40B4-BE49-F238E27FC236}">
                <a16:creationId xmlns:a16="http://schemas.microsoft.com/office/drawing/2014/main" id="{A90E53D2-5A0B-4E5C-B0F4-E7470A88CD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449" y="850729"/>
            <a:ext cx="1227898" cy="1170341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Θέση υποσέλιδου 1">
            <a:extLst>
              <a:ext uri="{FF2B5EF4-FFF2-40B4-BE49-F238E27FC236}">
                <a16:creationId xmlns:a16="http://schemas.microsoft.com/office/drawing/2014/main" id="{7EFF6AEF-0BAE-473B-912D-2D45C512F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1"/>
            <a:ext cx="3860800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 err="1">
                <a:solidFill>
                  <a:srgbClr val="0070C0"/>
                </a:solidFill>
                <a:latin typeface="Calibri"/>
              </a:rPr>
              <a:t>ylikonet</a:t>
            </a:r>
            <a:r>
              <a:rPr kumimoji="0" lang="en-US" b="1" i="1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.gr</a:t>
            </a:r>
            <a:endParaRPr kumimoji="0" lang="el-GR" b="1" i="1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graphicFrame>
        <p:nvGraphicFramePr>
          <p:cNvPr id="2" name="Αντικείμενο 1">
            <a:extLst>
              <a:ext uri="{FF2B5EF4-FFF2-40B4-BE49-F238E27FC236}">
                <a16:creationId xmlns:a16="http://schemas.microsoft.com/office/drawing/2014/main" id="{BB6A83D7-DBAD-4607-87C3-8FFA76C739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3163892"/>
              </p:ext>
            </p:extLst>
          </p:nvPr>
        </p:nvGraphicFramePr>
        <p:xfrm>
          <a:off x="7703289" y="457200"/>
          <a:ext cx="3180734" cy="220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Visio" r:id="rId4" imgW="1805834" imgH="1249364" progId="Visio.Drawing.15">
                  <p:embed/>
                </p:oleObj>
              </mc:Choice>
              <mc:Fallback>
                <p:oleObj name="Visio" r:id="rId4" imgW="1805834" imgH="1249364" progId="Visio.Drawing.1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3289" y="457200"/>
                        <a:ext cx="3180734" cy="2204413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6B3BA01E-D97C-4C49-8045-4451FE1ED8F4}"/>
              </a:ext>
            </a:extLst>
          </p:cNvPr>
          <p:cNvSpPr txBox="1"/>
          <p:nvPr/>
        </p:nvSpPr>
        <p:spPr>
          <a:xfrm>
            <a:off x="2334827" y="577049"/>
            <a:ext cx="4856086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Για την γωνία θ, που σχηματίζει η μεταβολή της ορμής Δ</a:t>
            </a:r>
            <a:r>
              <a:rPr lang="en-US" dirty="0"/>
              <a:t>p</a:t>
            </a:r>
            <a:r>
              <a:rPr lang="en-US" baseline="-25000" dirty="0"/>
              <a:t>1</a:t>
            </a:r>
            <a:r>
              <a:rPr lang="el-GR" dirty="0"/>
              <a:t> με τον άξονα </a:t>
            </a:r>
            <a:r>
              <a:rPr lang="en-US" dirty="0"/>
              <a:t>y</a:t>
            </a:r>
            <a:r>
              <a:rPr lang="el-GR" dirty="0"/>
              <a:t>΄</a:t>
            </a:r>
            <a:r>
              <a:rPr lang="en-US" dirty="0"/>
              <a:t>y</a:t>
            </a:r>
            <a:r>
              <a:rPr lang="el-GR" dirty="0"/>
              <a:t> έχουμε: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010E40E-1AA2-431B-9B8F-C08317943B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7274" y="279111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8" name="Αντικείμενο 7">
            <a:extLst>
              <a:ext uri="{FF2B5EF4-FFF2-40B4-BE49-F238E27FC236}">
                <a16:creationId xmlns:a16="http://schemas.microsoft.com/office/drawing/2014/main" id="{24B98C63-4549-4B50-BDFE-846B059F3D7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6509673"/>
              </p:ext>
            </p:extLst>
          </p:nvPr>
        </p:nvGraphicFramePr>
        <p:xfrm>
          <a:off x="3931750" y="1855266"/>
          <a:ext cx="382588" cy="273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name="Equation" r:id="rId6" imgW="228600" imgH="164880" progId="Equation.DSMT4">
                  <p:embed/>
                </p:oleObj>
              </mc:Choice>
              <mc:Fallback>
                <p:oleObj name="Equation" r:id="rId6" imgW="228600" imgH="1648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1750" y="1855266"/>
                        <a:ext cx="382588" cy="2730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Αντικείμενο 10">
            <a:extLst>
              <a:ext uri="{FF2B5EF4-FFF2-40B4-BE49-F238E27FC236}">
                <a16:creationId xmlns:a16="http://schemas.microsoft.com/office/drawing/2014/main" id="{FB82F675-EA8F-401D-AD01-4C8D5372184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3139948"/>
              </p:ext>
            </p:extLst>
          </p:nvPr>
        </p:nvGraphicFramePr>
        <p:xfrm>
          <a:off x="2724519" y="1631468"/>
          <a:ext cx="1127125" cy="779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2" name="Equation" r:id="rId8" imgW="672840" imgH="469800" progId="Equation.DSMT4">
                  <p:embed/>
                </p:oleObj>
              </mc:Choice>
              <mc:Fallback>
                <p:oleObj name="Equation" r:id="rId8" imgW="672840" imgH="469800" progId="Equation.DSMT4">
                  <p:embed/>
                  <p:pic>
                    <p:nvPicPr>
                      <p:cNvPr id="8" name="Αντικείμενο 7">
                        <a:extLst>
                          <a:ext uri="{FF2B5EF4-FFF2-40B4-BE49-F238E27FC236}">
                            <a16:creationId xmlns:a16="http://schemas.microsoft.com/office/drawing/2014/main" id="{24B98C63-4549-4B50-BDFE-846B059F3D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24519" y="1631468"/>
                        <a:ext cx="1127125" cy="7794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Αντικείμενο 11">
            <a:extLst>
              <a:ext uri="{FF2B5EF4-FFF2-40B4-BE49-F238E27FC236}">
                <a16:creationId xmlns:a16="http://schemas.microsoft.com/office/drawing/2014/main" id="{BC225B68-FABF-4621-8414-09057BC8F89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0060881"/>
              </p:ext>
            </p:extLst>
          </p:nvPr>
        </p:nvGraphicFramePr>
        <p:xfrm>
          <a:off x="4501116" y="1769501"/>
          <a:ext cx="1276350" cy="358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3" name="Equation" r:id="rId10" imgW="761760" imgH="215640" progId="Equation.DSMT4">
                  <p:embed/>
                </p:oleObj>
              </mc:Choice>
              <mc:Fallback>
                <p:oleObj name="Equation" r:id="rId10" imgW="761760" imgH="215640" progId="Equation.DSMT4">
                  <p:embed/>
                  <p:pic>
                    <p:nvPicPr>
                      <p:cNvPr id="8" name="Αντικείμενο 7">
                        <a:extLst>
                          <a:ext uri="{FF2B5EF4-FFF2-40B4-BE49-F238E27FC236}">
                            <a16:creationId xmlns:a16="http://schemas.microsoft.com/office/drawing/2014/main" id="{24B98C63-4549-4B50-BDFE-846B059F3D7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01116" y="1769501"/>
                        <a:ext cx="1276350" cy="358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99DC6C9C-B2FD-4381-92AC-284F95319039}"/>
              </a:ext>
            </a:extLst>
          </p:cNvPr>
          <p:cNvSpPr txBox="1"/>
          <p:nvPr/>
        </p:nvSpPr>
        <p:spPr>
          <a:xfrm>
            <a:off x="2157274" y="2526164"/>
            <a:ext cx="19392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/>
              <a:t>Ενώ από ΑΔΟ:</a:t>
            </a:r>
          </a:p>
        </p:txBody>
      </p:sp>
      <p:sp>
        <p:nvSpPr>
          <p:cNvPr id="14" name="Rectangle 7">
            <a:extLst>
              <a:ext uri="{FF2B5EF4-FFF2-40B4-BE49-F238E27FC236}">
                <a16:creationId xmlns:a16="http://schemas.microsoft.com/office/drawing/2014/main" id="{3D98C6AA-3FD4-4E32-B58B-D0B42693E5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57274" y="351602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/>
          </a:p>
        </p:txBody>
      </p:sp>
      <p:graphicFrame>
        <p:nvGraphicFramePr>
          <p:cNvPr id="15" name="Αντικείμενο 14">
            <a:extLst>
              <a:ext uri="{FF2B5EF4-FFF2-40B4-BE49-F238E27FC236}">
                <a16:creationId xmlns:a16="http://schemas.microsoft.com/office/drawing/2014/main" id="{741B97F8-F4BA-4B16-BAF8-B1ABE86095D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8652173"/>
              </p:ext>
            </p:extLst>
          </p:nvPr>
        </p:nvGraphicFramePr>
        <p:xfrm>
          <a:off x="2967799" y="3143777"/>
          <a:ext cx="225742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4" name="Equation" r:id="rId12" imgW="1091880" imgH="228600" progId="Equation.DSMT4">
                  <p:embed/>
                </p:oleObj>
              </mc:Choice>
              <mc:Fallback>
                <p:oleObj name="Equation" r:id="rId12" imgW="1091880" imgH="2286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7799" y="3143777"/>
                        <a:ext cx="2257425" cy="473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Αντικείμενο 17">
            <a:extLst>
              <a:ext uri="{FF2B5EF4-FFF2-40B4-BE49-F238E27FC236}">
                <a16:creationId xmlns:a16="http://schemas.microsoft.com/office/drawing/2014/main" id="{47D2AEFC-8334-4A66-B556-F4B0FC36FB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551203"/>
              </p:ext>
            </p:extLst>
          </p:nvPr>
        </p:nvGraphicFramePr>
        <p:xfrm>
          <a:off x="5276244" y="3160660"/>
          <a:ext cx="2441575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5" name="Equation" r:id="rId14" imgW="1180800" imgH="228600" progId="Equation.DSMT4">
                  <p:embed/>
                </p:oleObj>
              </mc:Choice>
              <mc:Fallback>
                <p:oleObj name="Equation" r:id="rId14" imgW="1180800" imgH="228600" progId="Equation.DSMT4">
                  <p:embed/>
                  <p:pic>
                    <p:nvPicPr>
                      <p:cNvPr id="15" name="Αντικείμενο 14">
                        <a:extLst>
                          <a:ext uri="{FF2B5EF4-FFF2-40B4-BE49-F238E27FC236}">
                            <a16:creationId xmlns:a16="http://schemas.microsoft.com/office/drawing/2014/main" id="{741B97F8-F4BA-4B16-BAF8-B1ABE86095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6244" y="3160660"/>
                        <a:ext cx="2441575" cy="473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Αντικείμενο 18">
            <a:extLst>
              <a:ext uri="{FF2B5EF4-FFF2-40B4-BE49-F238E27FC236}">
                <a16:creationId xmlns:a16="http://schemas.microsoft.com/office/drawing/2014/main" id="{998DF2B6-E0DA-4472-A804-A62D105B7B4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0607476"/>
              </p:ext>
            </p:extLst>
          </p:nvPr>
        </p:nvGraphicFramePr>
        <p:xfrm>
          <a:off x="4929950" y="3868688"/>
          <a:ext cx="1416050" cy="473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16" imgW="685800" imgH="228600" progId="Equation.DSMT4">
                  <p:embed/>
                </p:oleObj>
              </mc:Choice>
              <mc:Fallback>
                <p:oleObj name="Equation" r:id="rId16" imgW="685800" imgH="228600" progId="Equation.DSMT4">
                  <p:embed/>
                  <p:pic>
                    <p:nvPicPr>
                      <p:cNvPr id="18" name="Αντικείμενο 17">
                        <a:extLst>
                          <a:ext uri="{FF2B5EF4-FFF2-40B4-BE49-F238E27FC236}">
                            <a16:creationId xmlns:a16="http://schemas.microsoft.com/office/drawing/2014/main" id="{47D2AEFC-8334-4A66-B556-F4B0FC36FBE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9950" y="3868688"/>
                        <a:ext cx="1416050" cy="473075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Αντικείμενο 19">
            <a:extLst>
              <a:ext uri="{FF2B5EF4-FFF2-40B4-BE49-F238E27FC236}">
                <a16:creationId xmlns:a16="http://schemas.microsoft.com/office/drawing/2014/main" id="{86D0141D-65C8-4F67-9888-00424EF1684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1497308"/>
              </p:ext>
            </p:extLst>
          </p:nvPr>
        </p:nvGraphicFramePr>
        <p:xfrm>
          <a:off x="7859574" y="3324413"/>
          <a:ext cx="393700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18" imgW="190440" imgH="139680" progId="Equation.DSMT4">
                  <p:embed/>
                </p:oleObj>
              </mc:Choice>
              <mc:Fallback>
                <p:oleObj name="Equation" r:id="rId18" imgW="190440" imgH="139680" progId="Equation.DSMT4">
                  <p:embed/>
                  <p:pic>
                    <p:nvPicPr>
                      <p:cNvPr id="19" name="Αντικείμενο 18">
                        <a:extLst>
                          <a:ext uri="{FF2B5EF4-FFF2-40B4-BE49-F238E27FC236}">
                            <a16:creationId xmlns:a16="http://schemas.microsoft.com/office/drawing/2014/main" id="{998DF2B6-E0DA-4472-A804-A62D105B7B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59574" y="3324413"/>
                        <a:ext cx="393700" cy="2889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87BA93F9-888C-404C-8B28-763DF28077F2}"/>
              </a:ext>
            </a:extLst>
          </p:cNvPr>
          <p:cNvSpPr txBox="1"/>
          <p:nvPr/>
        </p:nvSpPr>
        <p:spPr>
          <a:xfrm>
            <a:off x="2252087" y="4517622"/>
            <a:ext cx="8631936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η Β σφαίρα θα κινηθεί, όπως στο σχήμα, σχηματίζοντας γωνία θ&gt;45° με τον άξονα </a:t>
            </a:r>
            <a:r>
              <a:rPr lang="el-GR" dirty="0" err="1"/>
              <a:t>y΄y</a:t>
            </a:r>
            <a:r>
              <a:rPr lang="el-GR" dirty="0"/>
              <a:t>.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4EE01B-AB11-4E37-A0FD-A77B878C6C54}"/>
              </a:ext>
            </a:extLst>
          </p:cNvPr>
          <p:cNvSpPr txBox="1"/>
          <p:nvPr/>
        </p:nvSpPr>
        <p:spPr>
          <a:xfrm>
            <a:off x="2469913" y="5107135"/>
            <a:ext cx="1844425" cy="464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l-GR" dirty="0"/>
              <a:t>Σωστό το </a:t>
            </a:r>
            <a:r>
              <a:rPr lang="el-GR" dirty="0" err="1"/>
              <a:t>iv</a:t>
            </a:r>
            <a:r>
              <a:rPr lang="el-GR" dirty="0"/>
              <a:t>).</a:t>
            </a:r>
          </a:p>
        </p:txBody>
      </p:sp>
      <p:sp>
        <p:nvSpPr>
          <p:cNvPr id="23" name="Θέση υποσέλιδου 1">
            <a:extLst>
              <a:ext uri="{FF2B5EF4-FFF2-40B4-BE49-F238E27FC236}">
                <a16:creationId xmlns:a16="http://schemas.microsoft.com/office/drawing/2014/main" id="{9CE976F6-9E3B-45C5-8740-B7B2B082A8F9}"/>
              </a:ext>
            </a:extLst>
          </p:cNvPr>
          <p:cNvSpPr txBox="1"/>
          <p:nvPr/>
        </p:nvSpPr>
        <p:spPr>
          <a:xfrm>
            <a:off x="7859574" y="5572006"/>
            <a:ext cx="2747765" cy="365129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US" b="1" i="1" u="none" strike="noStrike" kern="1200" cap="none" spc="0" baseline="0" dirty="0">
                <a:solidFill>
                  <a:srgbClr val="0070C0"/>
                </a:solidFill>
                <a:uFillTx/>
                <a:latin typeface="Calibri"/>
              </a:rPr>
              <a:t>dmargaris@gmail.com</a:t>
            </a:r>
            <a:endParaRPr lang="el-GR" b="1" i="1" u="none" strike="noStrike" kern="1200" cap="none" spc="0" baseline="0" dirty="0">
              <a:solidFill>
                <a:srgbClr val="0070C0"/>
              </a:solidFill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02345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3" grpId="0"/>
      <p:bldP spid="21" grpId="0"/>
      <p:bldP spid="22" grpId="0"/>
      <p:bldP spid="23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2" id="{3F69B4F0-400D-450C-B02F-D11C6731928F}" vid="{DF2E23AC-7185-45B9-87BD-CFCD23FD866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32</Template>
  <TotalTime>20</TotalTime>
  <Words>286</Words>
  <Application>Microsoft Office PowerPoint</Application>
  <PresentationFormat>Ευρεία οθόνη</PresentationFormat>
  <Paragraphs>21</Paragraphs>
  <Slides>4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2</vt:i4>
      </vt:variant>
      <vt:variant>
        <vt:lpstr>Τίτλοι διαφανειών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Θέμα του Office</vt:lpstr>
      <vt:lpstr>Visio</vt:lpstr>
      <vt:lpstr>Equation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dmarg</dc:creator>
  <cp:lastModifiedBy>dmarg</cp:lastModifiedBy>
  <cp:revision>3</cp:revision>
  <dcterms:created xsi:type="dcterms:W3CDTF">2020-11-21T11:13:13Z</dcterms:created>
  <dcterms:modified xsi:type="dcterms:W3CDTF">2020-11-21T11:38:26Z</dcterms:modified>
</cp:coreProperties>
</file>