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sdx" ContentType="application/vnd.ms-visio.drawing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4" Type="http://schemas.openxmlformats.org/officeDocument/2006/relationships/image" Target="../media/image2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57DB1AC-61EC-40AB-AB5E-221F7C31D7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6AA9EDBC-EBBD-4C02-BE87-1BBC56721B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5407058-6A4C-469F-A907-2E90BFD24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EA0A-2DC0-4AA8-A8DE-DAB65FA2B205}" type="datetimeFigureOut">
              <a:rPr lang="el-GR" smtClean="0"/>
              <a:t>21/11/2020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62F8A6F-6A02-44F6-BD44-6C54CD09D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BFD6FA1-BA3B-4AFA-99A0-401CCF60B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B1BD-2CDB-49BD-9701-6E6BD0D136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5078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2591B1F-528C-486B-93F4-0EDCCA9CA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CB85D4C5-EAA1-4AB5-ABA4-1314F00B42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9D4F9D3-3942-4925-87EB-D7AB3894B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EA0A-2DC0-4AA8-A8DE-DAB65FA2B205}" type="datetimeFigureOut">
              <a:rPr lang="el-GR" smtClean="0"/>
              <a:t>21/11/2020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058AEFA-E4D5-4C17-A1A4-78DD584B8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BDD49E3-3A43-48BA-B3DB-664043240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B1BD-2CDB-49BD-9701-6E6BD0D136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67436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DC8A1C84-D941-4AAB-9BB1-B6295FC549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F1069475-BEA5-4FCE-A907-0CCBC81C07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931D0DA-D077-4A83-991B-D75E63654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EA0A-2DC0-4AA8-A8DE-DAB65FA2B205}" type="datetimeFigureOut">
              <a:rPr lang="el-GR" smtClean="0"/>
              <a:t>21/11/2020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951FCE1-CCF4-448E-A62B-06F780585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6294095-C051-4994-9ED4-97EFE1A59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B1BD-2CDB-49BD-9701-6E6BD0D136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94598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1812482-5FBF-4859-B2BE-A317B9A06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F604DD3-5606-4CC3-AC69-9385E25701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E05FAF9-60A8-42D9-BDE7-65656927C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EA0A-2DC0-4AA8-A8DE-DAB65FA2B205}" type="datetimeFigureOut">
              <a:rPr lang="el-GR" smtClean="0"/>
              <a:t>21/11/2020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A33EC5D-0BED-4283-A8DA-D12CF1CB2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58B718C-93BE-48C7-AFFE-1F926AAC6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B1BD-2CDB-49BD-9701-6E6BD0D136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61676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B46C271-44E1-42EC-9008-3A383157A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C2ED54B-6B8F-487B-8387-9332914324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5344268-ADAC-48DD-B9B1-FAAE0D116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EA0A-2DC0-4AA8-A8DE-DAB65FA2B205}" type="datetimeFigureOut">
              <a:rPr lang="el-GR" smtClean="0"/>
              <a:t>21/11/2020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47C1500-0BE3-4017-9950-5BFCC45B1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54FDACD-4A10-449F-A03B-D27491484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B1BD-2CDB-49BD-9701-6E6BD0D136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8233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E325102-A8DF-4B13-B45F-D9959E347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3D5EE80-6CFE-4483-A74D-39B6C333E3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714FA8C7-5E93-44A9-9750-B2795347C5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68C3056-343B-4FBC-9CE5-BD3B2E31F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EA0A-2DC0-4AA8-A8DE-DAB65FA2B205}" type="datetimeFigureOut">
              <a:rPr lang="el-GR" smtClean="0"/>
              <a:t>21/11/2020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8E801D5-02C9-431C-83F6-BF6FDC683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3DA669C-244F-4FED-AFDA-3263DD909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B1BD-2CDB-49BD-9701-6E6BD0D136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59024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D72155F-F656-4555-A304-39FC66A76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9627D10-E4AE-4A55-88F6-6676B551E0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49D1F56D-D931-4850-AA78-875B4ECA34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C7B670CB-C7CE-437E-8D10-3FD31D44AC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5B3E6B16-6C6B-46E9-8BC1-085C45F8BD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7032E355-1982-49F9-85D7-CCB06B229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EA0A-2DC0-4AA8-A8DE-DAB65FA2B205}" type="datetimeFigureOut">
              <a:rPr lang="el-GR" smtClean="0"/>
              <a:t>21/11/2020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969C7E78-63B8-4DCC-868A-F8E9BAA05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38C82926-AF70-470E-B48F-3DC8D0B92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B1BD-2CDB-49BD-9701-6E6BD0D136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54101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72FEDBC-1212-448C-8E03-2DDAE5298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074452E5-E8A6-4739-92CA-E42009464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EA0A-2DC0-4AA8-A8DE-DAB65FA2B205}" type="datetimeFigureOut">
              <a:rPr lang="el-GR" smtClean="0"/>
              <a:t>21/11/2020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B3CB042D-2D71-44CA-995F-0C6F00510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D451A472-540A-4272-A6FD-538BE5426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B1BD-2CDB-49BD-9701-6E6BD0D136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57467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6F7CABB5-D352-4C41-81E8-FD196826D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EA0A-2DC0-4AA8-A8DE-DAB65FA2B205}" type="datetimeFigureOut">
              <a:rPr lang="el-GR" smtClean="0"/>
              <a:t>21/11/2020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1E7673B4-7CB4-4FE8-91D2-A23727350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001156EB-EF90-4534-A5E7-BB9E9DD28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B1BD-2CDB-49BD-9701-6E6BD0D136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56902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DC3ED1D-3CE5-41AE-B7D9-F5EEF6C81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B951813-22E0-4686-9FDC-EA34D361C7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8E8D9F9-5691-4610-B08B-753442EC73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EFCE365E-48D4-4AD3-AFC3-FDCA34849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EA0A-2DC0-4AA8-A8DE-DAB65FA2B205}" type="datetimeFigureOut">
              <a:rPr lang="el-GR" smtClean="0"/>
              <a:t>21/11/2020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5D49F3F-8287-453B-B35D-C305145A2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1713A378-D51A-48DF-9F61-BBF2644B6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B1BD-2CDB-49BD-9701-6E6BD0D136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43894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452DF2A-DEB1-4C3C-BFCC-CD827CF93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352C917B-A44F-40F2-A936-66B554DEDF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E2AB7DDC-ECEF-475C-8976-3AC05DDAC4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8C8967C-7E9D-4C30-8E7B-7DD9942EE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EA0A-2DC0-4AA8-A8DE-DAB65FA2B205}" type="datetimeFigureOut">
              <a:rPr lang="el-GR" smtClean="0"/>
              <a:t>21/11/2020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CB48338-3156-4AAF-83DA-074BBEBCB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87F49B5-FB76-4344-BDD9-BFF3A159E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B1BD-2CDB-49BD-9701-6E6BD0D136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07141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CA110BFB-F68B-4C3A-84CA-9F821ECEE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6DFC1CD-8A49-442D-96F8-98C3C9534F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A756328-FC83-483D-AE61-1C9F139DDC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1EA0A-2DC0-4AA8-A8DE-DAB65FA2B205}" type="datetimeFigureOut">
              <a:rPr lang="el-GR" smtClean="0"/>
              <a:t>21/11/2020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D9BDA2B-E7E8-4766-A754-3524CB6F04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56F1ABB-302D-4A4A-AD6B-9D02939C2D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EB1BD-2CDB-49BD-9701-6E6BD0D136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09705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Visio_Drawing.vsd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emf"/><Relationship Id="rId4" Type="http://schemas.openxmlformats.org/officeDocument/2006/relationships/package" Target="../embeddings/Microsoft_Visio_Drawing1.vsdx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5.bin"/><Relationship Id="rId18" Type="http://schemas.openxmlformats.org/officeDocument/2006/relationships/image" Target="../media/image9.wmf"/><Relationship Id="rId3" Type="http://schemas.openxmlformats.org/officeDocument/2006/relationships/image" Target="../media/image2.png"/><Relationship Id="rId21" Type="http://schemas.openxmlformats.org/officeDocument/2006/relationships/oleObject" Target="../embeddings/oleObject9.bin"/><Relationship Id="rId7" Type="http://schemas.openxmlformats.org/officeDocument/2006/relationships/oleObject" Target="../embeddings/oleObject2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4.bin"/><Relationship Id="rId24" Type="http://schemas.openxmlformats.org/officeDocument/2006/relationships/image" Target="../media/image12.wmf"/><Relationship Id="rId5" Type="http://schemas.openxmlformats.org/officeDocument/2006/relationships/oleObject" Target="../embeddings/oleObject1.bin"/><Relationship Id="rId15" Type="http://schemas.openxmlformats.org/officeDocument/2006/relationships/oleObject" Target="../embeddings/oleObject6.bin"/><Relationship Id="rId23" Type="http://schemas.openxmlformats.org/officeDocument/2006/relationships/oleObject" Target="../embeddings/oleObject10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8.bin"/><Relationship Id="rId4" Type="http://schemas.openxmlformats.org/officeDocument/2006/relationships/image" Target="../media/image13.png"/><Relationship Id="rId9" Type="http://schemas.openxmlformats.org/officeDocument/2006/relationships/oleObject" Target="../embeddings/oleObject3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image" Target="../media/image20.png"/><Relationship Id="rId18" Type="http://schemas.openxmlformats.org/officeDocument/2006/relationships/image" Target="../media/image21.png"/><Relationship Id="rId3" Type="http://schemas.openxmlformats.org/officeDocument/2006/relationships/image" Target="../media/image2.png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7.wmf"/><Relationship Id="rId17" Type="http://schemas.openxmlformats.org/officeDocument/2006/relationships/image" Target="../media/image19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6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png"/><Relationship Id="rId11" Type="http://schemas.openxmlformats.org/officeDocument/2006/relationships/oleObject" Target="../embeddings/oleObject14.bin"/><Relationship Id="rId5" Type="http://schemas.openxmlformats.org/officeDocument/2006/relationships/image" Target="../media/image14.wmf"/><Relationship Id="rId15" Type="http://schemas.openxmlformats.org/officeDocument/2006/relationships/image" Target="../media/image18.wmf"/><Relationship Id="rId10" Type="http://schemas.openxmlformats.org/officeDocument/2006/relationships/image" Target="../media/image16.wmf"/><Relationship Id="rId4" Type="http://schemas.openxmlformats.org/officeDocument/2006/relationships/oleObject" Target="../embeddings/oleObject11.bin"/><Relationship Id="rId9" Type="http://schemas.openxmlformats.org/officeDocument/2006/relationships/oleObject" Target="../embeddings/oleObject13.bin"/><Relationship Id="rId14" Type="http://schemas.openxmlformats.org/officeDocument/2006/relationships/oleObject" Target="../embeddings/oleObject15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image" Target="../media/image2.png"/><Relationship Id="rId7" Type="http://schemas.openxmlformats.org/officeDocument/2006/relationships/image" Target="../media/image2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5.wmf"/><Relationship Id="rId5" Type="http://schemas.openxmlformats.org/officeDocument/2006/relationships/image" Target="../media/image22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13" Type="http://schemas.openxmlformats.org/officeDocument/2006/relationships/image" Target="../media/image30.wmf"/><Relationship Id="rId3" Type="http://schemas.openxmlformats.org/officeDocument/2006/relationships/image" Target="../media/image2.png"/><Relationship Id="rId7" Type="http://schemas.openxmlformats.org/officeDocument/2006/relationships/image" Target="../media/image27.wmf"/><Relationship Id="rId12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29.wmf"/><Relationship Id="rId5" Type="http://schemas.openxmlformats.org/officeDocument/2006/relationships/image" Target="../media/image26.wmf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6598446-0BC1-4CBC-8F87-C3A0535060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7" name="Θέση υποσέλιδου 1">
            <a:extLst>
              <a:ext uri="{FF2B5EF4-FFF2-40B4-BE49-F238E27FC236}">
                <a16:creationId xmlns:a16="http://schemas.microsoft.com/office/drawing/2014/main" id="{7EFF6AEF-0BAE-473B-912D-2D45C512F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i="1" dirty="0" err="1">
                <a:solidFill>
                  <a:srgbClr val="0070C0"/>
                </a:solidFill>
                <a:latin typeface="Calibri"/>
              </a:rPr>
              <a:t>ylikonet</a:t>
            </a:r>
            <a:r>
              <a:rPr kumimoji="0" lang="en-US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.gr</a:t>
            </a:r>
            <a:endParaRPr kumimoji="0" lang="el-GR" b="1" i="1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8" name="Πίνακας 7">
            <a:extLst>
              <a:ext uri="{FF2B5EF4-FFF2-40B4-BE49-F238E27FC236}">
                <a16:creationId xmlns:a16="http://schemas.microsoft.com/office/drawing/2014/main" id="{8A876C12-8757-4F3A-8D05-1D54A5F0BC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9066836"/>
              </p:ext>
            </p:extLst>
          </p:nvPr>
        </p:nvGraphicFramePr>
        <p:xfrm>
          <a:off x="2545593" y="1094458"/>
          <a:ext cx="6340955" cy="8408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40955">
                  <a:extLst>
                    <a:ext uri="{9D8B030D-6E8A-4147-A177-3AD203B41FA5}">
                      <a16:colId xmlns:a16="http://schemas.microsoft.com/office/drawing/2014/main" val="3911836955"/>
                    </a:ext>
                  </a:extLst>
                </a:gridCol>
              </a:tblGrid>
              <a:tr h="84087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i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Μια κεντρική κρούση δύο σφαιρών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3343824"/>
                  </a:ext>
                </a:extLst>
              </a:tr>
            </a:tbl>
          </a:graphicData>
        </a:graphic>
      </p:graphicFrame>
      <p:graphicFrame>
        <p:nvGraphicFramePr>
          <p:cNvPr id="2" name="Αντικείμενο 1">
            <a:extLst>
              <a:ext uri="{FF2B5EF4-FFF2-40B4-BE49-F238E27FC236}">
                <a16:creationId xmlns:a16="http://schemas.microsoft.com/office/drawing/2014/main" id="{1ECD8A60-E7EC-4319-A3F1-AA3FE32EF7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5389992"/>
              </p:ext>
            </p:extLst>
          </p:nvPr>
        </p:nvGraphicFramePr>
        <p:xfrm>
          <a:off x="3706750" y="2572589"/>
          <a:ext cx="4043455" cy="29731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Visio" r:id="rId3" imgW="2590516" imgH="1904747" progId="Visio.Drawing.15">
                  <p:embed/>
                </p:oleObj>
              </mc:Choice>
              <mc:Fallback>
                <p:oleObj name="Visio" r:id="rId3" imgW="2590516" imgH="1904747" progId="Visio.Drawing.1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6750" y="2572589"/>
                        <a:ext cx="4043455" cy="2973129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BDD6EE">
                              <a:gamma/>
                              <a:tint val="20000"/>
                              <a:invGamma/>
                            </a:srgbClr>
                          </a:gs>
                          <a:gs pos="100000">
                            <a:srgbClr val="BDD6EE"/>
                          </a:gs>
                        </a:gsLst>
                        <a:lin ang="5400000" scaled="1"/>
                      </a:gra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21219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6598446-0BC1-4CBC-8F87-C3A0535060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6" name="Picture 9">
            <a:extLst>
              <a:ext uri="{FF2B5EF4-FFF2-40B4-BE49-F238E27FC236}">
                <a16:creationId xmlns:a16="http://schemas.microsoft.com/office/drawing/2014/main" id="{A90E53D2-5A0B-4E5C-B0F4-E7470A88CD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449" y="850729"/>
            <a:ext cx="1227898" cy="117034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Θέση υποσέλιδου 1">
            <a:extLst>
              <a:ext uri="{FF2B5EF4-FFF2-40B4-BE49-F238E27FC236}">
                <a16:creationId xmlns:a16="http://schemas.microsoft.com/office/drawing/2014/main" id="{7EFF6AEF-0BAE-473B-912D-2D45C512F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i="1" dirty="0" err="1">
                <a:solidFill>
                  <a:srgbClr val="0070C0"/>
                </a:solidFill>
                <a:latin typeface="Calibri"/>
              </a:rPr>
              <a:t>ylikonet</a:t>
            </a:r>
            <a:r>
              <a:rPr kumimoji="0" lang="en-US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.gr</a:t>
            </a:r>
            <a:endParaRPr kumimoji="0" lang="el-GR" b="1" i="1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8" name="Αντικείμενο 7">
            <a:extLst>
              <a:ext uri="{FF2B5EF4-FFF2-40B4-BE49-F238E27FC236}">
                <a16:creationId xmlns:a16="http://schemas.microsoft.com/office/drawing/2014/main" id="{514A3ACD-909B-45D1-8C6D-D2FAD85F85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5769762"/>
              </p:ext>
            </p:extLst>
          </p:nvPr>
        </p:nvGraphicFramePr>
        <p:xfrm>
          <a:off x="7222307" y="470276"/>
          <a:ext cx="4043455" cy="29731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Visio" r:id="rId4" imgW="2590516" imgH="1904747" progId="Visio.Drawing.15">
                  <p:embed/>
                </p:oleObj>
              </mc:Choice>
              <mc:Fallback>
                <p:oleObj name="Visio" r:id="rId4" imgW="2590516" imgH="1904747" progId="Visio.Drawing.15">
                  <p:embed/>
                  <p:pic>
                    <p:nvPicPr>
                      <p:cNvPr id="2" name="Αντικείμενο 1">
                        <a:extLst>
                          <a:ext uri="{FF2B5EF4-FFF2-40B4-BE49-F238E27FC236}">
                            <a16:creationId xmlns:a16="http://schemas.microsoft.com/office/drawing/2014/main" id="{1ECD8A60-E7EC-4319-A3F1-AA3FE32EF7E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2307" y="470276"/>
                        <a:ext cx="4043455" cy="2973129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BDD6EE">
                              <a:gamma/>
                              <a:tint val="20000"/>
                              <a:invGamma/>
                            </a:srgbClr>
                          </a:gs>
                          <a:gs pos="100000">
                            <a:srgbClr val="BDD6EE"/>
                          </a:gs>
                        </a:gsLst>
                        <a:lin ang="5400000" scaled="1"/>
                      </a:gra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DDE7E74A-8472-420D-A1A1-8C8A4CDA98A5}"/>
              </a:ext>
            </a:extLst>
          </p:cNvPr>
          <p:cNvSpPr txBox="1"/>
          <p:nvPr/>
        </p:nvSpPr>
        <p:spPr>
          <a:xfrm>
            <a:off x="1822971" y="407804"/>
            <a:ext cx="5357996" cy="2126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l-GR" dirty="0"/>
              <a:t>Δύο σφαίρες με ίσες ακτίνες κινούνται σε λείο οριζόντιο επίπεδο, χωρίς να στρέφονται. Στο διάγραμμα δίνεται η ταχύτητα της Α σφαίρας μάζας m</a:t>
            </a:r>
            <a:r>
              <a:rPr lang="el-GR" baseline="-25000" dirty="0"/>
              <a:t>1</a:t>
            </a:r>
            <a:r>
              <a:rPr lang="el-GR" dirty="0"/>
              <a:t>=1kg, όπου τη στιγμή t</a:t>
            </a:r>
            <a:r>
              <a:rPr lang="el-GR" baseline="-25000" dirty="0"/>
              <a:t>1</a:t>
            </a:r>
            <a:r>
              <a:rPr lang="el-GR" dirty="0"/>
              <a:t> έχουμε μια κεντρική κρούση μεταξύ των δύο σφαιρών.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201AE78-6C09-4A0A-BA70-4EAB1E305FF1}"/>
              </a:ext>
            </a:extLst>
          </p:cNvPr>
          <p:cNvSpPr txBox="1"/>
          <p:nvPr/>
        </p:nvSpPr>
        <p:spPr>
          <a:xfrm>
            <a:off x="1781632" y="2724269"/>
            <a:ext cx="5440675" cy="880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l-GR" dirty="0"/>
              <a:t>i)  Να υπολογιστεί η μεταβολή της ορμής κάθε σφαίρας,   που οφείλεται στην κρούση.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30F7CB2-A24B-4ADF-8798-A8F75382304C}"/>
              </a:ext>
            </a:extLst>
          </p:cNvPr>
          <p:cNvSpPr txBox="1"/>
          <p:nvPr/>
        </p:nvSpPr>
        <p:spPr>
          <a:xfrm>
            <a:off x="1932552" y="4128234"/>
            <a:ext cx="76286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α) πριν την κρούση έχει ταχύτητα προς τα δεξιά και ορμή μέτρου p</a:t>
            </a:r>
            <a:r>
              <a:rPr lang="el-GR" baseline="-25000" dirty="0"/>
              <a:t>2</a:t>
            </a:r>
            <a:r>
              <a:rPr lang="el-GR" dirty="0"/>
              <a:t>=6kg∙m/s.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B317A8-336D-454C-B663-B720228CDD28}"/>
              </a:ext>
            </a:extLst>
          </p:cNvPr>
          <p:cNvSpPr txBox="1"/>
          <p:nvPr/>
        </p:nvSpPr>
        <p:spPr>
          <a:xfrm>
            <a:off x="1781632" y="3604638"/>
            <a:ext cx="7930539" cy="464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l-GR" dirty="0" err="1"/>
              <a:t>ii</a:t>
            </a:r>
            <a:r>
              <a:rPr lang="el-GR" dirty="0"/>
              <a:t>) Να παρασταθεί γραφικά η ορμή της Β σφαίρας σε συνάρτηση με το χρόνο, αν: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D2E3F1E-FACB-441E-9CD5-5000EBDBC931}"/>
              </a:ext>
            </a:extLst>
          </p:cNvPr>
          <p:cNvSpPr txBox="1"/>
          <p:nvPr/>
        </p:nvSpPr>
        <p:spPr>
          <a:xfrm>
            <a:off x="1932552" y="4510642"/>
            <a:ext cx="8063704" cy="464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l-GR" dirty="0"/>
              <a:t>β) πριν την κρούση έχει ταχύτητα προς τα αριστερά και ορμή μέτρου p</a:t>
            </a:r>
            <a:r>
              <a:rPr lang="el-GR" baseline="-25000" dirty="0"/>
              <a:t>2</a:t>
            </a:r>
            <a:r>
              <a:rPr lang="el-GR" dirty="0"/>
              <a:t>=2kg∙m/s.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8CB9143-6796-4D47-B3E8-7CECCDB3C286}"/>
              </a:ext>
            </a:extLst>
          </p:cNvPr>
          <p:cNvSpPr txBox="1"/>
          <p:nvPr/>
        </p:nvSpPr>
        <p:spPr>
          <a:xfrm>
            <a:off x="1781632" y="5062286"/>
            <a:ext cx="9271067" cy="880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l-GR" dirty="0" err="1"/>
              <a:t>iii</a:t>
            </a:r>
            <a:r>
              <a:rPr lang="el-GR" dirty="0"/>
              <a:t>) Να υπολογισθεί η αύξηση της κινητικής ενέργειας της σφαίρας Β, στην α) περίπτωση, αν η κρούση μεταξύ των σφαιρών είναι ελαστική.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4FCD4E-CED9-46D6-BD46-F3E7A9B2FB78}"/>
              </a:ext>
            </a:extLst>
          </p:cNvPr>
          <p:cNvSpPr txBox="1"/>
          <p:nvPr/>
        </p:nvSpPr>
        <p:spPr>
          <a:xfrm>
            <a:off x="1781632" y="5948063"/>
            <a:ext cx="9250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err="1"/>
              <a:t>iv</a:t>
            </a:r>
            <a:r>
              <a:rPr lang="el-GR" dirty="0"/>
              <a:t>) Να υπολογιστεί η μάζα της σφαίρας Β, αν έχουμε ελαστική κρούση και αρχικά η σφαίρα ήταν</a:t>
            </a:r>
          </a:p>
          <a:p>
            <a:r>
              <a:rPr lang="el-GR" dirty="0"/>
              <a:t>    ακίνητη.</a:t>
            </a:r>
          </a:p>
        </p:txBody>
      </p:sp>
    </p:spTree>
    <p:extLst>
      <p:ext uri="{BB962C8B-B14F-4D97-AF65-F5344CB8AC3E}">
        <p14:creationId xmlns:p14="http://schemas.microsoft.com/office/powerpoint/2010/main" val="424949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0" grpId="0"/>
      <p:bldP spid="11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6598446-0BC1-4CBC-8F87-C3A0535060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6" name="Picture 9">
            <a:extLst>
              <a:ext uri="{FF2B5EF4-FFF2-40B4-BE49-F238E27FC236}">
                <a16:creationId xmlns:a16="http://schemas.microsoft.com/office/drawing/2014/main" id="{A90E53D2-5A0B-4E5C-B0F4-E7470A88CD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449" y="850729"/>
            <a:ext cx="1227898" cy="117034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Θέση υποσέλιδου 1">
            <a:extLst>
              <a:ext uri="{FF2B5EF4-FFF2-40B4-BE49-F238E27FC236}">
                <a16:creationId xmlns:a16="http://schemas.microsoft.com/office/drawing/2014/main" id="{7EFF6AEF-0BAE-473B-912D-2D45C512F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i="1" dirty="0" err="1">
                <a:solidFill>
                  <a:srgbClr val="0070C0"/>
                </a:solidFill>
                <a:latin typeface="Calibri"/>
              </a:rPr>
              <a:t>ylikonet</a:t>
            </a:r>
            <a:r>
              <a:rPr kumimoji="0" lang="en-US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.gr</a:t>
            </a:r>
            <a:endParaRPr kumimoji="0" lang="el-GR" b="1" i="1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52166BE-620D-4113-92AF-67E7B47BED7A}"/>
              </a:ext>
            </a:extLst>
          </p:cNvPr>
          <p:cNvSpPr txBox="1"/>
          <p:nvPr/>
        </p:nvSpPr>
        <p:spPr>
          <a:xfrm>
            <a:off x="1846555" y="328474"/>
            <a:ext cx="27254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i="1" dirty="0">
                <a:solidFill>
                  <a:srgbClr val="0070C0"/>
                </a:solidFill>
              </a:rPr>
              <a:t>Απάντηση:</a:t>
            </a:r>
            <a:endParaRPr lang="el-GR" dirty="0">
              <a:solidFill>
                <a:srgbClr val="0070C0"/>
              </a:solidFill>
            </a:endParaRPr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id="{2B3AEE0B-7B8F-4B57-B319-B2261A603BC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0721" y="457200"/>
            <a:ext cx="2937955" cy="152547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AA2DDB3-02CD-4025-BF37-9B81417E2AC2}"/>
              </a:ext>
            </a:extLst>
          </p:cNvPr>
          <p:cNvSpPr txBox="1"/>
          <p:nvPr/>
        </p:nvSpPr>
        <p:spPr>
          <a:xfrm>
            <a:off x="1846555" y="785674"/>
            <a:ext cx="10475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i</a:t>
            </a:r>
            <a:r>
              <a:rPr lang="en-US" dirty="0"/>
              <a:t>)</a:t>
            </a:r>
            <a:endParaRPr lang="el-GR" dirty="0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AF091A2A-870A-4496-9A13-FB8C178023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4625" y="182131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10" name="Αντικείμενο 9">
            <a:extLst>
              <a:ext uri="{FF2B5EF4-FFF2-40B4-BE49-F238E27FC236}">
                <a16:creationId xmlns:a16="http://schemas.microsoft.com/office/drawing/2014/main" id="{DF698730-108B-4383-BBEC-54425E5A66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0300874"/>
              </p:ext>
            </p:extLst>
          </p:nvPr>
        </p:nvGraphicFramePr>
        <p:xfrm>
          <a:off x="1697977" y="1494002"/>
          <a:ext cx="15113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5" name="Equation" r:id="rId5" imgW="876240" imgH="228600" progId="Equation.DSMT4">
                  <p:embed/>
                </p:oleObj>
              </mc:Choice>
              <mc:Fallback>
                <p:oleObj name="Equation" r:id="rId5" imgW="876240" imgH="228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7977" y="1494002"/>
                        <a:ext cx="1511300" cy="3905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Αντικείμενο 12">
            <a:extLst>
              <a:ext uri="{FF2B5EF4-FFF2-40B4-BE49-F238E27FC236}">
                <a16:creationId xmlns:a16="http://schemas.microsoft.com/office/drawing/2014/main" id="{449F1B23-3485-4576-BA8B-0EBBDF3704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8769069"/>
              </p:ext>
            </p:extLst>
          </p:nvPr>
        </p:nvGraphicFramePr>
        <p:xfrm>
          <a:off x="3839369" y="2177038"/>
          <a:ext cx="4513262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6" name="Equation" r:id="rId7" imgW="2616120" imgH="203040" progId="Equation.DSMT4">
                  <p:embed/>
                </p:oleObj>
              </mc:Choice>
              <mc:Fallback>
                <p:oleObj name="Equation" r:id="rId7" imgW="2616120" imgH="203040" progId="Equation.DSMT4">
                  <p:embed/>
                  <p:pic>
                    <p:nvPicPr>
                      <p:cNvPr id="10" name="Αντικείμενο 9">
                        <a:extLst>
                          <a:ext uri="{FF2B5EF4-FFF2-40B4-BE49-F238E27FC236}">
                            <a16:creationId xmlns:a16="http://schemas.microsoft.com/office/drawing/2014/main" id="{DF698730-108B-4383-BBEC-54425E5A66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9369" y="2177038"/>
                        <a:ext cx="4513262" cy="3476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Αντικείμενο 14">
            <a:extLst>
              <a:ext uri="{FF2B5EF4-FFF2-40B4-BE49-F238E27FC236}">
                <a16:creationId xmlns:a16="http://schemas.microsoft.com/office/drawing/2014/main" id="{E1C12BC2-7956-4D4B-98E7-4F3AE02250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5135855"/>
              </p:ext>
            </p:extLst>
          </p:nvPr>
        </p:nvGraphicFramePr>
        <p:xfrm>
          <a:off x="3227912" y="1427616"/>
          <a:ext cx="1423987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7" name="Equation" r:id="rId9" imgW="825480" imgH="228600" progId="Equation.DSMT4">
                  <p:embed/>
                </p:oleObj>
              </mc:Choice>
              <mc:Fallback>
                <p:oleObj name="Equation" r:id="rId9" imgW="825480" imgH="228600" progId="Equation.DSMT4">
                  <p:embed/>
                  <p:pic>
                    <p:nvPicPr>
                      <p:cNvPr id="13" name="Αντικείμενο 12">
                        <a:extLst>
                          <a:ext uri="{FF2B5EF4-FFF2-40B4-BE49-F238E27FC236}">
                            <a16:creationId xmlns:a16="http://schemas.microsoft.com/office/drawing/2014/main" id="{449F1B23-3485-4576-BA8B-0EBBDF3704F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7912" y="1427616"/>
                        <a:ext cx="1423987" cy="3937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Αντικείμενο 15">
            <a:extLst>
              <a:ext uri="{FF2B5EF4-FFF2-40B4-BE49-F238E27FC236}">
                <a16:creationId xmlns:a16="http://schemas.microsoft.com/office/drawing/2014/main" id="{6E00F229-A9C6-4CA4-828B-3F13A91305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409385"/>
              </p:ext>
            </p:extLst>
          </p:nvPr>
        </p:nvGraphicFramePr>
        <p:xfrm>
          <a:off x="6216340" y="1532293"/>
          <a:ext cx="181927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8" name="Equation" r:id="rId11" imgW="1054080" imgH="228600" progId="Equation.DSMT4">
                  <p:embed/>
                </p:oleObj>
              </mc:Choice>
              <mc:Fallback>
                <p:oleObj name="Equation" r:id="rId11" imgW="1054080" imgH="228600" progId="Equation.DSMT4">
                  <p:embed/>
                  <p:pic>
                    <p:nvPicPr>
                      <p:cNvPr id="13" name="Αντικείμενο 12">
                        <a:extLst>
                          <a:ext uri="{FF2B5EF4-FFF2-40B4-BE49-F238E27FC236}">
                            <a16:creationId xmlns:a16="http://schemas.microsoft.com/office/drawing/2014/main" id="{449F1B23-3485-4576-BA8B-0EBBDF3704F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6340" y="1532293"/>
                        <a:ext cx="1819275" cy="3937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Αντικείμενο 16">
            <a:extLst>
              <a:ext uri="{FF2B5EF4-FFF2-40B4-BE49-F238E27FC236}">
                <a16:creationId xmlns:a16="http://schemas.microsoft.com/office/drawing/2014/main" id="{CE1A8CA0-3861-4823-8A73-FE2C2417CE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2142601"/>
              </p:ext>
            </p:extLst>
          </p:nvPr>
        </p:nvGraphicFramePr>
        <p:xfrm>
          <a:off x="4692772" y="1502290"/>
          <a:ext cx="151288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9" name="Equation" r:id="rId13" imgW="876240" imgH="228600" progId="Equation.DSMT4">
                  <p:embed/>
                </p:oleObj>
              </mc:Choice>
              <mc:Fallback>
                <p:oleObj name="Equation" r:id="rId13" imgW="876240" imgH="228600" progId="Equation.DSMT4">
                  <p:embed/>
                  <p:pic>
                    <p:nvPicPr>
                      <p:cNvPr id="16" name="Αντικείμενο 15">
                        <a:extLst>
                          <a:ext uri="{FF2B5EF4-FFF2-40B4-BE49-F238E27FC236}">
                            <a16:creationId xmlns:a16="http://schemas.microsoft.com/office/drawing/2014/main" id="{6E00F229-A9C6-4CA4-828B-3F13A91305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2772" y="1502290"/>
                        <a:ext cx="1512888" cy="3937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Αντικείμενο 17">
            <a:extLst>
              <a:ext uri="{FF2B5EF4-FFF2-40B4-BE49-F238E27FC236}">
                <a16:creationId xmlns:a16="http://schemas.microsoft.com/office/drawing/2014/main" id="{6E4F8F03-9ABF-4452-9AC7-72738406F8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0604520"/>
              </p:ext>
            </p:extLst>
          </p:nvPr>
        </p:nvGraphicFramePr>
        <p:xfrm>
          <a:off x="1846555" y="2182630"/>
          <a:ext cx="1971675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0" name="Equation" r:id="rId15" imgW="1143000" imgH="228600" progId="Equation.DSMT4">
                  <p:embed/>
                </p:oleObj>
              </mc:Choice>
              <mc:Fallback>
                <p:oleObj name="Equation" r:id="rId15" imgW="1143000" imgH="228600" progId="Equation.DSMT4">
                  <p:embed/>
                  <p:pic>
                    <p:nvPicPr>
                      <p:cNvPr id="13" name="Αντικείμενο 12">
                        <a:extLst>
                          <a:ext uri="{FF2B5EF4-FFF2-40B4-BE49-F238E27FC236}">
                            <a16:creationId xmlns:a16="http://schemas.microsoft.com/office/drawing/2014/main" id="{449F1B23-3485-4576-BA8B-0EBBDF3704F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6555" y="2182630"/>
                        <a:ext cx="1971675" cy="3921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55AAC127-3C3A-46A0-9932-A371B891F969}"/>
              </a:ext>
            </a:extLst>
          </p:cNvPr>
          <p:cNvSpPr txBox="1"/>
          <p:nvPr/>
        </p:nvSpPr>
        <p:spPr>
          <a:xfrm>
            <a:off x="1697977" y="2918143"/>
            <a:ext cx="13381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Από ΑΔΟ: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A45898E-01D2-4064-9848-BD9D2D4AE0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3300" y="293006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12" name="Αντικείμενο 11">
            <a:extLst>
              <a:ext uri="{FF2B5EF4-FFF2-40B4-BE49-F238E27FC236}">
                <a16:creationId xmlns:a16="http://schemas.microsoft.com/office/drawing/2014/main" id="{F80643C2-19E9-48EE-BADA-2AA4DAE8BD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1272283"/>
              </p:ext>
            </p:extLst>
          </p:nvPr>
        </p:nvGraphicFramePr>
        <p:xfrm>
          <a:off x="2832392" y="3349718"/>
          <a:ext cx="1971675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1" name="Equation" r:id="rId17" imgW="1091880" imgH="228600" progId="Equation.DSMT4">
                  <p:embed/>
                </p:oleObj>
              </mc:Choice>
              <mc:Fallback>
                <p:oleObj name="Equation" r:id="rId17" imgW="1091880" imgH="2286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392" y="3349718"/>
                        <a:ext cx="1971675" cy="4127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Αντικείμενο 21">
            <a:extLst>
              <a:ext uri="{FF2B5EF4-FFF2-40B4-BE49-F238E27FC236}">
                <a16:creationId xmlns:a16="http://schemas.microsoft.com/office/drawing/2014/main" id="{D7668FE0-5732-4A49-9E18-62847463D3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4201812"/>
              </p:ext>
            </p:extLst>
          </p:nvPr>
        </p:nvGraphicFramePr>
        <p:xfrm>
          <a:off x="4651899" y="4110469"/>
          <a:ext cx="1420813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2" name="Equation" r:id="rId19" imgW="787320" imgH="228600" progId="Equation.DSMT4">
                  <p:embed/>
                </p:oleObj>
              </mc:Choice>
              <mc:Fallback>
                <p:oleObj name="Equation" r:id="rId19" imgW="787320" imgH="228600" progId="Equation.DSMT4">
                  <p:embed/>
                  <p:pic>
                    <p:nvPicPr>
                      <p:cNvPr id="12" name="Αντικείμενο 11">
                        <a:extLst>
                          <a:ext uri="{FF2B5EF4-FFF2-40B4-BE49-F238E27FC236}">
                            <a16:creationId xmlns:a16="http://schemas.microsoft.com/office/drawing/2014/main" id="{F80643C2-19E9-48EE-BADA-2AA4DAE8BDC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1899" y="4110469"/>
                        <a:ext cx="1420813" cy="4127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Αντικείμενο 23">
            <a:extLst>
              <a:ext uri="{FF2B5EF4-FFF2-40B4-BE49-F238E27FC236}">
                <a16:creationId xmlns:a16="http://schemas.microsoft.com/office/drawing/2014/main" id="{DBA92F95-293B-403E-A763-01BF7B0487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2875383"/>
              </p:ext>
            </p:extLst>
          </p:nvPr>
        </p:nvGraphicFramePr>
        <p:xfrm>
          <a:off x="5031096" y="3391604"/>
          <a:ext cx="263525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" name="Equation" r:id="rId21" imgW="1460160" imgH="228600" progId="Equation.DSMT4">
                  <p:embed/>
                </p:oleObj>
              </mc:Choice>
              <mc:Fallback>
                <p:oleObj name="Equation" r:id="rId21" imgW="1460160" imgH="228600" progId="Equation.DSMT4">
                  <p:embed/>
                  <p:pic>
                    <p:nvPicPr>
                      <p:cNvPr id="23" name="Αντικείμενο 22">
                        <a:extLst>
                          <a:ext uri="{FF2B5EF4-FFF2-40B4-BE49-F238E27FC236}">
                            <a16:creationId xmlns:a16="http://schemas.microsoft.com/office/drawing/2014/main" id="{A6307E1A-B9F0-4C98-99C8-E1755DF590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1096" y="3391604"/>
                        <a:ext cx="2635250" cy="4127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2">
            <a:extLst>
              <a:ext uri="{FF2B5EF4-FFF2-40B4-BE49-F238E27FC236}">
                <a16:creationId xmlns:a16="http://schemas.microsoft.com/office/drawing/2014/main" id="{BB47FA99-271E-4187-ADCC-C72F28B1B1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2562" y="488998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25" name="Αντικείμενο 24">
            <a:extLst>
              <a:ext uri="{FF2B5EF4-FFF2-40B4-BE49-F238E27FC236}">
                <a16:creationId xmlns:a16="http://schemas.microsoft.com/office/drawing/2014/main" id="{19FBF93A-EAC3-4BB8-87FF-A7C28C77BC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5167014"/>
              </p:ext>
            </p:extLst>
          </p:nvPr>
        </p:nvGraphicFramePr>
        <p:xfrm>
          <a:off x="4331239" y="4835009"/>
          <a:ext cx="2208813" cy="4357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4" name="Equation" r:id="rId23" imgW="1155700" imgH="228600" progId="Equation.DSMT4">
                  <p:embed/>
                </p:oleObj>
              </mc:Choice>
              <mc:Fallback>
                <p:oleObj name="Equation" r:id="rId23" imgW="1155700" imgH="2286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1239" y="4835009"/>
                        <a:ext cx="2208813" cy="43571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Βέλος: Δεξιό 27">
            <a:extLst>
              <a:ext uri="{FF2B5EF4-FFF2-40B4-BE49-F238E27FC236}">
                <a16:creationId xmlns:a16="http://schemas.microsoft.com/office/drawing/2014/main" id="{14B5FE3A-A151-4538-AF9F-AA6AF9723078}"/>
              </a:ext>
            </a:extLst>
          </p:cNvPr>
          <p:cNvSpPr/>
          <p:nvPr/>
        </p:nvSpPr>
        <p:spPr>
          <a:xfrm>
            <a:off x="3459253" y="4932928"/>
            <a:ext cx="717951" cy="295906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68162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9" grpId="0"/>
      <p:bldP spid="2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6598446-0BC1-4CBC-8F87-C3A0535060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6" name="Picture 9">
            <a:extLst>
              <a:ext uri="{FF2B5EF4-FFF2-40B4-BE49-F238E27FC236}">
                <a16:creationId xmlns:a16="http://schemas.microsoft.com/office/drawing/2014/main" id="{A90E53D2-5A0B-4E5C-B0F4-E7470A88CD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449" y="850729"/>
            <a:ext cx="1227898" cy="117034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Θέση υποσέλιδου 1">
            <a:extLst>
              <a:ext uri="{FF2B5EF4-FFF2-40B4-BE49-F238E27FC236}">
                <a16:creationId xmlns:a16="http://schemas.microsoft.com/office/drawing/2014/main" id="{7EFF6AEF-0BAE-473B-912D-2D45C512F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i="1" dirty="0" err="1">
                <a:solidFill>
                  <a:srgbClr val="0070C0"/>
                </a:solidFill>
                <a:latin typeface="Calibri"/>
              </a:rPr>
              <a:t>ylikonet</a:t>
            </a:r>
            <a:r>
              <a:rPr kumimoji="0" lang="en-US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.gr</a:t>
            </a:r>
            <a:endParaRPr kumimoji="0" lang="el-GR" b="1" i="1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C96F516-9496-4157-98AD-07CF8410D33E}"/>
              </a:ext>
            </a:extLst>
          </p:cNvPr>
          <p:cNvSpPr txBox="1"/>
          <p:nvPr/>
        </p:nvSpPr>
        <p:spPr>
          <a:xfrm>
            <a:off x="1722268" y="272534"/>
            <a:ext cx="360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ii)</a:t>
            </a:r>
            <a:endParaRPr lang="el-GR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D9A10F9-2B50-4FBC-9A73-3C90780DE5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7979" y="222829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4" name="Αντικείμενο 3">
            <a:extLst>
              <a:ext uri="{FF2B5EF4-FFF2-40B4-BE49-F238E27FC236}">
                <a16:creationId xmlns:a16="http://schemas.microsoft.com/office/drawing/2014/main" id="{23DF94BE-53FC-49F8-91AB-A5EAD09DBD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2130903"/>
              </p:ext>
            </p:extLst>
          </p:nvPr>
        </p:nvGraphicFramePr>
        <p:xfrm>
          <a:off x="2058604" y="910261"/>
          <a:ext cx="2244725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Equation" r:id="rId4" imgW="901440" imgH="228600" progId="Equation.DSMT4">
                  <p:embed/>
                </p:oleObj>
              </mc:Choice>
              <mc:Fallback>
                <p:oleObj name="Equation" r:id="rId4" imgW="901440" imgH="228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8604" y="910261"/>
                        <a:ext cx="2244725" cy="5683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Εικόνα 9">
            <a:extLst>
              <a:ext uri="{FF2B5EF4-FFF2-40B4-BE49-F238E27FC236}">
                <a16:creationId xmlns:a16="http://schemas.microsoft.com/office/drawing/2014/main" id="{95F93645-ABCB-44FE-96F5-82F5911F9F6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45008" y="457200"/>
            <a:ext cx="2937955" cy="1525477"/>
          </a:xfrm>
          <a:prstGeom prst="rect">
            <a:avLst/>
          </a:prstGeom>
        </p:spPr>
      </p:pic>
      <p:graphicFrame>
        <p:nvGraphicFramePr>
          <p:cNvPr id="11" name="Αντικείμενο 10">
            <a:extLst>
              <a:ext uri="{FF2B5EF4-FFF2-40B4-BE49-F238E27FC236}">
                <a16:creationId xmlns:a16="http://schemas.microsoft.com/office/drawing/2014/main" id="{545DBF00-5242-4036-9AD8-3DC7E011DD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8079031"/>
              </p:ext>
            </p:extLst>
          </p:nvPr>
        </p:nvGraphicFramePr>
        <p:xfrm>
          <a:off x="4353636" y="935776"/>
          <a:ext cx="2717800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Equation" r:id="rId7" imgW="1091880" imgH="228600" progId="Equation.DSMT4">
                  <p:embed/>
                </p:oleObj>
              </mc:Choice>
              <mc:Fallback>
                <p:oleObj name="Equation" r:id="rId7" imgW="1091880" imgH="228600" progId="Equation.DSMT4">
                  <p:embed/>
                  <p:pic>
                    <p:nvPicPr>
                      <p:cNvPr id="4" name="Αντικείμενο 3">
                        <a:extLst>
                          <a:ext uri="{FF2B5EF4-FFF2-40B4-BE49-F238E27FC236}">
                            <a16:creationId xmlns:a16="http://schemas.microsoft.com/office/drawing/2014/main" id="{23DF94BE-53FC-49F8-91AB-A5EAD09DBDE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3636" y="935776"/>
                        <a:ext cx="2717800" cy="5683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3E303CF4-6518-4EC8-BD28-E82F1B3388E5}"/>
              </a:ext>
            </a:extLst>
          </p:cNvPr>
          <p:cNvSpPr txBox="1"/>
          <p:nvPr/>
        </p:nvSpPr>
        <p:spPr>
          <a:xfrm>
            <a:off x="1648286" y="1886176"/>
            <a:ext cx="591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α) Αν η σφαίρα αρχικά κινείται προς τα δεξιά</a:t>
            </a:r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id="{801C9B79-19E9-4E7D-B16D-C04F3E50F3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2874" y="265331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14" name="Αντικείμενο 13">
            <a:extLst>
              <a:ext uri="{FF2B5EF4-FFF2-40B4-BE49-F238E27FC236}">
                <a16:creationId xmlns:a16="http://schemas.microsoft.com/office/drawing/2014/main" id="{28C7EF54-0275-4280-A605-15DE150D55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6893781"/>
              </p:ext>
            </p:extLst>
          </p:nvPr>
        </p:nvGraphicFramePr>
        <p:xfrm>
          <a:off x="1412153" y="2694837"/>
          <a:ext cx="1701800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Equation" r:id="rId9" imgW="914400" imgH="228600" progId="Equation.DSMT4">
                  <p:embed/>
                </p:oleObj>
              </mc:Choice>
              <mc:Fallback>
                <p:oleObj name="Equation" r:id="rId9" imgW="914400" imgH="228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2153" y="2694837"/>
                        <a:ext cx="1701800" cy="4254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Αντικείμενο 16">
            <a:extLst>
              <a:ext uri="{FF2B5EF4-FFF2-40B4-BE49-F238E27FC236}">
                <a16:creationId xmlns:a16="http://schemas.microsoft.com/office/drawing/2014/main" id="{04E71960-8F27-4080-BDD9-4C1C8CE706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6208837"/>
              </p:ext>
            </p:extLst>
          </p:nvPr>
        </p:nvGraphicFramePr>
        <p:xfrm>
          <a:off x="3180966" y="2729482"/>
          <a:ext cx="4256088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11" imgW="2286000" imgH="203040" progId="Equation.DSMT4">
                  <p:embed/>
                </p:oleObj>
              </mc:Choice>
              <mc:Fallback>
                <p:oleObj name="Equation" r:id="rId11" imgW="2286000" imgH="203040" progId="Equation.DSMT4">
                  <p:embed/>
                  <p:pic>
                    <p:nvPicPr>
                      <p:cNvPr id="14" name="Αντικείμενο 13">
                        <a:extLst>
                          <a:ext uri="{FF2B5EF4-FFF2-40B4-BE49-F238E27FC236}">
                            <a16:creationId xmlns:a16="http://schemas.microsoft.com/office/drawing/2014/main" id="{28C7EF54-0275-4280-A605-15DE150D55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0966" y="2729482"/>
                        <a:ext cx="4256088" cy="3778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" name="Εικόνα 17">
            <a:extLst>
              <a:ext uri="{FF2B5EF4-FFF2-40B4-BE49-F238E27FC236}">
                <a16:creationId xmlns:a16="http://schemas.microsoft.com/office/drawing/2014/main" id="{023F06C4-8CC5-446F-82EF-0A22D367A4E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946135" y="2255508"/>
            <a:ext cx="3459603" cy="2045009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4D794F43-9AD5-424D-AE5C-8BCE10EEFB45}"/>
              </a:ext>
            </a:extLst>
          </p:cNvPr>
          <p:cNvSpPr txBox="1"/>
          <p:nvPr/>
        </p:nvSpPr>
        <p:spPr>
          <a:xfrm>
            <a:off x="1482571" y="3429000"/>
            <a:ext cx="5237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β) Αν η σφαίρα αρχικά κινείται προς τα αριστερά</a:t>
            </a:r>
          </a:p>
        </p:txBody>
      </p:sp>
      <p:sp>
        <p:nvSpPr>
          <p:cNvPr id="20" name="Rectangle 6">
            <a:extLst>
              <a:ext uri="{FF2B5EF4-FFF2-40B4-BE49-F238E27FC236}">
                <a16:creationId xmlns:a16="http://schemas.microsoft.com/office/drawing/2014/main" id="{295D5B79-3F76-4977-8EDA-3B5B646B68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7979" y="449903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21" name="Αντικείμενο 20">
            <a:extLst>
              <a:ext uri="{FF2B5EF4-FFF2-40B4-BE49-F238E27FC236}">
                <a16:creationId xmlns:a16="http://schemas.microsoft.com/office/drawing/2014/main" id="{30AC1C98-C5D6-4394-94A3-B3B6C8BE7F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1749421"/>
              </p:ext>
            </p:extLst>
          </p:nvPr>
        </p:nvGraphicFramePr>
        <p:xfrm>
          <a:off x="3311701" y="3999393"/>
          <a:ext cx="1579563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Equation" r:id="rId14" imgW="914400" imgH="228600" progId="Equation.DSMT4">
                  <p:embed/>
                </p:oleObj>
              </mc:Choice>
              <mc:Fallback>
                <p:oleObj name="Equation" r:id="rId14" imgW="914400" imgH="228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1701" y="3999393"/>
                        <a:ext cx="1579563" cy="3952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Αντικείμενο 23">
            <a:extLst>
              <a:ext uri="{FF2B5EF4-FFF2-40B4-BE49-F238E27FC236}">
                <a16:creationId xmlns:a16="http://schemas.microsoft.com/office/drawing/2014/main" id="{A596ABB6-5D22-4E05-91C4-DA09A7BA12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3609758"/>
              </p:ext>
            </p:extLst>
          </p:nvPr>
        </p:nvGraphicFramePr>
        <p:xfrm>
          <a:off x="2186398" y="4603380"/>
          <a:ext cx="4233862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16" imgW="2450880" imgH="228600" progId="Equation.DSMT4">
                  <p:embed/>
                </p:oleObj>
              </mc:Choice>
              <mc:Fallback>
                <p:oleObj name="Equation" r:id="rId16" imgW="2450880" imgH="228600" progId="Equation.DSMT4">
                  <p:embed/>
                  <p:pic>
                    <p:nvPicPr>
                      <p:cNvPr id="21" name="Αντικείμενο 20">
                        <a:extLst>
                          <a:ext uri="{FF2B5EF4-FFF2-40B4-BE49-F238E27FC236}">
                            <a16:creationId xmlns:a16="http://schemas.microsoft.com/office/drawing/2014/main" id="{30AC1C98-C5D6-4394-94A3-B3B6C8BE7F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6398" y="4603380"/>
                        <a:ext cx="4233862" cy="3937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5" name="Εικόνα 24">
            <a:extLst>
              <a:ext uri="{FF2B5EF4-FFF2-40B4-BE49-F238E27FC236}">
                <a16:creationId xmlns:a16="http://schemas.microsoft.com/office/drawing/2014/main" id="{9CD53525-328C-4706-8CB7-AF14B1BA2AEE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8016293" y="4327728"/>
            <a:ext cx="3319286" cy="1973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345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6598446-0BC1-4CBC-8F87-C3A0535060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6" name="Picture 9">
            <a:extLst>
              <a:ext uri="{FF2B5EF4-FFF2-40B4-BE49-F238E27FC236}">
                <a16:creationId xmlns:a16="http://schemas.microsoft.com/office/drawing/2014/main" id="{A90E53D2-5A0B-4E5C-B0F4-E7470A88CD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449" y="850729"/>
            <a:ext cx="1227898" cy="117034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Θέση υποσέλιδου 1">
            <a:extLst>
              <a:ext uri="{FF2B5EF4-FFF2-40B4-BE49-F238E27FC236}">
                <a16:creationId xmlns:a16="http://schemas.microsoft.com/office/drawing/2014/main" id="{7EFF6AEF-0BAE-473B-912D-2D45C512F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i="1" dirty="0" err="1">
                <a:solidFill>
                  <a:srgbClr val="0070C0"/>
                </a:solidFill>
                <a:latin typeface="Calibri"/>
              </a:rPr>
              <a:t>ylikonet</a:t>
            </a:r>
            <a:r>
              <a:rPr kumimoji="0" lang="en-US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.gr</a:t>
            </a:r>
            <a:endParaRPr kumimoji="0" lang="el-GR" b="1" i="1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F9ACFAE-0593-4BE0-8C2E-0EA21418510D}"/>
              </a:ext>
            </a:extLst>
          </p:cNvPr>
          <p:cNvSpPr txBox="1"/>
          <p:nvPr/>
        </p:nvSpPr>
        <p:spPr>
          <a:xfrm>
            <a:off x="1801368" y="272534"/>
            <a:ext cx="6831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iii)</a:t>
            </a:r>
            <a:endParaRPr lang="el-GR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729A1E-E069-4732-A056-F4619AEEC294}"/>
              </a:ext>
            </a:extLst>
          </p:cNvPr>
          <p:cNvSpPr txBox="1"/>
          <p:nvPr/>
        </p:nvSpPr>
        <p:spPr>
          <a:xfrm>
            <a:off x="2142950" y="228936"/>
            <a:ext cx="95430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Αν η κρούση είναι ελαστική, η Β σφαίρα κέρδισε τόση κινητική ενέργεια, όση έχασε η Α σφαίρα</a:t>
            </a:r>
            <a:r>
              <a:rPr lang="en-US" dirty="0"/>
              <a:t>:</a:t>
            </a:r>
            <a:endParaRPr lang="el-GR" dirty="0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99C51EBA-7158-4416-9CA9-4916219A04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1368" y="160197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10" name="Αντικείμενο 9">
            <a:extLst>
              <a:ext uri="{FF2B5EF4-FFF2-40B4-BE49-F238E27FC236}">
                <a16:creationId xmlns:a16="http://schemas.microsoft.com/office/drawing/2014/main" id="{8F28D551-A63E-43E4-BF7B-B75978BEEC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5575653"/>
              </p:ext>
            </p:extLst>
          </p:nvPr>
        </p:nvGraphicFramePr>
        <p:xfrm>
          <a:off x="2142950" y="1642462"/>
          <a:ext cx="1692275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4" imgW="838080" imgH="228600" progId="Equation.DSMT4">
                  <p:embed/>
                </p:oleObj>
              </mc:Choice>
              <mc:Fallback>
                <p:oleObj name="Equation" r:id="rId4" imgW="838080" imgH="228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2950" y="1642462"/>
                        <a:ext cx="1692275" cy="4619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Αντικείμενο 12">
            <a:extLst>
              <a:ext uri="{FF2B5EF4-FFF2-40B4-BE49-F238E27FC236}">
                <a16:creationId xmlns:a16="http://schemas.microsoft.com/office/drawing/2014/main" id="{AD6AD98A-6863-4F78-B117-91D76DBA76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938649"/>
              </p:ext>
            </p:extLst>
          </p:nvPr>
        </p:nvGraphicFramePr>
        <p:xfrm>
          <a:off x="3865256" y="2788536"/>
          <a:ext cx="4178300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6" imgW="2070000" imgH="393480" progId="Equation.DSMT4">
                  <p:embed/>
                </p:oleObj>
              </mc:Choice>
              <mc:Fallback>
                <p:oleObj name="Equation" r:id="rId6" imgW="2070000" imgH="393480" progId="Equation.DSMT4">
                  <p:embed/>
                  <p:pic>
                    <p:nvPicPr>
                      <p:cNvPr id="10" name="Αντικείμενο 9">
                        <a:extLst>
                          <a:ext uri="{FF2B5EF4-FFF2-40B4-BE49-F238E27FC236}">
                            <a16:creationId xmlns:a16="http://schemas.microsoft.com/office/drawing/2014/main" id="{8F28D551-A63E-43E4-BF7B-B75978BEEC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5256" y="2788536"/>
                        <a:ext cx="4178300" cy="7937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Αντικείμενο 13">
            <a:extLst>
              <a:ext uri="{FF2B5EF4-FFF2-40B4-BE49-F238E27FC236}">
                <a16:creationId xmlns:a16="http://schemas.microsoft.com/office/drawing/2014/main" id="{E3F9BD5D-6109-4DA2-801C-8354206938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464219"/>
              </p:ext>
            </p:extLst>
          </p:nvPr>
        </p:nvGraphicFramePr>
        <p:xfrm>
          <a:off x="3865256" y="1435899"/>
          <a:ext cx="2922587" cy="871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8" imgW="1447560" imgH="431640" progId="Equation.DSMT4">
                  <p:embed/>
                </p:oleObj>
              </mc:Choice>
              <mc:Fallback>
                <p:oleObj name="Equation" r:id="rId8" imgW="1447560" imgH="431640" progId="Equation.DSMT4">
                  <p:embed/>
                  <p:pic>
                    <p:nvPicPr>
                      <p:cNvPr id="13" name="Αντικείμενο 12">
                        <a:extLst>
                          <a:ext uri="{FF2B5EF4-FFF2-40B4-BE49-F238E27FC236}">
                            <a16:creationId xmlns:a16="http://schemas.microsoft.com/office/drawing/2014/main" id="{AD6AD98A-6863-4F78-B117-91D76DBA762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5256" y="1435899"/>
                        <a:ext cx="2922587" cy="8715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Αντικείμενο 14">
            <a:extLst>
              <a:ext uri="{FF2B5EF4-FFF2-40B4-BE49-F238E27FC236}">
                <a16:creationId xmlns:a16="http://schemas.microsoft.com/office/drawing/2014/main" id="{20DE70E1-8953-4AFC-BC57-54B5C381E3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8559121"/>
              </p:ext>
            </p:extLst>
          </p:nvPr>
        </p:nvGraphicFramePr>
        <p:xfrm>
          <a:off x="6909828" y="1435899"/>
          <a:ext cx="2792412" cy="795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10" imgW="1384200" imgH="393480" progId="Equation.DSMT4">
                  <p:embed/>
                </p:oleObj>
              </mc:Choice>
              <mc:Fallback>
                <p:oleObj name="Equation" r:id="rId10" imgW="1384200" imgH="393480" progId="Equation.DSMT4">
                  <p:embed/>
                  <p:pic>
                    <p:nvPicPr>
                      <p:cNvPr id="13" name="Αντικείμενο 12">
                        <a:extLst>
                          <a:ext uri="{FF2B5EF4-FFF2-40B4-BE49-F238E27FC236}">
                            <a16:creationId xmlns:a16="http://schemas.microsoft.com/office/drawing/2014/main" id="{AD6AD98A-6863-4F78-B117-91D76DBA762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9828" y="1435899"/>
                        <a:ext cx="2792412" cy="7953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49747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6598446-0BC1-4CBC-8F87-C3A0535060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6" name="Picture 9">
            <a:extLst>
              <a:ext uri="{FF2B5EF4-FFF2-40B4-BE49-F238E27FC236}">
                <a16:creationId xmlns:a16="http://schemas.microsoft.com/office/drawing/2014/main" id="{A90E53D2-5A0B-4E5C-B0F4-E7470A88CD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449" y="850729"/>
            <a:ext cx="1227898" cy="117034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Θέση υποσέλιδου 1">
            <a:extLst>
              <a:ext uri="{FF2B5EF4-FFF2-40B4-BE49-F238E27FC236}">
                <a16:creationId xmlns:a16="http://schemas.microsoft.com/office/drawing/2014/main" id="{7EFF6AEF-0BAE-473B-912D-2D45C512F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i="1" dirty="0" err="1">
                <a:solidFill>
                  <a:srgbClr val="0070C0"/>
                </a:solidFill>
                <a:latin typeface="Calibri"/>
              </a:rPr>
              <a:t>ylikonet</a:t>
            </a:r>
            <a:r>
              <a:rPr kumimoji="0" lang="en-US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.gr</a:t>
            </a:r>
            <a:endParaRPr kumimoji="0" lang="el-GR" b="1" i="1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Θέση υποσέλιδου 1">
            <a:extLst>
              <a:ext uri="{FF2B5EF4-FFF2-40B4-BE49-F238E27FC236}">
                <a16:creationId xmlns:a16="http://schemas.microsoft.com/office/drawing/2014/main" id="{8834ED9F-92A0-486F-911D-1D7B4631D32E}"/>
              </a:ext>
            </a:extLst>
          </p:cNvPr>
          <p:cNvSpPr txBox="1"/>
          <p:nvPr/>
        </p:nvSpPr>
        <p:spPr>
          <a:xfrm>
            <a:off x="7909557" y="5448330"/>
            <a:ext cx="2580939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b="1" i="1" u="none" strike="noStrike" kern="1200" cap="none" spc="0" baseline="0" dirty="0">
                <a:solidFill>
                  <a:srgbClr val="0070C0"/>
                </a:solidFill>
                <a:uFillTx/>
                <a:latin typeface="Calibri"/>
              </a:rPr>
              <a:t>dmargaris@gmail.com</a:t>
            </a:r>
            <a:endParaRPr lang="el-GR" b="1" i="1" u="none" strike="noStrike" kern="1200" cap="none" spc="0" baseline="0" dirty="0">
              <a:solidFill>
                <a:srgbClr val="0070C0"/>
              </a:solidFill>
              <a:uFillTx/>
              <a:latin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B83A956-F032-47D0-A3E0-87D62DC2F3BE}"/>
              </a:ext>
            </a:extLst>
          </p:cNvPr>
          <p:cNvSpPr txBox="1"/>
          <p:nvPr/>
        </p:nvSpPr>
        <p:spPr>
          <a:xfrm>
            <a:off x="1979720" y="457200"/>
            <a:ext cx="89842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iv) </a:t>
            </a:r>
            <a:r>
              <a:rPr lang="el-GR" dirty="0"/>
              <a:t>Για την ταχύτητα της Α σφαίρας μετά την ελαστική της κρούση έχουμε: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B7E8A75-E59A-41AF-A447-62ACB3E002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9744" y="282141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8" name="Αντικείμενο 7">
            <a:extLst>
              <a:ext uri="{FF2B5EF4-FFF2-40B4-BE49-F238E27FC236}">
                <a16:creationId xmlns:a16="http://schemas.microsoft.com/office/drawing/2014/main" id="{3B1B1FDD-4662-4082-B0C2-E878DAEB7D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882591"/>
              </p:ext>
            </p:extLst>
          </p:nvPr>
        </p:nvGraphicFramePr>
        <p:xfrm>
          <a:off x="5412419" y="1407739"/>
          <a:ext cx="2497138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4" imgW="1079280" imgH="228600" progId="Equation.DSMT4">
                  <p:embed/>
                </p:oleObj>
              </mc:Choice>
              <mc:Fallback>
                <p:oleObj name="Equation" r:id="rId4" imgW="1079280" imgH="228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2419" y="1407739"/>
                        <a:ext cx="2497138" cy="5254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Αντικείμενο 11">
            <a:extLst>
              <a:ext uri="{FF2B5EF4-FFF2-40B4-BE49-F238E27FC236}">
                <a16:creationId xmlns:a16="http://schemas.microsoft.com/office/drawing/2014/main" id="{CEE8E73E-61AA-4BBC-958A-A1E8978623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5591824"/>
              </p:ext>
            </p:extLst>
          </p:nvPr>
        </p:nvGraphicFramePr>
        <p:xfrm>
          <a:off x="3034506" y="1248540"/>
          <a:ext cx="226218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6" imgW="977760" imgH="431640" progId="Equation.DSMT4">
                  <p:embed/>
                </p:oleObj>
              </mc:Choice>
              <mc:Fallback>
                <p:oleObj name="Equation" r:id="rId6" imgW="977760" imgH="431640" progId="Equation.DSMT4">
                  <p:embed/>
                  <p:pic>
                    <p:nvPicPr>
                      <p:cNvPr id="8" name="Αντικείμενο 7">
                        <a:extLst>
                          <a:ext uri="{FF2B5EF4-FFF2-40B4-BE49-F238E27FC236}">
                            <a16:creationId xmlns:a16="http://schemas.microsoft.com/office/drawing/2014/main" id="{3B1B1FDD-4662-4082-B0C2-E878DAEB7D5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4506" y="1248540"/>
                        <a:ext cx="2262188" cy="990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Αντικείμενο 12">
            <a:extLst>
              <a:ext uri="{FF2B5EF4-FFF2-40B4-BE49-F238E27FC236}">
                <a16:creationId xmlns:a16="http://schemas.microsoft.com/office/drawing/2014/main" id="{5F607D80-294C-40F0-B8D5-3B2B5D41CD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2380755"/>
              </p:ext>
            </p:extLst>
          </p:nvPr>
        </p:nvGraphicFramePr>
        <p:xfrm>
          <a:off x="4209256" y="2479738"/>
          <a:ext cx="2174875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8" imgW="939600" imgH="431640" progId="Equation.DSMT4">
                  <p:embed/>
                </p:oleObj>
              </mc:Choice>
              <mc:Fallback>
                <p:oleObj name="Equation" r:id="rId8" imgW="939600" imgH="431640" progId="Equation.DSMT4">
                  <p:embed/>
                  <p:pic>
                    <p:nvPicPr>
                      <p:cNvPr id="8" name="Αντικείμενο 7">
                        <a:extLst>
                          <a:ext uri="{FF2B5EF4-FFF2-40B4-BE49-F238E27FC236}">
                            <a16:creationId xmlns:a16="http://schemas.microsoft.com/office/drawing/2014/main" id="{3B1B1FDD-4662-4082-B0C2-E878DAEB7D5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9256" y="2479738"/>
                        <a:ext cx="2174875" cy="990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Αντικείμενο 13">
            <a:extLst>
              <a:ext uri="{FF2B5EF4-FFF2-40B4-BE49-F238E27FC236}">
                <a16:creationId xmlns:a16="http://schemas.microsoft.com/office/drawing/2014/main" id="{370B229E-00FE-4DB3-B04A-137C7076D7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6799027"/>
              </p:ext>
            </p:extLst>
          </p:nvPr>
        </p:nvGraphicFramePr>
        <p:xfrm>
          <a:off x="4370388" y="4660900"/>
          <a:ext cx="1703387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10" imgW="736560" imgH="228600" progId="Equation.DSMT4">
                  <p:embed/>
                </p:oleObj>
              </mc:Choice>
              <mc:Fallback>
                <p:oleObj name="Equation" r:id="rId10" imgW="736560" imgH="228600" progId="Equation.DSMT4">
                  <p:embed/>
                  <p:pic>
                    <p:nvPicPr>
                      <p:cNvPr id="13" name="Αντικείμενο 12">
                        <a:extLst>
                          <a:ext uri="{FF2B5EF4-FFF2-40B4-BE49-F238E27FC236}">
                            <a16:creationId xmlns:a16="http://schemas.microsoft.com/office/drawing/2014/main" id="{5F607D80-294C-40F0-B8D5-3B2B5D41CD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0388" y="4660900"/>
                        <a:ext cx="1703387" cy="5254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Αντικείμενο 14">
            <a:extLst>
              <a:ext uri="{FF2B5EF4-FFF2-40B4-BE49-F238E27FC236}">
                <a16:creationId xmlns:a16="http://schemas.microsoft.com/office/drawing/2014/main" id="{75EBBFEF-06DF-4236-B2D5-A40B07912E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5954803"/>
              </p:ext>
            </p:extLst>
          </p:nvPr>
        </p:nvGraphicFramePr>
        <p:xfrm>
          <a:off x="3783013" y="3754438"/>
          <a:ext cx="2820987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12" imgW="1218960" imgH="228600" progId="Equation.DSMT4">
                  <p:embed/>
                </p:oleObj>
              </mc:Choice>
              <mc:Fallback>
                <p:oleObj name="Equation" r:id="rId12" imgW="1218960" imgH="228600" progId="Equation.DSMT4">
                  <p:embed/>
                  <p:pic>
                    <p:nvPicPr>
                      <p:cNvPr id="14" name="Αντικείμενο 13">
                        <a:extLst>
                          <a:ext uri="{FF2B5EF4-FFF2-40B4-BE49-F238E27FC236}">
                            <a16:creationId xmlns:a16="http://schemas.microsoft.com/office/drawing/2014/main" id="{370B229E-00FE-4DB3-B04A-137C7076D7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3013" y="3754438"/>
                        <a:ext cx="2820987" cy="5254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45407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2" id="{3F69B4F0-400D-450C-B02F-D11C6731928F}" vid="{DF2E23AC-7185-45B9-87BD-CFCD23FD866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32</Template>
  <TotalTime>33</TotalTime>
  <Words>254</Words>
  <Application>Microsoft Office PowerPoint</Application>
  <PresentationFormat>Ευρεία οθόνη</PresentationFormat>
  <Paragraphs>25</Paragraphs>
  <Slides>6</Slides>
  <Notes>0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2</vt:i4>
      </vt:variant>
      <vt:variant>
        <vt:lpstr>Τίτλοι διαφανειών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Θέμα του Office</vt:lpstr>
      <vt:lpstr>Visio</vt:lpstr>
      <vt:lpstr>Equation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dmarg</dc:creator>
  <cp:lastModifiedBy>dmarg</cp:lastModifiedBy>
  <cp:revision>6</cp:revision>
  <dcterms:created xsi:type="dcterms:W3CDTF">2020-11-20T07:59:05Z</dcterms:created>
  <dcterms:modified xsi:type="dcterms:W3CDTF">2020-11-21T12:18:10Z</dcterms:modified>
</cp:coreProperties>
</file>