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20"/>
  </p:notesMasterIdLst>
  <p:sldIdLst>
    <p:sldId id="256" r:id="rId2"/>
    <p:sldId id="258" r:id="rId3"/>
    <p:sldId id="257" r:id="rId4"/>
    <p:sldId id="259" r:id="rId5"/>
    <p:sldId id="262" r:id="rId6"/>
    <p:sldId id="260" r:id="rId7"/>
    <p:sldId id="270" r:id="rId8"/>
    <p:sldId id="271" r:id="rId9"/>
    <p:sldId id="272" r:id="rId10"/>
    <p:sldId id="261" r:id="rId11"/>
    <p:sldId id="269" r:id="rId12"/>
    <p:sldId id="273" r:id="rId13"/>
    <p:sldId id="274" r:id="rId14"/>
    <p:sldId id="263" r:id="rId15"/>
    <p:sldId id="264" r:id="rId16"/>
    <p:sldId id="265" r:id="rId17"/>
    <p:sldId id="266" r:id="rId18"/>
    <p:sldId id="268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 showGuides="1">
      <p:cViewPr varScale="1">
        <p:scale>
          <a:sx n="64" d="100"/>
          <a:sy n="64" d="100"/>
        </p:scale>
        <p:origin x="90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AC524F-3975-4C11-BD36-B8B98F10B886}" type="datetimeFigureOut">
              <a:rPr lang="en-ID" smtClean="0"/>
              <a:t>22/06/2024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DB07DE-5CC5-4ED8-BC34-EC3694604A54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836529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DB07DE-5CC5-4ED8-BC34-EC3694604A54}" type="slidenum">
              <a:rPr lang="en-ID" smtClean="0"/>
              <a:t>10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59173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6CFD-0AC4-441B-8BBC-32DACBE1D515}" type="datetimeFigureOut">
              <a:rPr lang="en-ID" smtClean="0"/>
              <a:t>22/06/2024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4F5BF987-037A-4C80-A82D-3FD4E8A8F7AA}" type="slidenum">
              <a:rPr lang="en-ID" smtClean="0"/>
              <a:t>‹#›</a:t>
            </a:fld>
            <a:endParaRPr lang="en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7492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6CFD-0AC4-441B-8BBC-32DACBE1D515}" type="datetimeFigureOut">
              <a:rPr lang="en-ID" smtClean="0"/>
              <a:t>22/06/2024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BF987-037A-4C80-A82D-3FD4E8A8F7AA}" type="slidenum">
              <a:rPr lang="en-ID" smtClean="0"/>
              <a:t>‹#›</a:t>
            </a:fld>
            <a:endParaRPr lang="en-ID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3650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6CFD-0AC4-441B-8BBC-32DACBE1D515}" type="datetimeFigureOut">
              <a:rPr lang="en-ID" smtClean="0"/>
              <a:t>22/06/2024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BF987-037A-4C80-A82D-3FD4E8A8F7AA}" type="slidenum">
              <a:rPr lang="en-ID" smtClean="0"/>
              <a:t>‹#›</a:t>
            </a:fld>
            <a:endParaRPr lang="en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0421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6CFD-0AC4-441B-8BBC-32DACBE1D515}" type="datetimeFigureOut">
              <a:rPr lang="en-ID" smtClean="0"/>
              <a:t>22/06/2024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BF987-037A-4C80-A82D-3FD4E8A8F7AA}" type="slidenum">
              <a:rPr lang="en-ID" smtClean="0"/>
              <a:t>‹#›</a:t>
            </a:fld>
            <a:endParaRPr lang="en-ID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145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6CFD-0AC4-441B-8BBC-32DACBE1D515}" type="datetimeFigureOut">
              <a:rPr lang="en-ID" smtClean="0"/>
              <a:t>22/06/2024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BF987-037A-4C80-A82D-3FD4E8A8F7AA}" type="slidenum">
              <a:rPr lang="en-ID" smtClean="0"/>
              <a:t>‹#›</a:t>
            </a:fld>
            <a:endParaRPr lang="en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0890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6CFD-0AC4-441B-8BBC-32DACBE1D515}" type="datetimeFigureOut">
              <a:rPr lang="en-ID" smtClean="0"/>
              <a:t>22/06/2024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BF987-037A-4C80-A82D-3FD4E8A8F7AA}" type="slidenum">
              <a:rPr lang="en-ID" smtClean="0"/>
              <a:t>‹#›</a:t>
            </a:fld>
            <a:endParaRPr lang="en-ID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8949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6CFD-0AC4-441B-8BBC-32DACBE1D515}" type="datetimeFigureOut">
              <a:rPr lang="en-ID" smtClean="0"/>
              <a:t>22/06/2024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BF987-037A-4C80-A82D-3FD4E8A8F7AA}" type="slidenum">
              <a:rPr lang="en-ID" smtClean="0"/>
              <a:t>‹#›</a:t>
            </a:fld>
            <a:endParaRPr lang="en-ID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9571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6CFD-0AC4-441B-8BBC-32DACBE1D515}" type="datetimeFigureOut">
              <a:rPr lang="en-ID" smtClean="0"/>
              <a:t>22/06/2024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BF987-037A-4C80-A82D-3FD4E8A8F7AA}" type="slidenum">
              <a:rPr lang="en-ID" smtClean="0"/>
              <a:t>‹#›</a:t>
            </a:fld>
            <a:endParaRPr lang="en-ID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8926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6CFD-0AC4-441B-8BBC-32DACBE1D515}" type="datetimeFigureOut">
              <a:rPr lang="en-ID" smtClean="0"/>
              <a:t>22/06/2024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BF987-037A-4C80-A82D-3FD4E8A8F7A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25318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6CFD-0AC4-441B-8BBC-32DACBE1D515}" type="datetimeFigureOut">
              <a:rPr lang="en-ID" smtClean="0"/>
              <a:t>22/06/2024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BF987-037A-4C80-A82D-3FD4E8A8F7AA}" type="slidenum">
              <a:rPr lang="en-ID" smtClean="0"/>
              <a:t>‹#›</a:t>
            </a:fld>
            <a:endParaRPr lang="en-ID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6692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F2786CFD-0AC4-441B-8BBC-32DACBE1D515}" type="datetimeFigureOut">
              <a:rPr lang="en-ID" smtClean="0"/>
              <a:t>22/06/2024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BF987-037A-4C80-A82D-3FD4E8A8F7AA}" type="slidenum">
              <a:rPr lang="en-ID" smtClean="0"/>
              <a:t>‹#›</a:t>
            </a:fld>
            <a:endParaRPr lang="en-ID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9829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86CFD-0AC4-441B-8BBC-32DACBE1D515}" type="datetimeFigureOut">
              <a:rPr lang="en-ID" smtClean="0"/>
              <a:t>22/06/2024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4F5BF987-037A-4C80-A82D-3FD4E8A8F7AA}" type="slidenum">
              <a:rPr lang="en-ID" smtClean="0"/>
              <a:t>‹#›</a:t>
            </a:fld>
            <a:endParaRPr lang="en-ID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356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C276D-81C6-A048-E94B-1B99E2EB93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Pemasaran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A973D6-9431-D29D-9932-33E0E3DA9C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Pertemuan</a:t>
            </a:r>
            <a:r>
              <a:rPr lang="en-US" dirty="0"/>
              <a:t> 11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646615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D0E8E-3AB1-3D5B-52FE-FB3C6C771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Segmentation-Targeting-Positioning (STP)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4A645-E3EB-984E-D022-272A89F322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err="1"/>
              <a:t>Segmentasi</a:t>
            </a:r>
            <a:r>
              <a:rPr lang="en-ID" dirty="0"/>
              <a:t>. (</a:t>
            </a:r>
            <a:r>
              <a:rPr lang="en-ID" dirty="0" err="1"/>
              <a:t>Membagi</a:t>
            </a:r>
            <a:r>
              <a:rPr lang="en-ID" dirty="0"/>
              <a:t> 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mengelompokkan</a:t>
            </a:r>
            <a:r>
              <a:rPr lang="en-ID" dirty="0"/>
              <a:t> pasar </a:t>
            </a:r>
            <a:r>
              <a:rPr lang="en-ID" dirty="0" err="1"/>
              <a:t>ke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beberapa</a:t>
            </a:r>
            <a:r>
              <a:rPr lang="en-ID" dirty="0"/>
              <a:t> </a:t>
            </a:r>
            <a:r>
              <a:rPr lang="en-ID" dirty="0" err="1"/>
              <a:t>segmen</a:t>
            </a:r>
            <a:r>
              <a:rPr lang="en-ID" dirty="0"/>
              <a:t>)</a:t>
            </a:r>
          </a:p>
          <a:p>
            <a:r>
              <a:rPr lang="en-ID" dirty="0"/>
              <a:t>Targeting (</a:t>
            </a:r>
            <a:r>
              <a:rPr lang="en-ID" dirty="0" err="1"/>
              <a:t>Memilih</a:t>
            </a:r>
            <a:r>
              <a:rPr lang="en-ID" dirty="0"/>
              <a:t> </a:t>
            </a:r>
            <a:r>
              <a:rPr lang="en-ID" dirty="0" err="1"/>
              <a:t>satu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segmen</a:t>
            </a:r>
            <a:r>
              <a:rPr lang="en-ID" dirty="0"/>
              <a:t> pasar yang </a:t>
            </a:r>
            <a:r>
              <a:rPr lang="en-ID" dirty="0" err="1"/>
              <a:t>dijadikan</a:t>
            </a:r>
            <a:r>
              <a:rPr lang="en-ID" dirty="0"/>
              <a:t> target pasar)</a:t>
            </a:r>
          </a:p>
          <a:p>
            <a:r>
              <a:rPr lang="en-ID" dirty="0"/>
              <a:t>Positioning (Upaya </a:t>
            </a:r>
            <a:r>
              <a:rPr lang="en-ID" dirty="0" err="1"/>
              <a:t>mengkomunikasikan</a:t>
            </a:r>
            <a:r>
              <a:rPr lang="en-ID" dirty="0"/>
              <a:t> </a:t>
            </a:r>
            <a:r>
              <a:rPr lang="en-ID" dirty="0" err="1"/>
              <a:t>konsep</a:t>
            </a:r>
            <a:r>
              <a:rPr lang="en-ID" dirty="0"/>
              <a:t> </a:t>
            </a:r>
            <a:r>
              <a:rPr lang="en-ID" dirty="0" err="1"/>
              <a:t>produk</a:t>
            </a:r>
            <a:r>
              <a:rPr lang="en-ID" dirty="0"/>
              <a:t>  agar </a:t>
            </a:r>
            <a:r>
              <a:rPr lang="en-ID" dirty="0" err="1"/>
              <a:t>masuk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benak</a:t>
            </a:r>
            <a:r>
              <a:rPr lang="en-ID" dirty="0"/>
              <a:t> </a:t>
            </a:r>
            <a:r>
              <a:rPr lang="en-ID" dirty="0" err="1"/>
              <a:t>konsumen</a:t>
            </a:r>
            <a:r>
              <a:rPr lang="en-ID" dirty="0"/>
              <a:t>)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3251086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07CFF-B234-27FE-D224-E60402A7D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Kategori</a:t>
            </a:r>
            <a:r>
              <a:rPr lang="en-US" dirty="0"/>
              <a:t> </a:t>
            </a:r>
            <a:r>
              <a:rPr lang="en-US" dirty="0" err="1"/>
              <a:t>Segmentasi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0FB7F0-2CDC-A9C5-218F-F5E51EEB65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Geografi</a:t>
            </a:r>
            <a:r>
              <a:rPr lang="en-US" dirty="0"/>
              <a:t> (Wilayah)</a:t>
            </a:r>
          </a:p>
          <a:p>
            <a:r>
              <a:rPr lang="en-US" dirty="0" err="1"/>
              <a:t>Demografi</a:t>
            </a:r>
            <a:r>
              <a:rPr lang="en-US" dirty="0"/>
              <a:t> (</a:t>
            </a:r>
            <a:r>
              <a:rPr lang="en-US" dirty="0" err="1"/>
              <a:t>kependudukan</a:t>
            </a:r>
            <a:r>
              <a:rPr lang="en-US" dirty="0"/>
              <a:t>)</a:t>
            </a:r>
          </a:p>
          <a:p>
            <a:r>
              <a:rPr lang="en-US" dirty="0" err="1"/>
              <a:t>Psikografi</a:t>
            </a:r>
            <a:r>
              <a:rPr lang="en-US" dirty="0"/>
              <a:t> (Gaya </a:t>
            </a:r>
            <a:r>
              <a:rPr lang="en-US" dirty="0" err="1"/>
              <a:t>Hidup</a:t>
            </a:r>
            <a:r>
              <a:rPr lang="en-US" dirty="0"/>
              <a:t>)</a:t>
            </a:r>
          </a:p>
          <a:p>
            <a:r>
              <a:rPr lang="en-US" dirty="0"/>
              <a:t>Behavioral (</a:t>
            </a:r>
            <a:r>
              <a:rPr lang="en-US" dirty="0" err="1"/>
              <a:t>Prilaku</a:t>
            </a:r>
            <a:r>
              <a:rPr lang="en-US" dirty="0"/>
              <a:t>)</a:t>
            </a:r>
          </a:p>
          <a:p>
            <a:r>
              <a:rPr lang="en-US" dirty="0"/>
              <a:t>Individual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161226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DE4E2-49E5-E0AD-DD4A-697551388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4" name="pepo 04a">
            <a:hlinkClick r:id="" action="ppaction://media"/>
            <a:extLst>
              <a:ext uri="{FF2B5EF4-FFF2-40B4-BE49-F238E27FC236}">
                <a16:creationId xmlns:a16="http://schemas.microsoft.com/office/drawing/2014/main" id="{C9188DFC-B0E4-1474-D440-F6D8387FB3D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36512" y="-1"/>
            <a:ext cx="12228512" cy="6878737"/>
          </a:xfrm>
        </p:spPr>
      </p:pic>
    </p:spTree>
    <p:extLst>
      <p:ext uri="{BB962C8B-B14F-4D97-AF65-F5344CB8AC3E}">
        <p14:creationId xmlns:p14="http://schemas.microsoft.com/office/powerpoint/2010/main" val="3501703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8C285-10BB-409D-A9E6-98418E85B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4" name="pepo 04b">
            <a:hlinkClick r:id="" action="ppaction://media"/>
            <a:extLst>
              <a:ext uri="{FF2B5EF4-FFF2-40B4-BE49-F238E27FC236}">
                <a16:creationId xmlns:a16="http://schemas.microsoft.com/office/drawing/2014/main" id="{D8B2CEC7-57E9-90B4-58C9-65EC57F7DA4C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44969"/>
            <a:ext cx="12192000" cy="6858199"/>
          </a:xfrm>
        </p:spPr>
      </p:pic>
    </p:spTree>
    <p:extLst>
      <p:ext uri="{BB962C8B-B14F-4D97-AF65-F5344CB8AC3E}">
        <p14:creationId xmlns:p14="http://schemas.microsoft.com/office/powerpoint/2010/main" val="2543468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8849C-F99B-EF20-9367-420B9EE9D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Taktik</a:t>
            </a:r>
            <a:r>
              <a:rPr lang="en-ID" dirty="0"/>
              <a:t> </a:t>
            </a:r>
            <a:r>
              <a:rPr lang="en-ID" dirty="0" err="1"/>
              <a:t>Pemasaran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FBAF06-CDB9-329A-2E9E-CD883B7E88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dirty="0" err="1"/>
              <a:t>Diferensiasi</a:t>
            </a:r>
            <a:r>
              <a:rPr lang="en-ID" dirty="0"/>
              <a:t>  (Product, service, People, image)</a:t>
            </a:r>
          </a:p>
          <a:p>
            <a:r>
              <a:rPr lang="en-ID" dirty="0" err="1"/>
              <a:t>Bauran</a:t>
            </a:r>
            <a:r>
              <a:rPr lang="en-ID" dirty="0"/>
              <a:t> </a:t>
            </a:r>
            <a:r>
              <a:rPr lang="en-ID" dirty="0" err="1"/>
              <a:t>Pemasaran</a:t>
            </a:r>
            <a:r>
              <a:rPr lang="en-ID" dirty="0"/>
              <a:t> (Product, Price, Place, Promotion)</a:t>
            </a:r>
          </a:p>
          <a:p>
            <a:r>
              <a:rPr lang="en-ID" dirty="0" err="1"/>
              <a:t>Penjualan</a:t>
            </a:r>
            <a:r>
              <a:rPr lang="en-ID" dirty="0"/>
              <a:t> (Fitur selling, Benefit selling, Solution selling)</a:t>
            </a:r>
          </a:p>
        </p:txBody>
      </p:sp>
    </p:spTree>
    <p:extLst>
      <p:ext uri="{BB962C8B-B14F-4D97-AF65-F5344CB8AC3E}">
        <p14:creationId xmlns:p14="http://schemas.microsoft.com/office/powerpoint/2010/main" val="41292315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D5577-2CF9-BFF3-D7A3-DB37A7083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Product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0F4AC9-0855-CFDC-7531-1A61A34221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/>
              <a:t> Product Life Cycle (</a:t>
            </a:r>
            <a:r>
              <a:rPr lang="en-ID" dirty="0" err="1"/>
              <a:t>daur</a:t>
            </a:r>
            <a:r>
              <a:rPr lang="en-ID" dirty="0"/>
              <a:t> </a:t>
            </a:r>
            <a:r>
              <a:rPr lang="en-ID" dirty="0" err="1"/>
              <a:t>hidup</a:t>
            </a:r>
            <a:r>
              <a:rPr lang="en-ID" dirty="0"/>
              <a:t> </a:t>
            </a:r>
            <a:r>
              <a:rPr lang="en-ID" dirty="0" err="1"/>
              <a:t>produk</a:t>
            </a:r>
            <a:r>
              <a:rPr lang="en-ID" dirty="0"/>
              <a:t>)  </a:t>
            </a:r>
            <a:r>
              <a:rPr lang="en-ID" dirty="0" err="1"/>
              <a:t>menunjukkan</a:t>
            </a:r>
            <a:r>
              <a:rPr lang="en-ID" dirty="0"/>
              <a:t> </a:t>
            </a:r>
            <a:r>
              <a:rPr lang="en-ID" dirty="0" err="1"/>
              <a:t>tahapan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pertumbuhan</a:t>
            </a:r>
            <a:r>
              <a:rPr lang="en-ID" dirty="0"/>
              <a:t> yang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memberi</a:t>
            </a:r>
            <a:r>
              <a:rPr lang="en-ID" dirty="0"/>
              <a:t> </a:t>
            </a:r>
            <a:r>
              <a:rPr lang="en-ID" dirty="0" err="1"/>
              <a:t>gambaran</a:t>
            </a:r>
            <a:r>
              <a:rPr lang="en-ID" dirty="0"/>
              <a:t> </a:t>
            </a:r>
            <a:r>
              <a:rPr lang="en-ID" dirty="0" err="1"/>
              <a:t>manajemen</a:t>
            </a:r>
            <a:r>
              <a:rPr lang="en-ID" dirty="0"/>
              <a:t> </a:t>
            </a:r>
            <a:r>
              <a:rPr lang="en-ID" dirty="0" err="1"/>
              <a:t>perusahaan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mengambil</a:t>
            </a:r>
            <a:r>
              <a:rPr lang="en-ID" dirty="0"/>
              <a:t> </a:t>
            </a:r>
            <a:r>
              <a:rPr lang="en-ID" dirty="0" err="1"/>
              <a:t>keputusan</a:t>
            </a:r>
            <a:r>
              <a:rPr lang="en-ID" dirty="0"/>
              <a:t> </a:t>
            </a:r>
            <a:r>
              <a:rPr lang="en-ID" dirty="0" err="1"/>
              <a:t>apakah</a:t>
            </a:r>
            <a:r>
              <a:rPr lang="en-ID" dirty="0"/>
              <a:t> </a:t>
            </a:r>
            <a:r>
              <a:rPr lang="en-ID" dirty="0" err="1"/>
              <a:t>produk</a:t>
            </a:r>
            <a:r>
              <a:rPr lang="en-ID" dirty="0"/>
              <a:t> </a:t>
            </a:r>
            <a:r>
              <a:rPr lang="en-ID" dirty="0" err="1"/>
              <a:t>tersebut</a:t>
            </a:r>
            <a:r>
              <a:rPr lang="en-ID" dirty="0"/>
              <a:t> </a:t>
            </a:r>
            <a:r>
              <a:rPr lang="en-ID" dirty="0" err="1"/>
              <a:t>akan</a:t>
            </a:r>
            <a:r>
              <a:rPr lang="en-ID" dirty="0"/>
              <a:t> </a:t>
            </a:r>
            <a:r>
              <a:rPr lang="en-ID" dirty="0" err="1"/>
              <a:t>dilanjutkan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dan </a:t>
            </a:r>
            <a:r>
              <a:rPr lang="en-ID" dirty="0" err="1"/>
              <a:t>kapan</a:t>
            </a:r>
            <a:r>
              <a:rPr lang="en-ID" dirty="0"/>
              <a:t> </a:t>
            </a:r>
            <a:r>
              <a:rPr lang="en-ID" dirty="0" err="1"/>
              <a:t>produk</a:t>
            </a:r>
            <a:r>
              <a:rPr lang="en-ID" dirty="0"/>
              <a:t> </a:t>
            </a:r>
            <a:r>
              <a:rPr lang="en-ID" dirty="0" err="1"/>
              <a:t>baru</a:t>
            </a:r>
            <a:r>
              <a:rPr lang="en-ID" dirty="0"/>
              <a:t>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diperkenalkan</a:t>
            </a:r>
            <a:r>
              <a:rPr lang="en-ID" dirty="0"/>
              <a:t>. </a:t>
            </a:r>
          </a:p>
          <a:p>
            <a:endParaRPr lang="en-ID" dirty="0"/>
          </a:p>
        </p:txBody>
      </p:sp>
      <p:pic>
        <p:nvPicPr>
          <p:cNvPr id="4" name="Picture 1" descr="Product life cycle">
            <a:extLst>
              <a:ext uri="{FF2B5EF4-FFF2-40B4-BE49-F238E27FC236}">
                <a16:creationId xmlns:a16="http://schemas.microsoft.com/office/drawing/2014/main" id="{457A80E6-47A6-1184-001B-C868DE8A48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3495" y="3284407"/>
            <a:ext cx="5257800" cy="2362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99688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C9D87-F7F9-263C-B85E-BBE729156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Harga (Price)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B1AC3E-89B8-83F7-5A5B-4CF455EAD6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err="1"/>
              <a:t>Pendekatan</a:t>
            </a:r>
            <a:r>
              <a:rPr lang="en-ID" dirty="0"/>
              <a:t> </a:t>
            </a:r>
            <a:r>
              <a:rPr lang="en-ID" dirty="0" err="1"/>
              <a:t>penetapan</a:t>
            </a:r>
            <a:r>
              <a:rPr lang="en-ID" dirty="0"/>
              <a:t> </a:t>
            </a:r>
            <a:r>
              <a:rPr lang="en-ID" dirty="0" err="1"/>
              <a:t>harga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umum</a:t>
            </a:r>
            <a:r>
              <a:rPr lang="en-ID" dirty="0"/>
              <a:t> </a:t>
            </a:r>
            <a:r>
              <a:rPr lang="en-ID" dirty="0" err="1"/>
              <a:t>meliputi</a:t>
            </a:r>
            <a:r>
              <a:rPr lang="en-ID" dirty="0"/>
              <a:t> </a:t>
            </a:r>
            <a:r>
              <a:rPr lang="en-ID" dirty="0" err="1"/>
              <a:t>satu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tiga</a:t>
            </a:r>
            <a:r>
              <a:rPr lang="en-ID" dirty="0"/>
              <a:t> </a:t>
            </a:r>
            <a:r>
              <a:rPr lang="en-ID" dirty="0" err="1"/>
              <a:t>perangkat</a:t>
            </a:r>
            <a:r>
              <a:rPr lang="en-ID" dirty="0"/>
              <a:t> </a:t>
            </a:r>
            <a:r>
              <a:rPr lang="en-ID" dirty="0" err="1"/>
              <a:t>perimbangan</a:t>
            </a:r>
            <a:r>
              <a:rPr lang="en-ID" dirty="0"/>
              <a:t>:</a:t>
            </a:r>
          </a:p>
          <a:p>
            <a:pPr lvl="1"/>
            <a:r>
              <a:rPr lang="en-US" dirty="0"/>
              <a:t>Cost Based Pricing (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harga</a:t>
            </a:r>
            <a:r>
              <a:rPr lang="en-US" dirty="0"/>
              <a:t> </a:t>
            </a:r>
            <a:r>
              <a:rPr lang="en-US" dirty="0" err="1"/>
              <a:t>riil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Value Based Pricing (</a:t>
            </a:r>
            <a:r>
              <a:rPr lang="en-US" dirty="0" err="1"/>
              <a:t>Berdasrkan</a:t>
            </a:r>
            <a:r>
              <a:rPr lang="en-US" dirty="0"/>
              <a:t> Nilai </a:t>
            </a:r>
            <a:r>
              <a:rPr lang="en-US" dirty="0" err="1"/>
              <a:t>Manfaat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Competition Based Pricing (</a:t>
            </a:r>
            <a:r>
              <a:rPr lang="en-US" dirty="0" err="1"/>
              <a:t>Berdasrkan</a:t>
            </a:r>
            <a:r>
              <a:rPr lang="en-US" dirty="0"/>
              <a:t> </a:t>
            </a:r>
            <a:r>
              <a:rPr lang="en-US" dirty="0" err="1"/>
              <a:t>Persaingan</a:t>
            </a:r>
            <a:r>
              <a:rPr lang="en-US" dirty="0"/>
              <a:t>)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9309202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20204-661B-7818-13CC-E78FA0C50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Place (</a:t>
            </a:r>
            <a:r>
              <a:rPr lang="en-ID" dirty="0" err="1"/>
              <a:t>Tempat</a:t>
            </a:r>
            <a:r>
              <a:rPr lang="en-ID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84A946-5462-7F9D-58B0-9C16B1615D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dirty="0" err="1"/>
              <a:t>Saluran</a:t>
            </a:r>
            <a:r>
              <a:rPr lang="en-ID" dirty="0"/>
              <a:t> 1 (</a:t>
            </a:r>
            <a:r>
              <a:rPr lang="en-ID" dirty="0" err="1"/>
              <a:t>Distribusi</a:t>
            </a:r>
            <a:r>
              <a:rPr lang="en-ID" dirty="0"/>
              <a:t>  </a:t>
            </a:r>
            <a:r>
              <a:rPr lang="en-ID" dirty="0" err="1"/>
              <a:t>Langsung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Produk</a:t>
            </a:r>
            <a:r>
              <a:rPr lang="en-ID" dirty="0"/>
              <a:t> </a:t>
            </a:r>
            <a:r>
              <a:rPr lang="en-ID" dirty="0" err="1"/>
              <a:t>Konsumsi</a:t>
            </a:r>
            <a:r>
              <a:rPr lang="en-ID" dirty="0"/>
              <a:t> :  </a:t>
            </a:r>
            <a:r>
              <a:rPr lang="en-ID" dirty="0" err="1"/>
              <a:t>Produsen</a:t>
            </a:r>
            <a:r>
              <a:rPr lang="en-ID" dirty="0"/>
              <a:t> ----&gt;&gt; </a:t>
            </a:r>
            <a:r>
              <a:rPr lang="en-ID" dirty="0" err="1"/>
              <a:t>Pemakai</a:t>
            </a:r>
            <a:r>
              <a:rPr lang="en-ID" dirty="0"/>
              <a:t>)</a:t>
            </a:r>
          </a:p>
          <a:p>
            <a:r>
              <a:rPr lang="en-ID" dirty="0" err="1"/>
              <a:t>Saluran</a:t>
            </a:r>
            <a:r>
              <a:rPr lang="en-ID" dirty="0"/>
              <a:t> 2 (</a:t>
            </a:r>
            <a:r>
              <a:rPr lang="en-ID" dirty="0" err="1"/>
              <a:t>Distribusi</a:t>
            </a:r>
            <a:r>
              <a:rPr lang="en-ID" dirty="0"/>
              <a:t> </a:t>
            </a:r>
            <a:r>
              <a:rPr lang="en-ID" dirty="0" err="1"/>
              <a:t>Eceran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Produk</a:t>
            </a:r>
            <a:r>
              <a:rPr lang="en-ID" dirty="0"/>
              <a:t> </a:t>
            </a:r>
            <a:r>
              <a:rPr lang="en-ID" dirty="0" err="1"/>
              <a:t>konsumsi</a:t>
            </a:r>
            <a:r>
              <a:rPr lang="en-ID" dirty="0"/>
              <a:t> : </a:t>
            </a:r>
            <a:r>
              <a:rPr lang="en-ID" dirty="0" err="1"/>
              <a:t>Produsen</a:t>
            </a:r>
            <a:r>
              <a:rPr lang="en-ID" dirty="0"/>
              <a:t> ----&gt;&gt; </a:t>
            </a:r>
            <a:r>
              <a:rPr lang="en-ID" dirty="0" err="1"/>
              <a:t>Produsen</a:t>
            </a:r>
            <a:r>
              <a:rPr lang="en-ID" dirty="0"/>
              <a:t> ----&gt;&gt; </a:t>
            </a:r>
            <a:r>
              <a:rPr lang="en-ID" dirty="0" err="1"/>
              <a:t>Konsumen</a:t>
            </a:r>
            <a:r>
              <a:rPr lang="en-ID" dirty="0"/>
              <a:t> )</a:t>
            </a:r>
          </a:p>
          <a:p>
            <a:r>
              <a:rPr lang="en-ID" dirty="0" err="1"/>
              <a:t>Saluran</a:t>
            </a:r>
            <a:r>
              <a:rPr lang="en-ID" dirty="0"/>
              <a:t> 3 (</a:t>
            </a:r>
            <a:r>
              <a:rPr lang="en-ID" dirty="0" err="1"/>
              <a:t>Distribusi</a:t>
            </a:r>
            <a:r>
              <a:rPr lang="en-ID" dirty="0"/>
              <a:t> </a:t>
            </a:r>
            <a:r>
              <a:rPr lang="en-ID" dirty="0" err="1"/>
              <a:t>Grosir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produk</a:t>
            </a:r>
            <a:r>
              <a:rPr lang="en-ID" dirty="0"/>
              <a:t> </a:t>
            </a:r>
            <a:r>
              <a:rPr lang="en-ID" dirty="0" err="1"/>
              <a:t>konsumsi</a:t>
            </a:r>
            <a:r>
              <a:rPr lang="en-ID" dirty="0"/>
              <a:t> : </a:t>
            </a:r>
            <a:r>
              <a:rPr lang="en-ID" dirty="0" err="1"/>
              <a:t>Produsen</a:t>
            </a:r>
            <a:r>
              <a:rPr lang="en-ID" dirty="0"/>
              <a:t> --&gt; </a:t>
            </a:r>
            <a:r>
              <a:rPr lang="en-ID" dirty="0" err="1"/>
              <a:t>Grosir</a:t>
            </a:r>
            <a:r>
              <a:rPr lang="en-ID" dirty="0"/>
              <a:t> --&gt; </a:t>
            </a:r>
            <a:r>
              <a:rPr lang="en-ID" dirty="0" err="1"/>
              <a:t>Pengecer</a:t>
            </a:r>
            <a:r>
              <a:rPr lang="en-ID" dirty="0"/>
              <a:t> --&gt; </a:t>
            </a:r>
            <a:r>
              <a:rPr lang="en-ID" dirty="0" err="1"/>
              <a:t>Konsumen</a:t>
            </a:r>
            <a:r>
              <a:rPr lang="en-ID" dirty="0"/>
              <a:t>)</a:t>
            </a:r>
          </a:p>
          <a:p>
            <a:r>
              <a:rPr lang="en-ID" dirty="0" err="1"/>
              <a:t>Saluran</a:t>
            </a:r>
            <a:r>
              <a:rPr lang="en-ID" dirty="0"/>
              <a:t> 4 (</a:t>
            </a:r>
            <a:r>
              <a:rPr lang="en-ID" dirty="0" err="1"/>
              <a:t>Distribusi</a:t>
            </a:r>
            <a:r>
              <a:rPr lang="en-ID" dirty="0"/>
              <a:t> </a:t>
            </a:r>
            <a:r>
              <a:rPr lang="en-ID" dirty="0" err="1"/>
              <a:t>melalaui</a:t>
            </a:r>
            <a:r>
              <a:rPr lang="en-ID" dirty="0"/>
              <a:t> </a:t>
            </a:r>
            <a:r>
              <a:rPr lang="en-ID" dirty="0" err="1"/>
              <a:t>agen</a:t>
            </a:r>
            <a:r>
              <a:rPr lang="en-ID" dirty="0"/>
              <a:t> </a:t>
            </a:r>
            <a:r>
              <a:rPr lang="en-ID" dirty="0" err="1"/>
              <a:t>penjualan</a:t>
            </a:r>
            <a:r>
              <a:rPr lang="en-ID" dirty="0"/>
              <a:t> : </a:t>
            </a:r>
            <a:r>
              <a:rPr lang="en-ID" dirty="0" err="1"/>
              <a:t>Produsen</a:t>
            </a:r>
            <a:r>
              <a:rPr lang="en-ID" dirty="0"/>
              <a:t> -&gt; </a:t>
            </a:r>
            <a:r>
              <a:rPr lang="en-ID" dirty="0" err="1"/>
              <a:t>Agen</a:t>
            </a:r>
            <a:r>
              <a:rPr lang="en-ID" dirty="0"/>
              <a:t> -&gt; </a:t>
            </a:r>
            <a:r>
              <a:rPr lang="en-ID" dirty="0" err="1"/>
              <a:t>Grosir</a:t>
            </a:r>
            <a:r>
              <a:rPr lang="en-ID" dirty="0"/>
              <a:t> -&gt; </a:t>
            </a:r>
            <a:r>
              <a:rPr lang="en-ID" dirty="0" err="1"/>
              <a:t>Pengecer</a:t>
            </a:r>
            <a:r>
              <a:rPr lang="en-ID" dirty="0"/>
              <a:t> -&gt; </a:t>
            </a:r>
            <a:r>
              <a:rPr lang="en-ID" dirty="0" err="1"/>
              <a:t>konsumen</a:t>
            </a:r>
            <a:r>
              <a:rPr lang="en-ID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27207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F2EF86-208A-9A5C-1CC2-F2BCACD9B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Promosi</a:t>
            </a:r>
            <a:r>
              <a:rPr lang="en-US" dirty="0"/>
              <a:t> (Promotion)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D68827-9D41-7EA6-D03B-C8D6F9416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dirty="0"/>
              <a:t>Advertising : </a:t>
            </a:r>
            <a:r>
              <a:rPr lang="en-ID" dirty="0" err="1"/>
              <a:t>Periklanan</a:t>
            </a:r>
            <a:r>
              <a:rPr lang="en-ID" dirty="0"/>
              <a:t> / </a:t>
            </a:r>
            <a:r>
              <a:rPr lang="en-ID" dirty="0" err="1"/>
              <a:t>Promosi</a:t>
            </a:r>
            <a:r>
              <a:rPr lang="en-ID" dirty="0"/>
              <a:t> </a:t>
            </a:r>
            <a:r>
              <a:rPr lang="en-ID" dirty="0" err="1"/>
              <a:t>melalui</a:t>
            </a:r>
            <a:r>
              <a:rPr lang="en-ID" dirty="0"/>
              <a:t> Koran, </a:t>
            </a:r>
            <a:r>
              <a:rPr lang="en-ID" dirty="0" err="1"/>
              <a:t>televisi</a:t>
            </a:r>
            <a:r>
              <a:rPr lang="en-ID" dirty="0"/>
              <a:t>, direct mail, radio, </a:t>
            </a:r>
            <a:r>
              <a:rPr lang="en-ID" dirty="0" err="1"/>
              <a:t>majalah</a:t>
            </a:r>
            <a:r>
              <a:rPr lang="en-ID" dirty="0"/>
              <a:t>, </a:t>
            </a:r>
            <a:r>
              <a:rPr lang="en-ID" dirty="0" err="1"/>
              <a:t>iklan</a:t>
            </a:r>
            <a:r>
              <a:rPr lang="en-ID" dirty="0"/>
              <a:t> </a:t>
            </a:r>
            <a:r>
              <a:rPr lang="en-ID" dirty="0" err="1"/>
              <a:t>luar</a:t>
            </a:r>
            <a:r>
              <a:rPr lang="en-ID" dirty="0"/>
              <a:t> </a:t>
            </a:r>
            <a:r>
              <a:rPr lang="en-ID" dirty="0" err="1"/>
              <a:t>ruangan</a:t>
            </a:r>
            <a:r>
              <a:rPr lang="en-ID"/>
              <a:t>, internet</a:t>
            </a:r>
            <a:endParaRPr lang="en-ID" dirty="0"/>
          </a:p>
          <a:p>
            <a:r>
              <a:rPr lang="en-ID" dirty="0"/>
              <a:t>Personal Selling : </a:t>
            </a:r>
            <a:r>
              <a:rPr lang="en-ID" dirty="0" err="1"/>
              <a:t>Bentuk</a:t>
            </a:r>
            <a:r>
              <a:rPr lang="en-ID" dirty="0"/>
              <a:t> </a:t>
            </a:r>
            <a:r>
              <a:rPr lang="en-ID" dirty="0" err="1"/>
              <a:t>penjualan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langsung</a:t>
            </a:r>
            <a:r>
              <a:rPr lang="en-ID" dirty="0"/>
              <a:t> </a:t>
            </a:r>
            <a:r>
              <a:rPr lang="en-ID" dirty="0" err="1"/>
              <a:t>kepada</a:t>
            </a:r>
            <a:r>
              <a:rPr lang="en-ID" dirty="0"/>
              <a:t> </a:t>
            </a:r>
            <a:r>
              <a:rPr lang="en-ID" dirty="0" err="1"/>
              <a:t>konsumen</a:t>
            </a:r>
            <a:r>
              <a:rPr lang="en-ID" dirty="0"/>
              <a:t> yang sangat </a:t>
            </a:r>
            <a:r>
              <a:rPr lang="en-ID" dirty="0" err="1"/>
              <a:t>efektif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pemasaran</a:t>
            </a:r>
            <a:r>
              <a:rPr lang="en-ID" dirty="0"/>
              <a:t> </a:t>
            </a:r>
            <a:r>
              <a:rPr lang="en-ID" dirty="0" err="1"/>
              <a:t>hubungan</a:t>
            </a:r>
            <a:r>
              <a:rPr lang="en-ID" dirty="0"/>
              <a:t> </a:t>
            </a:r>
            <a:r>
              <a:rPr lang="en-ID" dirty="0" err="1"/>
              <a:t>antara</a:t>
            </a:r>
            <a:r>
              <a:rPr lang="en-ID" dirty="0"/>
              <a:t> </a:t>
            </a:r>
            <a:r>
              <a:rPr lang="en-ID" dirty="0" err="1"/>
              <a:t>penjual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konsumen</a:t>
            </a:r>
            <a:endParaRPr lang="en-ID" dirty="0"/>
          </a:p>
          <a:p>
            <a:r>
              <a:rPr lang="en-ID" dirty="0"/>
              <a:t>Sales Promotion : </a:t>
            </a:r>
            <a:r>
              <a:rPr lang="en-ID" dirty="0" err="1"/>
              <a:t>Produk</a:t>
            </a:r>
            <a:r>
              <a:rPr lang="en-ID" dirty="0"/>
              <a:t> get out the crowd, </a:t>
            </a:r>
            <a:r>
              <a:rPr lang="en-ID" dirty="0" err="1"/>
              <a:t>Penghubung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media lain, </a:t>
            </a:r>
            <a:r>
              <a:rPr lang="en-ID" dirty="0" err="1"/>
              <a:t>mendorong</a:t>
            </a:r>
            <a:r>
              <a:rPr lang="en-ID" dirty="0"/>
              <a:t> trial purchase,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diingat</a:t>
            </a:r>
            <a:r>
              <a:rPr lang="en-ID" dirty="0"/>
              <a:t> oleh </a:t>
            </a:r>
            <a:r>
              <a:rPr lang="en-ID" dirty="0" err="1"/>
              <a:t>konsumen</a:t>
            </a:r>
            <a:endParaRPr lang="en-ID" dirty="0"/>
          </a:p>
          <a:p>
            <a:r>
              <a:rPr lang="en-ID" dirty="0"/>
              <a:t>Public Relation : </a:t>
            </a:r>
            <a:r>
              <a:rPr lang="en-ID" dirty="0" err="1"/>
              <a:t>Publikasi</a:t>
            </a:r>
            <a:r>
              <a:rPr lang="en-ID" dirty="0"/>
              <a:t> </a:t>
            </a:r>
            <a:r>
              <a:rPr lang="en-ID" dirty="0" err="1"/>
              <a:t>kegiatan</a:t>
            </a:r>
            <a:r>
              <a:rPr lang="en-ID" dirty="0"/>
              <a:t> </a:t>
            </a:r>
            <a:r>
              <a:rPr lang="en-ID" dirty="0" err="1"/>
              <a:t>pelayanan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masyarakat</a:t>
            </a:r>
            <a:r>
              <a:rPr lang="en-ID" dirty="0"/>
              <a:t> </a:t>
            </a:r>
            <a:r>
              <a:rPr lang="en-ID" dirty="0" err="1"/>
              <a:t>umum</a:t>
            </a:r>
            <a:endParaRPr lang="en-ID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2870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E7E7A-D8C2-91BD-5F7E-1DA0A7D5A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776227-76A2-3EE4-0F8D-7FF6E0A785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err="1"/>
              <a:t>Menjelaskan</a:t>
            </a:r>
            <a:r>
              <a:rPr lang="en-ID" dirty="0"/>
              <a:t> </a:t>
            </a:r>
            <a:r>
              <a:rPr lang="en-ID" dirty="0" err="1"/>
              <a:t>konsep</a:t>
            </a:r>
            <a:r>
              <a:rPr lang="en-ID" dirty="0"/>
              <a:t> </a:t>
            </a:r>
            <a:r>
              <a:rPr lang="en-ID" dirty="0" err="1"/>
              <a:t>pemasaran</a:t>
            </a:r>
            <a:endParaRPr lang="en-ID" dirty="0"/>
          </a:p>
          <a:p>
            <a:r>
              <a:rPr lang="en-ID" dirty="0" err="1"/>
              <a:t>Menjelaskan</a:t>
            </a:r>
            <a:r>
              <a:rPr lang="en-ID" dirty="0"/>
              <a:t> strategi dan </a:t>
            </a:r>
            <a:r>
              <a:rPr lang="en-ID" dirty="0" err="1"/>
              <a:t>taktik</a:t>
            </a:r>
            <a:r>
              <a:rPr lang="en-ID" dirty="0"/>
              <a:t> </a:t>
            </a:r>
            <a:r>
              <a:rPr lang="en-ID" dirty="0" err="1"/>
              <a:t>pemasaran</a:t>
            </a:r>
            <a:endParaRPr lang="en-ID" dirty="0"/>
          </a:p>
          <a:p>
            <a:r>
              <a:rPr lang="en-ID" dirty="0" err="1"/>
              <a:t>Menjelaskan</a:t>
            </a:r>
            <a:r>
              <a:rPr lang="en-ID" dirty="0"/>
              <a:t> </a:t>
            </a:r>
            <a:r>
              <a:rPr lang="en-ID" dirty="0" err="1"/>
              <a:t>konsep</a:t>
            </a:r>
            <a:r>
              <a:rPr lang="en-ID" dirty="0"/>
              <a:t> </a:t>
            </a:r>
            <a:r>
              <a:rPr lang="en-ID" dirty="0" err="1"/>
              <a:t>bauran</a:t>
            </a:r>
            <a:r>
              <a:rPr lang="en-ID" dirty="0"/>
              <a:t> </a:t>
            </a:r>
            <a:r>
              <a:rPr lang="en-ID" dirty="0" err="1"/>
              <a:t>pemasaran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499825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9F1C855-65B5-6D97-0CDB-32C1137F0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Produksi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Pasar?</a:t>
            </a:r>
            <a:br>
              <a:rPr lang="en-US" dirty="0"/>
            </a:b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F384-79A9-955B-5D8D-6287275CD8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421717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8321788-07D4-840D-3507-D5941B4BB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Pemasaran</a:t>
            </a:r>
            <a:endParaRPr lang="en-ID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8BCB491-9A2D-3783-05D4-67614846BE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/>
              <a:t>American Marketing Association</a:t>
            </a:r>
            <a:r>
              <a:rPr lang="en-US" dirty="0"/>
              <a:t> : Proses </a:t>
            </a:r>
            <a:r>
              <a:rPr lang="en-US" dirty="0" err="1"/>
              <a:t>perencanaan</a:t>
            </a:r>
            <a:r>
              <a:rPr lang="en-US" dirty="0"/>
              <a:t> dan </a:t>
            </a:r>
            <a:r>
              <a:rPr lang="en-US" dirty="0" err="1"/>
              <a:t>pelaksanaan</a:t>
            </a:r>
            <a:r>
              <a:rPr lang="en-US" dirty="0"/>
              <a:t> </a:t>
            </a:r>
            <a:r>
              <a:rPr lang="en-US" dirty="0" err="1"/>
              <a:t>konsepsi</a:t>
            </a:r>
            <a:r>
              <a:rPr lang="en-US" dirty="0"/>
              <a:t>, </a:t>
            </a:r>
            <a:r>
              <a:rPr lang="en-US" dirty="0" err="1"/>
              <a:t>penetapan</a:t>
            </a:r>
            <a:r>
              <a:rPr lang="en-US" dirty="0"/>
              <a:t> </a:t>
            </a:r>
            <a:r>
              <a:rPr lang="en-US" dirty="0" err="1"/>
              <a:t>harga</a:t>
            </a:r>
            <a:r>
              <a:rPr lang="en-US" dirty="0"/>
              <a:t> </a:t>
            </a:r>
            <a:r>
              <a:rPr lang="en-US" dirty="0" err="1"/>
              <a:t>promosi</a:t>
            </a:r>
            <a:r>
              <a:rPr lang="en-US" dirty="0"/>
              <a:t> dan </a:t>
            </a:r>
            <a:r>
              <a:rPr lang="en-US" dirty="0" err="1"/>
              <a:t>distribusi</a:t>
            </a:r>
            <a:r>
              <a:rPr lang="en-US" dirty="0"/>
              <a:t> </a:t>
            </a:r>
            <a:r>
              <a:rPr lang="en-US" dirty="0" err="1"/>
              <a:t>gagasan</a:t>
            </a:r>
            <a:r>
              <a:rPr lang="en-US" dirty="0"/>
              <a:t>, </a:t>
            </a:r>
            <a:r>
              <a:rPr lang="en-US" dirty="0" err="1"/>
              <a:t>barang</a:t>
            </a:r>
            <a:r>
              <a:rPr lang="en-US" dirty="0"/>
              <a:t> dan </a:t>
            </a:r>
            <a:r>
              <a:rPr lang="en-US" dirty="0" err="1"/>
              <a:t>jasa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menciptakan</a:t>
            </a:r>
            <a:r>
              <a:rPr lang="en-US" dirty="0"/>
              <a:t> </a:t>
            </a:r>
            <a:r>
              <a:rPr lang="en-US" dirty="0" err="1"/>
              <a:t>pertukaran</a:t>
            </a:r>
            <a:r>
              <a:rPr lang="en-US" dirty="0"/>
              <a:t> yang </a:t>
            </a:r>
            <a:r>
              <a:rPr lang="en-US" dirty="0" err="1"/>
              <a:t>memuaskan</a:t>
            </a:r>
            <a:r>
              <a:rPr lang="en-US" dirty="0"/>
              <a:t> </a:t>
            </a:r>
            <a:r>
              <a:rPr lang="en-US" dirty="0" err="1"/>
              <a:t>sasaran</a:t>
            </a:r>
            <a:r>
              <a:rPr lang="en-US" dirty="0"/>
              <a:t> </a:t>
            </a:r>
            <a:r>
              <a:rPr lang="en-US" dirty="0" err="1"/>
              <a:t>perseorangan</a:t>
            </a:r>
            <a:r>
              <a:rPr lang="en-US" dirty="0"/>
              <a:t> dan </a:t>
            </a:r>
            <a:r>
              <a:rPr lang="en-US" dirty="0" err="1"/>
              <a:t>organisasi</a:t>
            </a:r>
            <a:endParaRPr lang="en-US" dirty="0"/>
          </a:p>
          <a:p>
            <a:r>
              <a:rPr lang="en-US" b="1" dirty="0"/>
              <a:t>Kotler dan Lane (2007)</a:t>
            </a:r>
            <a:r>
              <a:rPr lang="en-US" dirty="0"/>
              <a:t>: </a:t>
            </a:r>
            <a:r>
              <a:rPr lang="en-US" dirty="0" err="1"/>
              <a:t>Pemasaran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proses </a:t>
            </a:r>
            <a:r>
              <a:rPr lang="en-US" dirty="0" err="1"/>
              <a:t>sosial</a:t>
            </a:r>
            <a:r>
              <a:rPr lang="en-US" dirty="0"/>
              <a:t> yang di </a:t>
            </a:r>
            <a:r>
              <a:rPr lang="en-US" dirty="0" err="1"/>
              <a:t>dalamnya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dan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/>
              <a:t>butuhkan</a:t>
            </a:r>
            <a:r>
              <a:rPr lang="en-US" dirty="0"/>
              <a:t> dan </a:t>
            </a:r>
            <a:r>
              <a:rPr lang="en-US" dirty="0" err="1"/>
              <a:t>inginkan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menciptakan</a:t>
            </a:r>
            <a:r>
              <a:rPr lang="en-US" dirty="0"/>
              <a:t>, </a:t>
            </a:r>
            <a:r>
              <a:rPr lang="en-US" dirty="0" err="1"/>
              <a:t>menawarkan</a:t>
            </a:r>
            <a:r>
              <a:rPr lang="en-US" dirty="0"/>
              <a:t>, dan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bebas</a:t>
            </a:r>
            <a:r>
              <a:rPr lang="en-US" dirty="0"/>
              <a:t> </a:t>
            </a:r>
            <a:r>
              <a:rPr lang="en-US" dirty="0" err="1"/>
              <a:t>mempertukarkan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yang </a:t>
            </a:r>
            <a:r>
              <a:rPr lang="en-US" dirty="0" err="1"/>
              <a:t>bernilai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lain.</a:t>
            </a:r>
          </a:p>
          <a:p>
            <a:r>
              <a:rPr lang="en-ID" b="1" dirty="0"/>
              <a:t>Ducker (1954)</a:t>
            </a:r>
            <a:r>
              <a:rPr lang="en-ID" dirty="0"/>
              <a:t>: </a:t>
            </a:r>
            <a:r>
              <a:rPr lang="en-ID" dirty="0" err="1"/>
              <a:t>Pemasaran</a:t>
            </a:r>
            <a:r>
              <a:rPr lang="en-ID" dirty="0"/>
              <a:t> </a:t>
            </a:r>
            <a:r>
              <a:rPr lang="en-ID" dirty="0" err="1"/>
              <a:t>bukan</a:t>
            </a:r>
            <a:r>
              <a:rPr lang="en-ID" dirty="0"/>
              <a:t> </a:t>
            </a:r>
            <a:r>
              <a:rPr lang="en-ID" dirty="0" err="1"/>
              <a:t>sekedar</a:t>
            </a:r>
            <a:r>
              <a:rPr lang="en-ID" dirty="0"/>
              <a:t> </a:t>
            </a:r>
            <a:r>
              <a:rPr lang="en-ID" dirty="0" err="1"/>
              <a:t>perluasan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penjualan</a:t>
            </a:r>
            <a:r>
              <a:rPr lang="en-ID" dirty="0"/>
              <a:t>, </a:t>
            </a:r>
            <a:r>
              <a:rPr lang="en-ID" dirty="0" err="1"/>
              <a:t>pemasaran</a:t>
            </a:r>
            <a:r>
              <a:rPr lang="en-ID" dirty="0"/>
              <a:t> </a:t>
            </a:r>
            <a:r>
              <a:rPr lang="en-ID" dirty="0" err="1"/>
              <a:t>sama</a:t>
            </a:r>
            <a:r>
              <a:rPr lang="en-ID" dirty="0"/>
              <a:t> </a:t>
            </a:r>
            <a:r>
              <a:rPr lang="en-ID" dirty="0" err="1"/>
              <a:t>sekali</a:t>
            </a:r>
            <a:r>
              <a:rPr lang="en-ID" dirty="0"/>
              <a:t> </a:t>
            </a:r>
            <a:r>
              <a:rPr lang="en-ID" dirty="0" err="1"/>
              <a:t>bukan</a:t>
            </a:r>
            <a:r>
              <a:rPr lang="en-ID" dirty="0"/>
              <a:t> </a:t>
            </a:r>
            <a:r>
              <a:rPr lang="en-ID" dirty="0" err="1"/>
              <a:t>aktivitas</a:t>
            </a:r>
            <a:r>
              <a:rPr lang="en-ID" dirty="0"/>
              <a:t> </a:t>
            </a:r>
            <a:r>
              <a:rPr lang="en-ID" dirty="0" err="1"/>
              <a:t>khusus</a:t>
            </a:r>
            <a:r>
              <a:rPr lang="en-ID" dirty="0"/>
              <a:t>, </a:t>
            </a:r>
            <a:r>
              <a:rPr lang="en-ID" dirty="0" err="1"/>
              <a:t>tetapi</a:t>
            </a:r>
            <a:r>
              <a:rPr lang="en-ID" dirty="0"/>
              <a:t> </a:t>
            </a:r>
            <a:r>
              <a:rPr lang="en-ID" dirty="0" err="1"/>
              <a:t>merupakan</a:t>
            </a:r>
            <a:r>
              <a:rPr lang="en-ID" dirty="0"/>
              <a:t> </a:t>
            </a:r>
            <a:r>
              <a:rPr lang="en-ID" dirty="0" err="1"/>
              <a:t>keseluruhan</a:t>
            </a:r>
            <a:r>
              <a:rPr lang="en-ID" dirty="0"/>
              <a:t> </a:t>
            </a:r>
            <a:r>
              <a:rPr lang="en-ID" dirty="0" err="1"/>
              <a:t>bisnis</a:t>
            </a:r>
            <a:r>
              <a:rPr lang="en-ID" dirty="0"/>
              <a:t> yang </a:t>
            </a:r>
            <a:r>
              <a:rPr lang="en-ID" dirty="0" err="1"/>
              <a:t>dilihat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sudut</a:t>
            </a:r>
            <a:r>
              <a:rPr lang="en-ID" dirty="0"/>
              <a:t> </a:t>
            </a:r>
            <a:r>
              <a:rPr lang="en-ID" dirty="0" err="1"/>
              <a:t>pandang</a:t>
            </a:r>
            <a:r>
              <a:rPr lang="en-ID" dirty="0"/>
              <a:t> </a:t>
            </a:r>
            <a:r>
              <a:rPr lang="en-ID" dirty="0" err="1"/>
              <a:t>hasil</a:t>
            </a:r>
            <a:r>
              <a:rPr lang="en-ID" dirty="0"/>
              <a:t> </a:t>
            </a:r>
            <a:r>
              <a:rPr lang="en-ID" dirty="0" err="1"/>
              <a:t>akhir</a:t>
            </a:r>
            <a:r>
              <a:rPr lang="en-ID" dirty="0"/>
              <a:t> yang </a:t>
            </a:r>
            <a:r>
              <a:rPr lang="en-ID" dirty="0" err="1"/>
              <a:t>dicapai</a:t>
            </a:r>
            <a:r>
              <a:rPr lang="en-ID" dirty="0"/>
              <a:t>, </a:t>
            </a:r>
            <a:r>
              <a:rPr lang="en-ID" dirty="0" err="1"/>
              <a:t>yaitu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sudut</a:t>
            </a:r>
            <a:r>
              <a:rPr lang="en-ID" dirty="0"/>
              <a:t> </a:t>
            </a:r>
            <a:r>
              <a:rPr lang="en-ID" dirty="0" err="1"/>
              <a:t>pelanggan</a:t>
            </a:r>
            <a:r>
              <a:rPr lang="en-ID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88632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F9705-4D3B-D8B0-682A-AF7EB385B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BF5B74-9B64-24ED-9311-68921A9DFF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err="1"/>
              <a:t>Pemasaran</a:t>
            </a:r>
            <a:r>
              <a:rPr lang="en-ID" dirty="0"/>
              <a:t> </a:t>
            </a:r>
            <a:r>
              <a:rPr lang="en-ID" dirty="0" err="1"/>
              <a:t>Barang</a:t>
            </a:r>
            <a:r>
              <a:rPr lang="en-ID" dirty="0"/>
              <a:t> </a:t>
            </a:r>
            <a:r>
              <a:rPr lang="en-ID" dirty="0" err="1"/>
              <a:t>Konsumsi</a:t>
            </a:r>
            <a:r>
              <a:rPr lang="en-ID" dirty="0"/>
              <a:t> (Consumers Goods) </a:t>
            </a:r>
            <a:r>
              <a:rPr lang="en-ID" dirty="0" err="1"/>
              <a:t>yaitu</a:t>
            </a:r>
            <a:r>
              <a:rPr lang="en-ID" dirty="0"/>
              <a:t> </a:t>
            </a:r>
            <a:r>
              <a:rPr lang="en-ID" dirty="0" err="1"/>
              <a:t>pemasaran</a:t>
            </a:r>
            <a:r>
              <a:rPr lang="en-ID" dirty="0"/>
              <a:t> pada </a:t>
            </a:r>
            <a:r>
              <a:rPr lang="en-ID" dirty="0" err="1"/>
              <a:t>produk</a:t>
            </a:r>
            <a:r>
              <a:rPr lang="en-ID" dirty="0"/>
              <a:t> yang </a:t>
            </a:r>
            <a:r>
              <a:rPr lang="en-ID" dirty="0" err="1"/>
              <a:t>dibeli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penggunaan</a:t>
            </a:r>
            <a:r>
              <a:rPr lang="en-ID" dirty="0"/>
              <a:t> </a:t>
            </a:r>
            <a:r>
              <a:rPr lang="en-ID" dirty="0" err="1"/>
              <a:t>pribadi</a:t>
            </a:r>
            <a:r>
              <a:rPr lang="en-ID" dirty="0"/>
              <a:t>.</a:t>
            </a:r>
          </a:p>
          <a:p>
            <a:r>
              <a:rPr lang="en-ID" dirty="0" err="1"/>
              <a:t>Pemasaran</a:t>
            </a:r>
            <a:r>
              <a:rPr lang="en-ID" dirty="0"/>
              <a:t> </a:t>
            </a:r>
            <a:r>
              <a:rPr lang="en-ID" dirty="0" err="1"/>
              <a:t>Barang</a:t>
            </a:r>
            <a:r>
              <a:rPr lang="en-ID" dirty="0"/>
              <a:t> </a:t>
            </a:r>
            <a:r>
              <a:rPr lang="en-ID" dirty="0" err="1"/>
              <a:t>Industri</a:t>
            </a:r>
            <a:r>
              <a:rPr lang="en-ID" dirty="0"/>
              <a:t> (Industrial Goods) </a:t>
            </a:r>
            <a:r>
              <a:rPr lang="en-ID" dirty="0" err="1"/>
              <a:t>yaitu</a:t>
            </a:r>
            <a:r>
              <a:rPr lang="en-ID" dirty="0"/>
              <a:t> </a:t>
            </a:r>
            <a:r>
              <a:rPr lang="en-ID" dirty="0" err="1"/>
              <a:t>pemasaran</a:t>
            </a:r>
            <a:r>
              <a:rPr lang="en-ID" dirty="0"/>
              <a:t> pada </a:t>
            </a:r>
            <a:r>
              <a:rPr lang="en-ID" dirty="0" err="1"/>
              <a:t>produk</a:t>
            </a:r>
            <a:r>
              <a:rPr lang="en-ID" dirty="0"/>
              <a:t> yang </a:t>
            </a:r>
            <a:r>
              <a:rPr lang="en-ID" dirty="0" err="1"/>
              <a:t>digunakan</a:t>
            </a:r>
            <a:r>
              <a:rPr lang="en-ID" dirty="0"/>
              <a:t> oleh </a:t>
            </a:r>
            <a:r>
              <a:rPr lang="en-ID" dirty="0" err="1"/>
              <a:t>perusahaan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memproduksi</a:t>
            </a:r>
            <a:r>
              <a:rPr lang="en-ID" dirty="0"/>
              <a:t> </a:t>
            </a:r>
            <a:r>
              <a:rPr lang="en-ID" dirty="0" err="1"/>
              <a:t>produk</a:t>
            </a:r>
            <a:r>
              <a:rPr lang="en-ID" dirty="0"/>
              <a:t> lain.</a:t>
            </a:r>
          </a:p>
          <a:p>
            <a:r>
              <a:rPr lang="en-ID" dirty="0" err="1"/>
              <a:t>Pemasaran</a:t>
            </a:r>
            <a:r>
              <a:rPr lang="en-ID" dirty="0"/>
              <a:t> Pada Jasa (Service) </a:t>
            </a:r>
            <a:r>
              <a:rPr lang="en-ID" dirty="0" err="1"/>
              <a:t>yaitu</a:t>
            </a:r>
            <a:r>
              <a:rPr lang="en-ID" dirty="0"/>
              <a:t> </a:t>
            </a:r>
            <a:r>
              <a:rPr lang="en-ID" dirty="0" err="1"/>
              <a:t>pemasaran</a:t>
            </a:r>
            <a:r>
              <a:rPr lang="en-ID" dirty="0"/>
              <a:t> pada </a:t>
            </a:r>
            <a:r>
              <a:rPr lang="en-ID" dirty="0" err="1"/>
              <a:t>produk</a:t>
            </a:r>
            <a:r>
              <a:rPr lang="en-ID" dirty="0"/>
              <a:t> yang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nyata</a:t>
            </a:r>
            <a:r>
              <a:rPr lang="en-ID" dirty="0"/>
              <a:t> </a:t>
            </a:r>
            <a:r>
              <a:rPr lang="en-ID" dirty="0" err="1"/>
              <a:t>seperti</a:t>
            </a:r>
            <a:r>
              <a:rPr lang="en-ID" dirty="0"/>
              <a:t> </a:t>
            </a:r>
            <a:r>
              <a:rPr lang="en-ID" dirty="0" err="1"/>
              <a:t>waktu</a:t>
            </a:r>
            <a:r>
              <a:rPr lang="en-ID" dirty="0"/>
              <a:t> dan </a:t>
            </a:r>
            <a:r>
              <a:rPr lang="en-ID" dirty="0" err="1"/>
              <a:t>keahlian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aktivitas</a:t>
            </a:r>
            <a:r>
              <a:rPr lang="en-ID" dirty="0"/>
              <a:t> yang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dibeli</a:t>
            </a:r>
            <a:r>
              <a:rPr lang="en-ID" dirty="0"/>
              <a:t>.</a:t>
            </a:r>
          </a:p>
          <a:p>
            <a:r>
              <a:rPr lang="en-ID" dirty="0" err="1"/>
              <a:t>Pemasaran</a:t>
            </a:r>
            <a:r>
              <a:rPr lang="en-ID" dirty="0"/>
              <a:t> </a:t>
            </a:r>
            <a:r>
              <a:rPr lang="en-ID" dirty="0" err="1"/>
              <a:t>Gagasan</a:t>
            </a:r>
            <a:r>
              <a:rPr lang="en-ID" dirty="0"/>
              <a:t> (Ide) </a:t>
            </a:r>
            <a:r>
              <a:rPr lang="en-ID" dirty="0" err="1"/>
              <a:t>yaitu</a:t>
            </a:r>
            <a:r>
              <a:rPr lang="en-ID" dirty="0"/>
              <a:t> </a:t>
            </a:r>
            <a:r>
              <a:rPr lang="en-ID" dirty="0" err="1"/>
              <a:t>pemasaran</a:t>
            </a:r>
            <a:r>
              <a:rPr lang="en-ID" dirty="0"/>
              <a:t> pada </a:t>
            </a:r>
            <a:r>
              <a:rPr lang="en-ID" dirty="0" err="1"/>
              <a:t>pentingnya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gagasan</a:t>
            </a:r>
            <a:r>
              <a:rPr lang="en-ID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86819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5591C-70DD-E446-861A-54E7F19E2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Strategi </a:t>
            </a:r>
            <a:r>
              <a:rPr lang="en-US" dirty="0" err="1"/>
              <a:t>Pemasaran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1A3AD2-F2EF-8257-961E-23A31C8E30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Strategi </a:t>
            </a:r>
            <a:r>
              <a:rPr lang="en-US" dirty="0" err="1"/>
              <a:t>penetrasi</a:t>
            </a:r>
            <a:r>
              <a:rPr lang="en-US" dirty="0"/>
              <a:t> pasar (</a:t>
            </a:r>
            <a:r>
              <a:rPr lang="en-US" dirty="0" err="1"/>
              <a:t>Peningkatan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pada pasar yang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)</a:t>
            </a:r>
          </a:p>
          <a:p>
            <a:r>
              <a:rPr lang="en-US" dirty="0"/>
              <a:t>Strategi </a:t>
            </a:r>
            <a:r>
              <a:rPr lang="en-US" dirty="0" err="1"/>
              <a:t>pengembangan</a:t>
            </a:r>
            <a:r>
              <a:rPr lang="en-US" dirty="0"/>
              <a:t> pasar (</a:t>
            </a:r>
            <a:r>
              <a:rPr lang="en-US" dirty="0" err="1"/>
              <a:t>Peningkatan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yang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pada pasar yang </a:t>
            </a:r>
            <a:r>
              <a:rPr lang="en-US" dirty="0" err="1"/>
              <a:t>baru</a:t>
            </a:r>
            <a:r>
              <a:rPr lang="en-US" dirty="0"/>
              <a:t>)</a:t>
            </a:r>
          </a:p>
          <a:p>
            <a:r>
              <a:rPr lang="en-US" dirty="0"/>
              <a:t>Strategi </a:t>
            </a:r>
            <a:r>
              <a:rPr lang="en-US" dirty="0" err="1"/>
              <a:t>pengembangan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(</a:t>
            </a:r>
            <a:r>
              <a:rPr lang="en-US" dirty="0" err="1"/>
              <a:t>Peningkatan</a:t>
            </a:r>
            <a:r>
              <a:rPr lang="en-US" dirty="0"/>
              <a:t> </a:t>
            </a:r>
            <a:r>
              <a:rPr lang="en-US" dirty="0" err="1"/>
              <a:t>penjualan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peningkatan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pada pasar yang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)</a:t>
            </a:r>
          </a:p>
          <a:p>
            <a:r>
              <a:rPr lang="en-US" dirty="0"/>
              <a:t>Strategi </a:t>
            </a:r>
            <a:r>
              <a:rPr lang="en-US" dirty="0" err="1"/>
              <a:t>Segmentasi</a:t>
            </a:r>
            <a:r>
              <a:rPr lang="en-US" dirty="0"/>
              <a:t> pasar (</a:t>
            </a:r>
            <a:r>
              <a:rPr lang="en-US" dirty="0" err="1"/>
              <a:t>Memilah</a:t>
            </a:r>
            <a:r>
              <a:rPr lang="en-US" dirty="0"/>
              <a:t> pasar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membagi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segmen</a:t>
            </a:r>
            <a:r>
              <a:rPr lang="en-US" dirty="0"/>
              <a:t>/</a:t>
            </a:r>
            <a:r>
              <a:rPr lang="en-US" dirty="0" err="1"/>
              <a:t>kategori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495413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563AF-C9B4-A452-5636-EF92CB79B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C1B151-67C5-957A-F209-7018CDE47D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4" name="Pepo 01">
            <a:hlinkClick r:id="" action="ppaction://media"/>
            <a:extLst>
              <a:ext uri="{FF2B5EF4-FFF2-40B4-BE49-F238E27FC236}">
                <a16:creationId xmlns:a16="http://schemas.microsoft.com/office/drawing/2014/main" id="{4E228655-50FE-C238-63D2-A9760801BD1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375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647E3-07A9-A5BE-641A-E02F708EA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4" name="pepo 01 a">
            <a:hlinkClick r:id="" action="ppaction://media"/>
            <a:extLst>
              <a:ext uri="{FF2B5EF4-FFF2-40B4-BE49-F238E27FC236}">
                <a16:creationId xmlns:a16="http://schemas.microsoft.com/office/drawing/2014/main" id="{C550EE14-5FBC-E7F9-F3B0-DFC8693F60D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7" y="0"/>
            <a:ext cx="12191823" cy="6858099"/>
          </a:xfrm>
        </p:spPr>
      </p:pic>
    </p:spTree>
    <p:extLst>
      <p:ext uri="{BB962C8B-B14F-4D97-AF65-F5344CB8AC3E}">
        <p14:creationId xmlns:p14="http://schemas.microsoft.com/office/powerpoint/2010/main" val="4137982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7C9C3-EB0E-414D-13BA-A25A4E360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4" name="Pepo 02">
            <a:hlinkClick r:id="" action="ppaction://media"/>
            <a:extLst>
              <a:ext uri="{FF2B5EF4-FFF2-40B4-BE49-F238E27FC236}">
                <a16:creationId xmlns:a16="http://schemas.microsoft.com/office/drawing/2014/main" id="{99A971F4-BEB4-19B0-84D3-6993DC6FEF3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1646" cy="6858000"/>
          </a:xfrm>
        </p:spPr>
      </p:pic>
    </p:spTree>
    <p:extLst>
      <p:ext uri="{BB962C8B-B14F-4D97-AF65-F5344CB8AC3E}">
        <p14:creationId xmlns:p14="http://schemas.microsoft.com/office/powerpoint/2010/main" val="2022392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1071</TotalTime>
  <Words>581</Words>
  <Application>Microsoft Office PowerPoint</Application>
  <PresentationFormat>Widescreen</PresentationFormat>
  <Paragraphs>52</Paragraphs>
  <Slides>18</Slides>
  <Notes>1</Notes>
  <HiddenSlides>0</HiddenSlides>
  <MMClips>5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Gill Sans MT</vt:lpstr>
      <vt:lpstr>Gallery</vt:lpstr>
      <vt:lpstr>Pemasaran</vt:lpstr>
      <vt:lpstr>Tujuan Pembelajaran</vt:lpstr>
      <vt:lpstr>Produksi atau Pasar? </vt:lpstr>
      <vt:lpstr>Pengertian Pemasaran</vt:lpstr>
      <vt:lpstr>PowerPoint Presentation</vt:lpstr>
      <vt:lpstr>Strategi Pemasaran</vt:lpstr>
      <vt:lpstr>PowerPoint Presentation</vt:lpstr>
      <vt:lpstr>PowerPoint Presentation</vt:lpstr>
      <vt:lpstr>PowerPoint Presentation</vt:lpstr>
      <vt:lpstr>Segmentation-Targeting-Positioning (STP) </vt:lpstr>
      <vt:lpstr>Kategori Segmentasi</vt:lpstr>
      <vt:lpstr>PowerPoint Presentation</vt:lpstr>
      <vt:lpstr>PowerPoint Presentation</vt:lpstr>
      <vt:lpstr>Taktik Pemasaran</vt:lpstr>
      <vt:lpstr>Product</vt:lpstr>
      <vt:lpstr>Harga (Price)</vt:lpstr>
      <vt:lpstr>Place (Tempat)</vt:lpstr>
      <vt:lpstr>Promosi (Promotion)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muhammad adnan zain</dc:creator>
  <cp:lastModifiedBy>muhammad adnan zain</cp:lastModifiedBy>
  <cp:revision>13</cp:revision>
  <dcterms:created xsi:type="dcterms:W3CDTF">2024-05-20T03:31:43Z</dcterms:created>
  <dcterms:modified xsi:type="dcterms:W3CDTF">2024-06-22T05:33:53Z</dcterms:modified>
</cp:coreProperties>
</file>