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4" r:id="rId4"/>
    <p:sldId id="267" r:id="rId5"/>
    <p:sldId id="268" r:id="rId6"/>
    <p:sldId id="269" r:id="rId7"/>
    <p:sldId id="265" r:id="rId8"/>
    <p:sldId id="259" r:id="rId9"/>
    <p:sldId id="262" r:id="rId10"/>
    <p:sldId id="260" r:id="rId11"/>
    <p:sldId id="263" r:id="rId12"/>
    <p:sldId id="266" r:id="rId13"/>
    <p:sldId id="272" r:id="rId14"/>
    <p:sldId id="258" r:id="rId15"/>
    <p:sldId id="273" r:id="rId16"/>
    <p:sldId id="274" r:id="rId17"/>
    <p:sldId id="261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9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26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285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810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333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3823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36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228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794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18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118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78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670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49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60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44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350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75B080-58BA-4DA3-BC91-900AAF733463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DB2272-3886-4F83-A68A-B21B8041E6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37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EA91-3B1C-ABC2-7A84-A205D69BEA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dan </a:t>
            </a:r>
            <a:r>
              <a:rPr lang="en-US" dirty="0" err="1"/>
              <a:t>Pembiayaan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DC797-9758-6F62-DB3D-64CA9CCD61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Ke 11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3260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AF27E-60CE-E417-7B33-4625AC06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Sumber-Sumber</a:t>
            </a:r>
            <a:r>
              <a:rPr lang="en-US" dirty="0"/>
              <a:t> </a:t>
            </a:r>
            <a:r>
              <a:rPr lang="en-US" dirty="0" err="1"/>
              <a:t>Pembiayaan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E04A2-AE95-3090-1F20-118A4E2FF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Dana </a:t>
            </a:r>
            <a:r>
              <a:rPr lang="en-US" dirty="0" err="1"/>
              <a:t>Pribadi</a:t>
            </a:r>
            <a:r>
              <a:rPr lang="en-US" dirty="0"/>
              <a:t>/Tabungan</a:t>
            </a:r>
          </a:p>
          <a:p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lain, </a:t>
            </a:r>
            <a:r>
              <a:rPr lang="en-US" dirty="0" err="1"/>
              <a:t>diantaranya</a:t>
            </a:r>
            <a:r>
              <a:rPr lang="en-US" dirty="0"/>
              <a:t> :</a:t>
            </a:r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keluarga</a:t>
            </a:r>
            <a:endParaRPr lang="en-US" dirty="0"/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endParaRPr lang="en-US" dirty="0"/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pegadaian</a:t>
            </a:r>
            <a:endParaRPr lang="en-US" dirty="0"/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Lembaga </a:t>
            </a:r>
            <a:r>
              <a:rPr lang="en-US" dirty="0" err="1"/>
              <a:t>Keuangan</a:t>
            </a:r>
            <a:endParaRPr lang="en-US" dirty="0"/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Lembaga </a:t>
            </a:r>
            <a:r>
              <a:rPr lang="en-US" dirty="0" err="1"/>
              <a:t>penyedia</a:t>
            </a:r>
            <a:r>
              <a:rPr lang="en-US" dirty="0"/>
              <a:t> modal</a:t>
            </a:r>
          </a:p>
          <a:p>
            <a:pPr lvl="1"/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Lembaga </a:t>
            </a:r>
            <a:r>
              <a:rPr lang="en-US" dirty="0" err="1"/>
              <a:t>pembiayaan</a:t>
            </a:r>
            <a:endParaRPr lang="en-US" dirty="0"/>
          </a:p>
          <a:p>
            <a:r>
              <a:rPr lang="en-ID" dirty="0"/>
              <a:t>Supplier</a:t>
            </a:r>
          </a:p>
          <a:p>
            <a:r>
              <a:rPr lang="en-ID" dirty="0"/>
              <a:t>Customer</a:t>
            </a:r>
          </a:p>
        </p:txBody>
      </p:sp>
    </p:spTree>
    <p:extLst>
      <p:ext uri="{BB962C8B-B14F-4D97-AF65-F5344CB8AC3E}">
        <p14:creationId xmlns:p14="http://schemas.microsoft.com/office/powerpoint/2010/main" val="242049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81DDE-C154-5821-73C4-5230D3153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Hutang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DA80B-06E5-7459-E767-B0DB4D5F2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By Length of repayment:</a:t>
            </a:r>
          </a:p>
          <a:p>
            <a:pPr lvl="1"/>
            <a:r>
              <a:rPr lang="en-US" dirty="0"/>
              <a:t>Short-Term Loans</a:t>
            </a:r>
          </a:p>
          <a:p>
            <a:pPr lvl="1"/>
            <a:r>
              <a:rPr lang="en-US" dirty="0"/>
              <a:t>Intermediate-Term Loans</a:t>
            </a:r>
          </a:p>
          <a:p>
            <a:pPr lvl="1"/>
            <a:r>
              <a:rPr lang="en-US" dirty="0"/>
              <a:t>Long-Term Loans</a:t>
            </a:r>
          </a:p>
          <a:p>
            <a:r>
              <a:rPr lang="en-US" dirty="0"/>
              <a:t>By Use of funds:</a:t>
            </a:r>
          </a:p>
          <a:p>
            <a:pPr lvl="1"/>
            <a:r>
              <a:rPr lang="en-US" dirty="0"/>
              <a:t>Real Estate Loans</a:t>
            </a:r>
          </a:p>
          <a:p>
            <a:pPr lvl="1"/>
            <a:r>
              <a:rPr lang="en-US" dirty="0"/>
              <a:t>Non-Real Estate Loans</a:t>
            </a:r>
          </a:p>
          <a:p>
            <a:pPr lvl="1"/>
            <a:r>
              <a:rPr lang="en-US" dirty="0"/>
              <a:t>Personal Loans</a:t>
            </a:r>
          </a:p>
        </p:txBody>
      </p:sp>
    </p:spTree>
    <p:extLst>
      <p:ext uri="{BB962C8B-B14F-4D97-AF65-F5344CB8AC3E}">
        <p14:creationId xmlns:p14="http://schemas.microsoft.com/office/powerpoint/2010/main" val="252294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ECAF3-11E2-65A6-CB0E-7BB22A9BD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Hutang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FF957-C504-0C8B-CF4B-5A7EAE035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By Type of security:	</a:t>
            </a:r>
          </a:p>
          <a:p>
            <a:pPr lvl="1"/>
            <a:r>
              <a:rPr lang="en-US" dirty="0"/>
              <a:t>Secured </a:t>
            </a:r>
          </a:p>
          <a:p>
            <a:pPr lvl="1"/>
            <a:r>
              <a:rPr lang="en-US" dirty="0"/>
              <a:t>Unsecured</a:t>
            </a:r>
          </a:p>
          <a:p>
            <a:r>
              <a:rPr lang="en-US" dirty="0"/>
              <a:t>By type of Rate:			</a:t>
            </a:r>
          </a:p>
          <a:p>
            <a:pPr lvl="1"/>
            <a:r>
              <a:rPr lang="en-US" dirty="0"/>
              <a:t>Fixed Rate</a:t>
            </a:r>
          </a:p>
          <a:p>
            <a:pPr lvl="1"/>
            <a:r>
              <a:rPr lang="en-US" dirty="0"/>
              <a:t>Variable Rate</a:t>
            </a:r>
          </a:p>
          <a:p>
            <a:r>
              <a:rPr lang="en-US" dirty="0"/>
              <a:t>By Type of Repayment Plan:	</a:t>
            </a:r>
          </a:p>
          <a:p>
            <a:pPr lvl="1"/>
            <a:r>
              <a:rPr lang="en-US" dirty="0"/>
              <a:t>Single Payment Loan</a:t>
            </a:r>
          </a:p>
          <a:p>
            <a:pPr lvl="1"/>
            <a:r>
              <a:rPr lang="en-US" dirty="0"/>
              <a:t>Line of Credit</a:t>
            </a:r>
          </a:p>
          <a:p>
            <a:pPr lvl="1"/>
            <a:r>
              <a:rPr lang="en-US" dirty="0"/>
              <a:t>Amortized Loan</a:t>
            </a:r>
          </a:p>
          <a:p>
            <a:pPr lvl="1"/>
            <a:r>
              <a:rPr lang="en-US" dirty="0"/>
              <a:t>Balloon Payment Loan</a:t>
            </a:r>
          </a:p>
        </p:txBody>
      </p:sp>
    </p:spTree>
    <p:extLst>
      <p:ext uri="{BB962C8B-B14F-4D97-AF65-F5344CB8AC3E}">
        <p14:creationId xmlns:p14="http://schemas.microsoft.com/office/powerpoint/2010/main" val="1552162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D7AA99E-B746-5D1D-7537-BFF2917D3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267165"/>
            <a:ext cx="8229600" cy="865187"/>
          </a:xfrm>
        </p:spPr>
        <p:txBody>
          <a:bodyPr/>
          <a:lstStyle/>
          <a:p>
            <a:r>
              <a:rPr lang="fi-FI" altLang="en-US" sz="2800" b="1" dirty="0"/>
              <a:t>ANALISIS USAHA</a:t>
            </a:r>
            <a:r>
              <a:rPr lang="fi-FI" altLang="en-US" dirty="0"/>
              <a:t> </a:t>
            </a:r>
            <a:endParaRPr lang="en-US" altLang="en-U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90AAF11-A8C7-D382-E9C9-F79874123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638269"/>
            <a:ext cx="8229600" cy="3487895"/>
          </a:xfrm>
        </p:spPr>
        <p:txBody>
          <a:bodyPr/>
          <a:lstStyle/>
          <a:p>
            <a:pPr marL="228600" indent="-228600"/>
            <a:r>
              <a:rPr lang="fi-FI" altLang="en-US" dirty="0"/>
              <a:t>Untuk mengetahui tingkat keuntungan, pengembalian investasi, maupun titik impas suatu usaha.</a:t>
            </a:r>
            <a:r>
              <a:rPr lang="en-US" altLang="en-US" dirty="0"/>
              <a:t> </a:t>
            </a:r>
          </a:p>
          <a:p>
            <a:pPr marL="228600" indent="-228600"/>
            <a:r>
              <a:rPr lang="fi-FI" altLang="en-US" dirty="0"/>
              <a:t>Dasar untuk mempersiapkan berbagai antisipasi dalam memperbaiki dan meningkatkan keuntungan perusahaan.</a:t>
            </a:r>
          </a:p>
          <a:p>
            <a:pPr marL="228600" indent="-228600"/>
            <a:r>
              <a:rPr lang="fi-FI" altLang="en-US" dirty="0"/>
              <a:t>Analisis usaha pada usaha perikanan sangat diperlukan mengingat ketidakpastian usaha yang cukup besar.</a:t>
            </a:r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061A22-1700-2630-2639-38A6F88A7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342115"/>
            <a:ext cx="8229600" cy="788987"/>
          </a:xfrm>
        </p:spPr>
        <p:txBody>
          <a:bodyPr/>
          <a:lstStyle/>
          <a:p>
            <a:r>
              <a:rPr lang="fi-FI" altLang="en-US" sz="2800" b="1" dirty="0"/>
              <a:t>METODE ANALISIS USAHA SEDERHANA</a:t>
            </a:r>
            <a:r>
              <a:rPr lang="fi-FI" altLang="en-US" dirty="0"/>
              <a:t> </a:t>
            </a:r>
            <a:endParaRPr lang="en-US" altLang="en-US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AAB655C-7B4C-A8EF-767E-EAB30B76A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653259"/>
            <a:ext cx="8229600" cy="3472905"/>
          </a:xfrm>
        </p:spPr>
        <p:txBody>
          <a:bodyPr>
            <a:normAutofit fontScale="92500" lnSpcReduction="10000"/>
          </a:bodyPr>
          <a:lstStyle/>
          <a:p>
            <a:pPr marL="406400" indent="-406400">
              <a:lnSpc>
                <a:spcPct val="90000"/>
              </a:lnSpc>
              <a:buFontTx/>
              <a:buAutoNum type="arabicPeriod"/>
            </a:pPr>
            <a:r>
              <a:rPr lang="fi-FI" altLang="en-US" dirty="0"/>
              <a:t>Analisis laba/rugi</a:t>
            </a:r>
          </a:p>
          <a:p>
            <a:pPr marL="406400" indent="-406400">
              <a:lnSpc>
                <a:spcPct val="90000"/>
              </a:lnSpc>
              <a:buNone/>
            </a:pPr>
            <a:r>
              <a:rPr lang="fi-FI" altLang="en-US" dirty="0"/>
              <a:t>	Analisis laba/rugi bertujuan untuk besarnya keuntungan atau kerugian dari usaha yang dikelola.  Suatu usaha yang menguntungkan akan memiliki nilai penerimaan lebih besar daripada total pengeluaran.</a:t>
            </a:r>
          </a:p>
          <a:p>
            <a:pPr marL="406400" indent="-406400">
              <a:lnSpc>
                <a:spcPct val="90000"/>
              </a:lnSpc>
              <a:buNone/>
            </a:pPr>
            <a:r>
              <a:rPr lang="fi-FI" altLang="en-US" dirty="0"/>
              <a:t>	Keuntungan = TR – (TFC + TVC)</a:t>
            </a:r>
          </a:p>
          <a:p>
            <a:pPr marL="406400" indent="-406400">
              <a:lnSpc>
                <a:spcPct val="90000"/>
              </a:lnSpc>
              <a:buNone/>
            </a:pPr>
            <a:r>
              <a:rPr lang="fi-FI" altLang="en-US" i="1" dirty="0"/>
              <a:t>2.	Revenue cost ratio</a:t>
            </a:r>
            <a:r>
              <a:rPr lang="fi-FI" altLang="en-US" dirty="0"/>
              <a:t> (R/C)</a:t>
            </a:r>
          </a:p>
          <a:p>
            <a:pPr marL="406400" indent="-406400">
              <a:lnSpc>
                <a:spcPct val="90000"/>
              </a:lnSpc>
              <a:buNone/>
            </a:pPr>
            <a:r>
              <a:rPr lang="fi-FI" altLang="en-US" dirty="0"/>
              <a:t>	Alat analisis untuk melihat keuntungan relatif suatu usaha dalam satu tahun terhadap biaya yang dipakai dalam kegiatan tersebut.  </a:t>
            </a:r>
          </a:p>
          <a:p>
            <a:pPr marL="406400" indent="-406400">
              <a:lnSpc>
                <a:spcPct val="90000"/>
              </a:lnSpc>
              <a:buNone/>
            </a:pPr>
            <a:r>
              <a:rPr lang="fi-FI" altLang="en-US" dirty="0"/>
              <a:t>	</a:t>
            </a:r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E6703EBE-F92F-BD2F-B09A-3CC43AD0C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734518"/>
            <a:ext cx="8229600" cy="5391646"/>
          </a:xfrm>
        </p:spPr>
        <p:txBody>
          <a:bodyPr>
            <a:normAutofit/>
          </a:bodyPr>
          <a:lstStyle/>
          <a:p>
            <a:pPr marL="406400" indent="-406400">
              <a:buNone/>
            </a:pPr>
            <a:r>
              <a:rPr lang="fi-FI" altLang="en-US" dirty="0"/>
              <a:t>	Suatu usaha dikatakan layak bila R/C lebih besar dari 1 (R/C &gt; 1).  Hal ini menggambarkan semakin tinggi nilai R/C maka tingkat keuntungan suatu usaha akan semakin tinggi.</a:t>
            </a:r>
          </a:p>
          <a:p>
            <a:pPr marL="406400" indent="-406400">
              <a:buNone/>
            </a:pPr>
            <a:endParaRPr lang="fi-FI" altLang="en-US" dirty="0"/>
          </a:p>
          <a:p>
            <a:pPr marL="406400" indent="-406400">
              <a:buNone/>
            </a:pPr>
            <a:endParaRPr lang="fi-FI" altLang="en-US" dirty="0"/>
          </a:p>
          <a:p>
            <a:pPr marL="406400" indent="-406400">
              <a:buNone/>
            </a:pPr>
            <a:endParaRPr lang="fi-FI" altLang="en-US" dirty="0"/>
          </a:p>
          <a:p>
            <a:pPr marL="406400" indent="-406400">
              <a:buNone/>
            </a:pPr>
            <a:r>
              <a:rPr lang="fi-FI" altLang="en-US" dirty="0"/>
              <a:t>3.	</a:t>
            </a:r>
            <a:r>
              <a:rPr lang="fi-FI" altLang="en-US" i="1" dirty="0"/>
              <a:t>Payback period </a:t>
            </a:r>
            <a:r>
              <a:rPr lang="fi-FI" altLang="en-US" dirty="0"/>
              <a:t>(PP)</a:t>
            </a:r>
          </a:p>
          <a:p>
            <a:pPr marL="406400" indent="-406400">
              <a:buNone/>
            </a:pPr>
            <a:r>
              <a:rPr lang="fi-FI" altLang="en-US" dirty="0"/>
              <a:t>	Analisis PP bertujuan untuk mengetahui waktu tingkat pengembalian investasi yang telah ditanam pada suatu jenis usaha.  </a:t>
            </a:r>
          </a:p>
          <a:p>
            <a:pPr marL="406400" indent="-406400"/>
            <a:endParaRPr lang="en-US" altLang="en-US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E35FDB0-0D24-DB6D-DB0C-AF8F1CEDA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5124" name="Object 4">
            <a:extLst>
              <a:ext uri="{FF2B5EF4-FFF2-40B4-BE49-F238E27FC236}">
                <a16:creationId xmlns:a16="http://schemas.microsoft.com/office/drawing/2014/main" id="{6DFF432D-BA65-0F4C-19AB-19A1397F78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8527123"/>
              </p:ext>
            </p:extLst>
          </p:nvPr>
        </p:nvGraphicFramePr>
        <p:xfrm>
          <a:off x="2558321" y="2017426"/>
          <a:ext cx="6781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33700" imgH="419100" progId="Equation.3">
                  <p:embed/>
                </p:oleObj>
              </mc:Choice>
              <mc:Fallback>
                <p:oleObj name="Equation" r:id="rId2" imgW="2933700" imgH="419100" progId="Equation.3">
                  <p:embed/>
                  <p:pic>
                    <p:nvPicPr>
                      <p:cNvPr id="5124" name="Object 4">
                        <a:extLst>
                          <a:ext uri="{FF2B5EF4-FFF2-40B4-BE49-F238E27FC236}">
                            <a16:creationId xmlns:a16="http://schemas.microsoft.com/office/drawing/2014/main" id="{6DFF432D-BA65-0F4C-19AB-19A1397F78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321" y="2017426"/>
                        <a:ext cx="67818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7">
            <a:extLst>
              <a:ext uri="{FF2B5EF4-FFF2-40B4-BE49-F238E27FC236}">
                <a16:creationId xmlns:a16="http://schemas.microsoft.com/office/drawing/2014/main" id="{982D4431-D7EF-D5E1-EEF5-DFD9C758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5126" name="Object 6">
            <a:extLst>
              <a:ext uri="{FF2B5EF4-FFF2-40B4-BE49-F238E27FC236}">
                <a16:creationId xmlns:a16="http://schemas.microsoft.com/office/drawing/2014/main" id="{A4618375-B27F-14C9-2F76-9C9D791479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421389"/>
              </p:ext>
            </p:extLst>
          </p:nvPr>
        </p:nvGraphicFramePr>
        <p:xfrm>
          <a:off x="3728803" y="5137879"/>
          <a:ext cx="4495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43100" imgH="419100" progId="Equation.3">
                  <p:embed/>
                </p:oleObj>
              </mc:Choice>
              <mc:Fallback>
                <p:oleObj name="Equation" r:id="rId4" imgW="1943100" imgH="419100" progId="Equation.3">
                  <p:embed/>
                  <p:pic>
                    <p:nvPicPr>
                      <p:cNvPr id="5126" name="Object 6">
                        <a:extLst>
                          <a:ext uri="{FF2B5EF4-FFF2-40B4-BE49-F238E27FC236}">
                            <a16:creationId xmlns:a16="http://schemas.microsoft.com/office/drawing/2014/main" id="{A4618375-B27F-14C9-2F76-9C9D791479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8803" y="5137879"/>
                        <a:ext cx="4495800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CF13E973-DB45-D7AE-01CB-23CFA3A0F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762001"/>
            <a:ext cx="8229600" cy="5364163"/>
          </a:xfrm>
        </p:spPr>
        <p:txBody>
          <a:bodyPr/>
          <a:lstStyle/>
          <a:p>
            <a:pPr marL="406400" indent="-406400">
              <a:buNone/>
            </a:pPr>
            <a:r>
              <a:rPr lang="fi-FI" altLang="en-US"/>
              <a:t>4.	</a:t>
            </a:r>
            <a:r>
              <a:rPr lang="fi-FI" altLang="en-US" i="1"/>
              <a:t>Break event point </a:t>
            </a:r>
            <a:r>
              <a:rPr lang="fi-FI" altLang="en-US"/>
              <a:t>(BEP)</a:t>
            </a:r>
          </a:p>
          <a:p>
            <a:pPr marL="406400" indent="-406400">
              <a:buNone/>
            </a:pPr>
            <a:r>
              <a:rPr lang="fi-FI" altLang="en-US"/>
              <a:t>	Alat analisis untuk mengetahui batas nilai produksi atau volume produksi suatu usaha mencapai titik impas (tidak untung dan tidak rugi).  </a:t>
            </a:r>
          </a:p>
          <a:p>
            <a:pPr marL="406400" indent="-406400">
              <a:buNone/>
            </a:pPr>
            <a:r>
              <a:rPr lang="fi-FI" altLang="en-US"/>
              <a:t>	Usaha dinyatakan layak bila nilai BEP produksi lebih besar dari jumlah unit yang sedang diproduksi saat ini. BEP harga harus lebih rendah daripada harga yang berlaku saat ini.</a:t>
            </a:r>
          </a:p>
          <a:p>
            <a:pPr marL="406400" indent="-406400">
              <a:buNone/>
            </a:pPr>
            <a:endParaRPr lang="en-US" alt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6C2ABE5-87C4-744B-909B-F48EE3A3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21B9721C-BF78-9926-1407-F0A60A2E5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47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DB9B2A3E-B634-C72E-1D02-556FDAAE5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585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6152" name="Object 8">
            <a:extLst>
              <a:ext uri="{FF2B5EF4-FFF2-40B4-BE49-F238E27FC236}">
                <a16:creationId xmlns:a16="http://schemas.microsoft.com/office/drawing/2014/main" id="{EC0E9A97-803E-359A-9D6C-0DE27BF2E5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668129"/>
              </p:ext>
            </p:extLst>
          </p:nvPr>
        </p:nvGraphicFramePr>
        <p:xfrm>
          <a:off x="2829393" y="3805003"/>
          <a:ext cx="5791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400" imgH="368300" progId="Equation.3">
                  <p:embed/>
                </p:oleObj>
              </mc:Choice>
              <mc:Fallback>
                <p:oleObj name="Equation" r:id="rId2" imgW="2311400" imgH="368300" progId="Equation.3">
                  <p:embed/>
                  <p:pic>
                    <p:nvPicPr>
                      <p:cNvPr id="6152" name="Object 8">
                        <a:extLst>
                          <a:ext uri="{FF2B5EF4-FFF2-40B4-BE49-F238E27FC236}">
                            <a16:creationId xmlns:a16="http://schemas.microsoft.com/office/drawing/2014/main" id="{EC0E9A97-803E-359A-9D6C-0DE27BF2E5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9393" y="3805003"/>
                        <a:ext cx="579120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1">
            <a:extLst>
              <a:ext uri="{FF2B5EF4-FFF2-40B4-BE49-F238E27FC236}">
                <a16:creationId xmlns:a16="http://schemas.microsoft.com/office/drawing/2014/main" id="{7018EF69-AC22-0E24-D414-D0530C54B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63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6154" name="Object 10">
            <a:extLst>
              <a:ext uri="{FF2B5EF4-FFF2-40B4-BE49-F238E27FC236}">
                <a16:creationId xmlns:a16="http://schemas.microsoft.com/office/drawing/2014/main" id="{AC51B81C-C7D9-2CC0-7328-86C14DEACD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835056"/>
              </p:ext>
            </p:extLst>
          </p:nvPr>
        </p:nvGraphicFramePr>
        <p:xfrm>
          <a:off x="2829393" y="4795603"/>
          <a:ext cx="5410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300" imgH="558800" progId="Equation.3">
                  <p:embed/>
                </p:oleObj>
              </mc:Choice>
              <mc:Fallback>
                <p:oleObj name="Equation" r:id="rId4" imgW="1892300" imgH="558800" progId="Equation.3">
                  <p:embed/>
                  <p:pic>
                    <p:nvPicPr>
                      <p:cNvPr id="6154" name="Object 10">
                        <a:extLst>
                          <a:ext uri="{FF2B5EF4-FFF2-40B4-BE49-F238E27FC236}">
                            <a16:creationId xmlns:a16="http://schemas.microsoft.com/office/drawing/2014/main" id="{AC51B81C-C7D9-2CC0-7328-86C14DEACD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9393" y="4795603"/>
                        <a:ext cx="5410200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B9E550C-72AE-BE13-73BF-1146C5F23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54014"/>
            <a:ext cx="8229600" cy="638175"/>
          </a:xfrm>
        </p:spPr>
        <p:txBody>
          <a:bodyPr/>
          <a:lstStyle/>
          <a:p>
            <a:pPr marL="1485900" indent="-1485900" algn="l"/>
            <a:r>
              <a:rPr lang="fi-FI" altLang="en-US" sz="2400"/>
              <a:t>Contoh 1: Analisis Usaha Karamba Pembesaran Ikan Nila</a:t>
            </a:r>
            <a:endParaRPr lang="en-US" altLang="en-US" sz="2400"/>
          </a:p>
        </p:txBody>
      </p:sp>
      <p:sp>
        <p:nvSpPr>
          <p:cNvPr id="7635" name="Rectangle 467">
            <a:extLst>
              <a:ext uri="{FF2B5EF4-FFF2-40B4-BE49-F238E27FC236}">
                <a16:creationId xmlns:a16="http://schemas.microsoft.com/office/drawing/2014/main" id="{4FDDCA6A-FE1C-051E-0EEF-D82E57C1A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135064"/>
            <a:ext cx="762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fi-FI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Tabel 1.1.  Biaya investasi usaha karamba pembesaran ikan nila</a:t>
            </a:r>
            <a:endParaRPr lang="fi-FI" altLang="en-US" sz="2000"/>
          </a:p>
        </p:txBody>
      </p:sp>
      <p:graphicFrame>
        <p:nvGraphicFramePr>
          <p:cNvPr id="7869" name="Group 701">
            <a:extLst>
              <a:ext uri="{FF2B5EF4-FFF2-40B4-BE49-F238E27FC236}">
                <a16:creationId xmlns:a16="http://schemas.microsoft.com/office/drawing/2014/main" id="{783B235B-2DF3-7AD9-4132-7AB89C9E7308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1676400"/>
          <a:ext cx="8077200" cy="3873184"/>
        </p:xfrm>
        <a:graphic>
          <a:graphicData uri="http://schemas.openxmlformats.org/drawingml/2006/table">
            <a:tbl>
              <a:tblPr/>
              <a:tblGrid>
                <a:gridCol w="554038">
                  <a:extLst>
                    <a:ext uri="{9D8B030D-6E8A-4147-A177-3AD203B41FA5}">
                      <a16:colId xmlns:a16="http://schemas.microsoft.com/office/drawing/2014/main" val="3685980684"/>
                    </a:ext>
                  </a:extLst>
                </a:gridCol>
                <a:gridCol w="1698625">
                  <a:extLst>
                    <a:ext uri="{9D8B030D-6E8A-4147-A177-3AD203B41FA5}">
                      <a16:colId xmlns:a16="http://schemas.microsoft.com/office/drawing/2014/main" val="3550826825"/>
                    </a:ext>
                  </a:extLst>
                </a:gridCol>
                <a:gridCol w="531812">
                  <a:extLst>
                    <a:ext uri="{9D8B030D-6E8A-4147-A177-3AD203B41FA5}">
                      <a16:colId xmlns:a16="http://schemas.microsoft.com/office/drawing/2014/main" val="4169168402"/>
                    </a:ext>
                  </a:extLst>
                </a:gridCol>
                <a:gridCol w="592138">
                  <a:extLst>
                    <a:ext uri="{9D8B030D-6E8A-4147-A177-3AD203B41FA5}">
                      <a16:colId xmlns:a16="http://schemas.microsoft.com/office/drawing/2014/main" val="2159158782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1094303495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904092419"/>
                    </a:ext>
                  </a:extLst>
                </a:gridCol>
                <a:gridCol w="1014413">
                  <a:extLst>
                    <a:ext uri="{9D8B030D-6E8A-4147-A177-3AD203B41FA5}">
                      <a16:colId xmlns:a16="http://schemas.microsoft.com/office/drawing/2014/main" val="1792650942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924012323"/>
                    </a:ext>
                  </a:extLst>
                </a:gridCol>
              </a:tblGrid>
              <a:tr h="896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Franklin Gothic Book" panose="020B05030201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No.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Jenis Barang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 Satuan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Harga Satuan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Biaya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Umur Ekonomis (Tahun)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per Tahun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447956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Karamba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5,100,000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1,020,000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479031"/>
                  </a:ext>
                </a:extLst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Pelampung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30,000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750,000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375,000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135849"/>
                  </a:ext>
                </a:extLst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Tali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25,000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97994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Hapa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3,000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30,000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6,000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784422"/>
                  </a:ext>
                </a:extLst>
              </a:tr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Serok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86109"/>
                  </a:ext>
                </a:extLst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Ember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8,000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8,000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8,000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879033"/>
                  </a:ext>
                </a:extLst>
              </a:tr>
              <a:tr h="384175">
                <a:tc grid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5,928,000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1,429,000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970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>
            <a:extLst>
              <a:ext uri="{FF2B5EF4-FFF2-40B4-BE49-F238E27FC236}">
                <a16:creationId xmlns:a16="http://schemas.microsoft.com/office/drawing/2014/main" id="{FCFE5B2A-E5D7-DD05-0D36-716C976B5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3929" y="362020"/>
            <a:ext cx="707963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485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00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fi-FI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Tabel 1.2.  Biaya operasional usaha karamba pembesaran ikan </a:t>
            </a:r>
          </a:p>
          <a:p>
            <a:pPr algn="just" eaLnBrk="1" hangingPunct="1"/>
            <a:r>
              <a:rPr lang="fi-FI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                  nila selama 1 tahun</a:t>
            </a:r>
            <a:endParaRPr lang="fi-FI" altLang="en-US" sz="2000"/>
          </a:p>
        </p:txBody>
      </p:sp>
      <p:graphicFrame>
        <p:nvGraphicFramePr>
          <p:cNvPr id="8377" name="Group 185">
            <a:extLst>
              <a:ext uri="{FF2B5EF4-FFF2-40B4-BE49-F238E27FC236}">
                <a16:creationId xmlns:a16="http://schemas.microsoft.com/office/drawing/2014/main" id="{7D257E72-D479-5100-CB85-F88E38FF5075}"/>
              </a:ext>
            </a:extLst>
          </p:cNvPr>
          <p:cNvGraphicFramePr>
            <a:graphicFrameLocks noGrp="1"/>
          </p:cNvGraphicFramePr>
          <p:nvPr/>
        </p:nvGraphicFramePr>
        <p:xfrm>
          <a:off x="2209800" y="1055688"/>
          <a:ext cx="8001000" cy="5273040"/>
        </p:xfrm>
        <a:graphic>
          <a:graphicData uri="http://schemas.openxmlformats.org/drawingml/2006/table">
            <a:tbl>
              <a:tblPr/>
              <a:tblGrid>
                <a:gridCol w="896938">
                  <a:extLst>
                    <a:ext uri="{9D8B030D-6E8A-4147-A177-3AD203B41FA5}">
                      <a16:colId xmlns:a16="http://schemas.microsoft.com/office/drawing/2014/main" val="101399513"/>
                    </a:ext>
                  </a:extLst>
                </a:gridCol>
                <a:gridCol w="4384675">
                  <a:extLst>
                    <a:ext uri="{9D8B030D-6E8A-4147-A177-3AD203B41FA5}">
                      <a16:colId xmlns:a16="http://schemas.microsoft.com/office/drawing/2014/main" val="918767258"/>
                    </a:ext>
                  </a:extLst>
                </a:gridCol>
                <a:gridCol w="2719387">
                  <a:extLst>
                    <a:ext uri="{9D8B030D-6E8A-4147-A177-3AD203B41FA5}">
                      <a16:colId xmlns:a16="http://schemas.microsoft.com/office/drawing/2014/main" val="1978182280"/>
                    </a:ext>
                  </a:extLst>
                </a:gridCol>
              </a:tblGrid>
              <a:tr h="166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Franklin Gothic Book" panose="020B05030201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No.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Jenis Barang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Biaya (Rp)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83490"/>
                  </a:ext>
                </a:extLst>
              </a:tr>
              <a:tr h="16192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Biaya Tetap 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67069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karamba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1,020,000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012628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pelampung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375,000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474856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tali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17724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hapa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6,000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2849492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serok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15,000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848369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Penyusutan ember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8,000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904933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Perbaikan karamba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190418"/>
                  </a:ext>
                </a:extLst>
              </a:tr>
              <a:tr h="1619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 Biaya Tetap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1,434,000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540375"/>
                  </a:ext>
                </a:extLst>
              </a:tr>
              <a:tr h="16192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Biaya Variabel  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879955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Bibit ikan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10,200,000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81211"/>
                  </a:ext>
                </a:extLst>
              </a:tr>
              <a:tr h="161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Pakan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10,965,000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959676"/>
                  </a:ext>
                </a:extLst>
              </a:tr>
              <a:tr h="1619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 Biaya Variabel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21,165,000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052452"/>
                  </a:ext>
                </a:extLst>
              </a:tr>
              <a:tr h="1619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 Biaya Operasional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22,599,000 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3061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5F23781E-73E7-46E1-47CE-5FCA0F770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609600"/>
            <a:ext cx="8229600" cy="5715000"/>
          </a:xfrm>
        </p:spPr>
        <p:txBody>
          <a:bodyPr>
            <a:normAutofit lnSpcReduction="10000"/>
          </a:bodyPr>
          <a:lstStyle/>
          <a:p>
            <a:pPr marL="292100" indent="-292100">
              <a:lnSpc>
                <a:spcPct val="80000"/>
              </a:lnSpc>
            </a:pPr>
            <a:endParaRPr lang="en-US" altLang="en-US" sz="2800"/>
          </a:p>
          <a:p>
            <a:pPr marL="292100" indent="-292100">
              <a:lnSpc>
                <a:spcPct val="80000"/>
              </a:lnSpc>
            </a:pPr>
            <a:endParaRPr lang="en-US" altLang="en-US" sz="2800"/>
          </a:p>
          <a:p>
            <a:pPr marL="292100" indent="-292100">
              <a:lnSpc>
                <a:spcPct val="80000"/>
              </a:lnSpc>
            </a:pPr>
            <a:endParaRPr lang="en-US" altLang="en-US" sz="2800"/>
          </a:p>
          <a:p>
            <a:pPr marL="292100" indent="-292100">
              <a:lnSpc>
                <a:spcPct val="80000"/>
              </a:lnSpc>
            </a:pPr>
            <a:endParaRPr lang="en-US" altLang="en-US" sz="2000"/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	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	Analisis usaha karamba pembesaran ikan nila adalah sebagai berikut: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1.	Analisis laba/rugi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	Laba/rugi = Rp 54.000.000,00 –   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en-US" altLang="en-US"/>
              <a:t>			    Rp 22.599.000,00 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en-US" altLang="en-US"/>
              <a:t>		         = Rp 31.401.000,00</a:t>
            </a:r>
            <a:endParaRPr lang="fi-FI" altLang="en-US"/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	Usaha karamba pembesaran ikan nila dapat memberikan keuntungan bagi pembudidaya ikan sebesar </a:t>
            </a:r>
          </a:p>
          <a:p>
            <a:pPr marL="292100" indent="-292100">
              <a:lnSpc>
                <a:spcPct val="80000"/>
              </a:lnSpc>
              <a:buNone/>
            </a:pPr>
            <a:r>
              <a:rPr lang="fi-FI" altLang="en-US"/>
              <a:t>	Rp 31.401.000,-/tahun atau Rp</a:t>
            </a:r>
            <a:r>
              <a:rPr lang="sv-SE" altLang="en-US"/>
              <a:t> 2.616.750,-/bulan.</a:t>
            </a:r>
            <a:endParaRPr lang="en-US" altLang="en-US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86E1CF39-DC34-A11E-A58E-489389AB4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593726"/>
            <a:ext cx="77692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257300" indent="-12573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71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859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fi-FI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Tabel 1.3. Perhitungan penerimaan usaha karamba pembesaran ikan nila </a:t>
            </a:r>
            <a:endParaRPr lang="fi-FI" altLang="en-US" sz="2000"/>
          </a:p>
        </p:txBody>
      </p:sp>
      <p:graphicFrame>
        <p:nvGraphicFramePr>
          <p:cNvPr id="9267" name="Group 51">
            <a:extLst>
              <a:ext uri="{FF2B5EF4-FFF2-40B4-BE49-F238E27FC236}">
                <a16:creationId xmlns:a16="http://schemas.microsoft.com/office/drawing/2014/main" id="{8802327F-CED5-7274-00BE-64A4DDD010A0}"/>
              </a:ext>
            </a:extLst>
          </p:cNvPr>
          <p:cNvGraphicFramePr>
            <a:graphicFrameLocks noGrp="1"/>
          </p:cNvGraphicFramePr>
          <p:nvPr/>
        </p:nvGraphicFramePr>
        <p:xfrm>
          <a:off x="2057400" y="1219200"/>
          <a:ext cx="8153400" cy="1280160"/>
        </p:xfrm>
        <a:graphic>
          <a:graphicData uri="http://schemas.openxmlformats.org/drawingml/2006/table">
            <a:tbl>
              <a:tblPr/>
              <a:tblGrid>
                <a:gridCol w="2105025">
                  <a:extLst>
                    <a:ext uri="{9D8B030D-6E8A-4147-A177-3AD203B41FA5}">
                      <a16:colId xmlns:a16="http://schemas.microsoft.com/office/drawing/2014/main" val="3047371111"/>
                    </a:ext>
                  </a:extLst>
                </a:gridCol>
                <a:gridCol w="2062163">
                  <a:extLst>
                    <a:ext uri="{9D8B030D-6E8A-4147-A177-3AD203B41FA5}">
                      <a16:colId xmlns:a16="http://schemas.microsoft.com/office/drawing/2014/main" val="2399897374"/>
                    </a:ext>
                  </a:extLst>
                </a:gridCol>
                <a:gridCol w="1941512">
                  <a:extLst>
                    <a:ext uri="{9D8B030D-6E8A-4147-A177-3AD203B41FA5}">
                      <a16:colId xmlns:a16="http://schemas.microsoft.com/office/drawing/2014/main" val="2973497291"/>
                    </a:ext>
                  </a:extLst>
                </a:gridCol>
                <a:gridCol w="2044700">
                  <a:extLst>
                    <a:ext uri="{9D8B030D-6E8A-4147-A177-3AD203B41FA5}">
                      <a16:colId xmlns:a16="http://schemas.microsoft.com/office/drawing/2014/main" val="1004296807"/>
                    </a:ext>
                  </a:extLst>
                </a:gridCol>
              </a:tblGrid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Franklin Gothic Book" panose="020B05030201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 Produksi (kg)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Harga Satuan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Penerimaan per musim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Penerimaan per tahun (Rp)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823375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1.500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12,000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18,000,000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54,000,000 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42584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4BCB1-4920-0E91-5A27-E1061D72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6D0B-A52F-1B66-99E5-87A0BC217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  <a:p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pembiayaan</a:t>
            </a:r>
            <a:r>
              <a:rPr lang="en-US" dirty="0"/>
              <a:t> </a:t>
            </a:r>
            <a:r>
              <a:rPr lang="en-US" dirty="0" err="1"/>
              <a:t>usaha</a:t>
            </a:r>
            <a:endParaRPr lang="en-US" dirty="0"/>
          </a:p>
          <a:p>
            <a:r>
              <a:rPr lang="en-US" dirty="0" err="1"/>
              <a:t>Analisis</a:t>
            </a:r>
            <a:r>
              <a:rPr lang="en-US" dirty="0"/>
              <a:t> Usaha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2899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E796FA1-6D6D-5A34-8108-464C86DCB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685801"/>
            <a:ext cx="8229600" cy="54403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altLang="en-US"/>
              <a:t>2.	</a:t>
            </a:r>
            <a:r>
              <a:rPr lang="fi-FI" altLang="en-US" i="1"/>
              <a:t>Revenue cost ratio</a:t>
            </a:r>
            <a:r>
              <a:rPr lang="fi-FI" altLang="en-US"/>
              <a:t> (R/C)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fi-FI" altLang="en-US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fi-FI" altLang="en-US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altLang="en-US"/>
              <a:t>	Keuntungan relatif suatu usaha dalam satu tahun terhadap biaya yang dipakai dalam usaha ini: 2,39 &gt; 1, berarti usaha karamba pembesaran ikan nila menguntungkan dan layak untuk dilanjutkan.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altLang="en-US"/>
              <a:t>3.	</a:t>
            </a:r>
            <a:r>
              <a:rPr lang="fi-FI" altLang="en-US" i="1"/>
              <a:t>Payback period </a:t>
            </a:r>
            <a:r>
              <a:rPr lang="fi-FI" altLang="en-US"/>
              <a:t>(PP)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fi-FI" altLang="en-US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fi-FI" altLang="en-US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altLang="en-US"/>
              <a:t>	Waktu tingkat pengembalian investasi yang telah ditanam adalah 0,19 tahun atau sekitar 3 bulan (1 x musim tanam).</a:t>
            </a:r>
            <a:endParaRPr lang="en-US" alt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7C4C9958-90CA-2191-7DBF-3AC22C6A3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id="{828E9159-3059-F08C-BE54-39971D63CE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1295400"/>
          <a:ext cx="4267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900" imgH="419100" progId="Equation.3">
                  <p:embed/>
                </p:oleObj>
              </mc:Choice>
              <mc:Fallback>
                <p:oleObj name="Equation" r:id="rId2" imgW="2120900" imgH="419100" progId="Equation.3">
                  <p:embed/>
                  <p:pic>
                    <p:nvPicPr>
                      <p:cNvPr id="10244" name="Object 4">
                        <a:extLst>
                          <a:ext uri="{FF2B5EF4-FFF2-40B4-BE49-F238E27FC236}">
                            <a16:creationId xmlns:a16="http://schemas.microsoft.com/office/drawing/2014/main" id="{828E9159-3059-F08C-BE54-39971D63CE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295400"/>
                        <a:ext cx="42672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7">
            <a:extLst>
              <a:ext uri="{FF2B5EF4-FFF2-40B4-BE49-F238E27FC236}">
                <a16:creationId xmlns:a16="http://schemas.microsoft.com/office/drawing/2014/main" id="{A0A72E25-F4CF-0DD4-AB3B-1B85F3CFA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sp>
        <p:nvSpPr>
          <p:cNvPr id="10249" name="Rectangle 9">
            <a:extLst>
              <a:ext uri="{FF2B5EF4-FFF2-40B4-BE49-F238E27FC236}">
                <a16:creationId xmlns:a16="http://schemas.microsoft.com/office/drawing/2014/main" id="{D5CFE546-4220-19AC-4EFA-7C3498A8C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E5B0ABC7-7FFD-1AFF-A07E-71DFEE9C76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038600"/>
          <a:ext cx="5791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68600" imgH="393700" progId="Equation.3">
                  <p:embed/>
                </p:oleObj>
              </mc:Choice>
              <mc:Fallback>
                <p:oleObj name="Equation" r:id="rId4" imgW="2768600" imgH="393700" progId="Equation.3">
                  <p:embed/>
                  <p:pic>
                    <p:nvPicPr>
                      <p:cNvPr id="10248" name="Object 8">
                        <a:extLst>
                          <a:ext uri="{FF2B5EF4-FFF2-40B4-BE49-F238E27FC236}">
                            <a16:creationId xmlns:a16="http://schemas.microsoft.com/office/drawing/2014/main" id="{E5B0ABC7-7FFD-1AFF-A07E-71DFEE9C76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038600"/>
                        <a:ext cx="57912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4FCD3706-2D5A-12EE-E044-39F268453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762001"/>
            <a:ext cx="8229600" cy="53641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fi-FI" altLang="en-US"/>
              <a:t>4.	</a:t>
            </a:r>
            <a:r>
              <a:rPr lang="fi-FI" altLang="en-US" i="1"/>
              <a:t>Break event point </a:t>
            </a:r>
            <a:r>
              <a:rPr lang="fi-FI" altLang="en-US"/>
              <a:t>(BEP)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A18AC6CD-705B-5A5F-B937-0D97F171E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538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527081AF-8107-877C-67F3-D6AF1E2B90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1447800"/>
          <a:ext cx="7696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721100" imgH="584200" progId="Equation.3">
                  <p:embed/>
                </p:oleObj>
              </mc:Choice>
              <mc:Fallback>
                <p:oleObj name="Equation" r:id="rId2" imgW="3721100" imgH="584200" progId="Equation.3">
                  <p:embed/>
                  <p:pic>
                    <p:nvPicPr>
                      <p:cNvPr id="11268" name="Object 4">
                        <a:extLst>
                          <a:ext uri="{FF2B5EF4-FFF2-40B4-BE49-F238E27FC236}">
                            <a16:creationId xmlns:a16="http://schemas.microsoft.com/office/drawing/2014/main" id="{527081AF-8107-877C-67F3-D6AF1E2B90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447800"/>
                        <a:ext cx="76962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7">
            <a:extLst>
              <a:ext uri="{FF2B5EF4-FFF2-40B4-BE49-F238E27FC236}">
                <a16:creationId xmlns:a16="http://schemas.microsoft.com/office/drawing/2014/main" id="{6FF430D5-B25D-DE4F-E782-D12BD7832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538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B08D525F-C682-EA71-8B45-C4A1430512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895600"/>
          <a:ext cx="624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24200" imgH="584200" progId="Equation.3">
                  <p:embed/>
                </p:oleObj>
              </mc:Choice>
              <mc:Fallback>
                <p:oleObj name="Equation" r:id="rId4" imgW="3124200" imgH="584200" progId="Equation.3">
                  <p:embed/>
                  <p:pic>
                    <p:nvPicPr>
                      <p:cNvPr id="11270" name="Object 6">
                        <a:extLst>
                          <a:ext uri="{FF2B5EF4-FFF2-40B4-BE49-F238E27FC236}">
                            <a16:creationId xmlns:a16="http://schemas.microsoft.com/office/drawing/2014/main" id="{B08D525F-C682-EA71-8B45-C4A1430512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895600"/>
                        <a:ext cx="62484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6ECE754-31D4-ECC6-266F-4CE65AEC3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04826"/>
            <a:ext cx="8229600" cy="487363"/>
          </a:xfrm>
        </p:spPr>
        <p:txBody>
          <a:bodyPr/>
          <a:lstStyle/>
          <a:p>
            <a:pPr algn="l"/>
            <a:r>
              <a:rPr lang="fi-FI" altLang="en-US" sz="2400"/>
              <a:t>Contoh 2.  Analisis Usaha Perikanan </a:t>
            </a:r>
            <a:r>
              <a:rPr lang="fi-FI" altLang="en-US" sz="2400" i="1"/>
              <a:t>Mini Purse Seine</a:t>
            </a:r>
            <a:endParaRPr lang="en-US" altLang="en-US" sz="2400" i="1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DD760FF-6F53-6A10-0B47-BA538AEB58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 altLang="en-US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456F4AD7-2FC3-909B-925E-C6D361F4B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066801"/>
            <a:ext cx="7696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371600" indent="-1371600"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549400"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63700"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78000"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92300"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495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067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639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211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sv-SE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Tabel 2.1. Rincian biaya investasi usaha penangkapan dengan alat tangkap </a:t>
            </a:r>
            <a:r>
              <a:rPr lang="sv-SE" altLang="en-US" sz="2000" i="1">
                <a:latin typeface="Franklin Gothic Book" panose="020B0503020102020204" pitchFamily="34" charset="0"/>
                <a:cs typeface="Times New Roman" panose="02020603050405020304" pitchFamily="18" charset="0"/>
              </a:rPr>
              <a:t>mini purse seine</a:t>
            </a:r>
            <a:endParaRPr lang="sv-SE" altLang="en-US" sz="2000"/>
          </a:p>
        </p:txBody>
      </p:sp>
      <p:graphicFrame>
        <p:nvGraphicFramePr>
          <p:cNvPr id="12611" name="Group 323">
            <a:extLst>
              <a:ext uri="{FF2B5EF4-FFF2-40B4-BE49-F238E27FC236}">
                <a16:creationId xmlns:a16="http://schemas.microsoft.com/office/drawing/2014/main" id="{282C38CA-39D1-96A8-A05C-CC6C83563E3B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1905000"/>
          <a:ext cx="8534400" cy="31089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1644548038"/>
                    </a:ext>
                  </a:extLst>
                </a:gridCol>
                <a:gridCol w="1985963">
                  <a:extLst>
                    <a:ext uri="{9D8B030D-6E8A-4147-A177-3AD203B41FA5}">
                      <a16:colId xmlns:a16="http://schemas.microsoft.com/office/drawing/2014/main" val="104020415"/>
                    </a:ext>
                  </a:extLst>
                </a:gridCol>
                <a:gridCol w="874712">
                  <a:extLst>
                    <a:ext uri="{9D8B030D-6E8A-4147-A177-3AD203B41FA5}">
                      <a16:colId xmlns:a16="http://schemas.microsoft.com/office/drawing/2014/main" val="3534053816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75097665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934250703"/>
                    </a:ext>
                  </a:extLst>
                </a:gridCol>
                <a:gridCol w="1068388">
                  <a:extLst>
                    <a:ext uri="{9D8B030D-6E8A-4147-A177-3AD203B41FA5}">
                      <a16:colId xmlns:a16="http://schemas.microsoft.com/office/drawing/2014/main" val="197908822"/>
                    </a:ext>
                  </a:extLst>
                </a:gridCol>
                <a:gridCol w="1468437">
                  <a:extLst>
                    <a:ext uri="{9D8B030D-6E8A-4147-A177-3AD203B41FA5}">
                      <a16:colId xmlns:a16="http://schemas.microsoft.com/office/drawing/2014/main" val="2001477779"/>
                    </a:ext>
                  </a:extLst>
                </a:gridCol>
              </a:tblGrid>
              <a:tr h="428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Jenis Barang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Jlh Sat.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Harga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Umur Teknis (th)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Nilai Sisa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Penyusutan per Tahun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493788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Kapal/perahu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unit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50.000.000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3.333.333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108183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Mesin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unit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30.000.000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331848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Alat tangkap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unit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43.438.000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4.343.800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975200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Rumpon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unit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18.000.000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3.600.000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694346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Genset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unit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263853"/>
                  </a:ext>
                </a:extLst>
              </a:tr>
              <a:tr h="2603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142.438.000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14.477.133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9199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>
            <a:extLst>
              <a:ext uri="{FF2B5EF4-FFF2-40B4-BE49-F238E27FC236}">
                <a16:creationId xmlns:a16="http://schemas.microsoft.com/office/drawing/2014/main" id="{F4FE3F51-6204-C104-ACE1-975702F49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1" y="212726"/>
            <a:ext cx="79994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1257300" indent="-1257300"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663700"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78000"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92300"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06600"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638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210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782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540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  <a:tab pos="1206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sv-SE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Tabel 2.2. 	Rincian kebutuhan biaya operasional usaha penangkapan </a:t>
            </a:r>
          </a:p>
          <a:p>
            <a:pPr algn="just" eaLnBrk="1" hangingPunct="1"/>
            <a:r>
              <a:rPr lang="sv-SE" altLang="en-US" sz="2000">
                <a:latin typeface="Franklin Gothic Book" panose="020B0503020102020204" pitchFamily="34" charset="0"/>
                <a:cs typeface="Times New Roman" panose="02020603050405020304" pitchFamily="18" charset="0"/>
              </a:rPr>
              <a:t>		dengan alat tangkap </a:t>
            </a:r>
            <a:r>
              <a:rPr lang="sv-SE" altLang="en-US" sz="2000" i="1">
                <a:latin typeface="Franklin Gothic Book" panose="020B0503020102020204" pitchFamily="34" charset="0"/>
                <a:cs typeface="Times New Roman" panose="02020603050405020304" pitchFamily="18" charset="0"/>
              </a:rPr>
              <a:t>mini purse seine</a:t>
            </a:r>
            <a:endParaRPr lang="sv-SE" altLang="en-US" sz="2000"/>
          </a:p>
        </p:txBody>
      </p:sp>
      <p:graphicFrame>
        <p:nvGraphicFramePr>
          <p:cNvPr id="13714" name="Group 402">
            <a:extLst>
              <a:ext uri="{FF2B5EF4-FFF2-40B4-BE49-F238E27FC236}">
                <a16:creationId xmlns:a16="http://schemas.microsoft.com/office/drawing/2014/main" id="{A17EC436-D9E5-CC62-6BAB-E5BCA7CC1886}"/>
              </a:ext>
            </a:extLst>
          </p:cNvPr>
          <p:cNvGraphicFramePr>
            <a:graphicFrameLocks noGrp="1"/>
          </p:cNvGraphicFramePr>
          <p:nvPr/>
        </p:nvGraphicFramePr>
        <p:xfrm>
          <a:off x="2286000" y="914401"/>
          <a:ext cx="8096250" cy="5549265"/>
        </p:xfrm>
        <a:graphic>
          <a:graphicData uri="http://schemas.openxmlformats.org/drawingml/2006/table">
            <a:tbl>
              <a:tblPr/>
              <a:tblGrid>
                <a:gridCol w="2927350">
                  <a:extLst>
                    <a:ext uri="{9D8B030D-6E8A-4147-A177-3AD203B41FA5}">
                      <a16:colId xmlns:a16="http://schemas.microsoft.com/office/drawing/2014/main" val="1294612687"/>
                    </a:ext>
                  </a:extLst>
                </a:gridCol>
                <a:gridCol w="1122363">
                  <a:extLst>
                    <a:ext uri="{9D8B030D-6E8A-4147-A177-3AD203B41FA5}">
                      <a16:colId xmlns:a16="http://schemas.microsoft.com/office/drawing/2014/main" val="4183547251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404958474"/>
                    </a:ext>
                  </a:extLst>
                </a:gridCol>
                <a:gridCol w="674687">
                  <a:extLst>
                    <a:ext uri="{9D8B030D-6E8A-4147-A177-3AD203B41FA5}">
                      <a16:colId xmlns:a16="http://schemas.microsoft.com/office/drawing/2014/main" val="363805513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955953589"/>
                    </a:ext>
                  </a:extLst>
                </a:gridCol>
              </a:tblGrid>
              <a:tr h="428625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Biaya Tetap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Tahun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165353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Perawatan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12.320.000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118205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SIUP dan APPKD 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150.000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582465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Penyusutan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14.477.133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468435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Jumlah biaya tetap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26.947.133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980774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Biaya Variabel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Harga/unit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Trip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Tahun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96586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Bensin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13 liter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2.400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7.488.000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2563873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Solar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75 liter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2.100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37.800.000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924378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10 balok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7.000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16.800.000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812685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Minyak tanah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6 liter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1.200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1.728.000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12700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Daun kelapa untuk rumpon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25 ikat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700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420.000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774636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Perbekalan ABK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15 orang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5.000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18.000.000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27497"/>
                  </a:ext>
                </a:extLst>
              </a:tr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Upah ABK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15 orang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74.880.000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304713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Jumlah biaya variabel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157.116.000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996421"/>
                  </a:ext>
                </a:extLst>
              </a:tr>
              <a:tr h="2603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Total biaya operasional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6858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6858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6858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184.063.133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67190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0DEA32A0-672C-3E76-3115-AFDD45389C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685801"/>
            <a:ext cx="8229600" cy="5440363"/>
          </a:xfrm>
        </p:spPr>
        <p:txBody>
          <a:bodyPr/>
          <a:lstStyle/>
          <a:p>
            <a:pPr marL="406400" indent="-406400"/>
            <a:endParaRPr lang="en-US" altLang="en-US"/>
          </a:p>
          <a:p>
            <a:pPr marL="406400" indent="-406400"/>
            <a:endParaRPr lang="en-US" altLang="en-US"/>
          </a:p>
          <a:p>
            <a:pPr marL="406400" indent="-406400"/>
            <a:endParaRPr lang="en-US" altLang="en-US"/>
          </a:p>
          <a:p>
            <a:pPr marL="406400" indent="-406400">
              <a:buNone/>
            </a:pPr>
            <a:r>
              <a:rPr lang="fi-FI" altLang="en-US"/>
              <a:t>	</a:t>
            </a:r>
          </a:p>
          <a:p>
            <a:pPr marL="406400" indent="-406400">
              <a:buNone/>
            </a:pPr>
            <a:r>
              <a:rPr lang="fi-FI" altLang="en-US"/>
              <a:t>	Analisis usaha perikanan </a:t>
            </a:r>
            <a:r>
              <a:rPr lang="fi-FI" altLang="en-US" i="1"/>
              <a:t>mini purse seine:</a:t>
            </a:r>
            <a:r>
              <a:rPr lang="fi-FI" altLang="en-US"/>
              <a:t> </a:t>
            </a:r>
          </a:p>
          <a:p>
            <a:pPr marL="406400" indent="-406400">
              <a:buNone/>
            </a:pPr>
            <a:r>
              <a:rPr lang="fi-FI" altLang="en-US"/>
              <a:t>1.	Analisis laba/rugi</a:t>
            </a:r>
          </a:p>
          <a:p>
            <a:pPr marL="406400" indent="-406400">
              <a:buNone/>
            </a:pPr>
            <a:r>
              <a:rPr lang="fi-FI" altLang="en-US"/>
              <a:t>	Laba/rugi = Rp 187.200.000,00 – Rp 184.063</a:t>
            </a:r>
            <a:r>
              <a:rPr lang="en-US" altLang="en-US"/>
              <a:t>.133,00 = Rp 3.136.867,00</a:t>
            </a:r>
          </a:p>
          <a:p>
            <a:pPr marL="406400" indent="-406400">
              <a:buNone/>
            </a:pPr>
            <a:r>
              <a:rPr lang="fi-FI" altLang="en-US"/>
              <a:t>2.	</a:t>
            </a:r>
            <a:r>
              <a:rPr lang="fi-FI" altLang="en-US" i="1"/>
              <a:t>Revenue cost ratio</a:t>
            </a:r>
            <a:r>
              <a:rPr lang="fi-FI" altLang="en-US"/>
              <a:t> (R/C)</a:t>
            </a: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F820A61A-81E3-EE11-3832-19FE4C14F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609601"/>
            <a:ext cx="701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257300" indent="-12573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71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859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sv-SE" altLang="en-US" sz="2000">
                <a:cs typeface="Times New Roman" panose="02020603050405020304" pitchFamily="18" charset="0"/>
              </a:rPr>
              <a:t>Tabel 2.3.  </a:t>
            </a:r>
            <a:r>
              <a:rPr lang="fi-FI" altLang="en-US" sz="2000">
                <a:cs typeface="Times New Roman" panose="02020603050405020304" pitchFamily="18" charset="0"/>
              </a:rPr>
              <a:t>Rincian penerimaan usaha penangkapan dengan alat tangkap </a:t>
            </a:r>
            <a:r>
              <a:rPr lang="fi-FI" altLang="en-US" sz="2000" i="1">
                <a:cs typeface="Times New Roman" panose="02020603050405020304" pitchFamily="18" charset="0"/>
              </a:rPr>
              <a:t>mini purse seine</a:t>
            </a:r>
            <a:endParaRPr lang="fi-FI" altLang="en-US" sz="2000"/>
          </a:p>
        </p:txBody>
      </p:sp>
      <p:graphicFrame>
        <p:nvGraphicFramePr>
          <p:cNvPr id="15444" name="Group 84">
            <a:extLst>
              <a:ext uri="{FF2B5EF4-FFF2-40B4-BE49-F238E27FC236}">
                <a16:creationId xmlns:a16="http://schemas.microsoft.com/office/drawing/2014/main" id="{75F3BA9B-5526-0784-079C-7127006A7585}"/>
              </a:ext>
            </a:extLst>
          </p:cNvPr>
          <p:cNvGraphicFramePr>
            <a:graphicFrameLocks noGrp="1"/>
          </p:cNvGraphicFramePr>
          <p:nvPr/>
        </p:nvGraphicFramePr>
        <p:xfrm>
          <a:off x="2057400" y="1371600"/>
          <a:ext cx="7924800" cy="1371600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380896585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24684751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90008598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602262907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Penerimaan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Unit (Basket)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Harga/unit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 tahun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7383759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Hasil tangkapan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1.872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187.200.000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117678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Jumlah (Rp)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tabLst>
                          <a:tab pos="228600" algn="l"/>
                        </a:tabLst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tabLst>
                          <a:tab pos="228600" algn="l"/>
                        </a:tabLst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>
                          <a:tab pos="228600" algn="l"/>
                        </a:tabLst>
                      </a:pPr>
                      <a:r>
                        <a:rPr kumimoji="0" lang="sv-SE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187.200.000</a:t>
                      </a:r>
                      <a:endParaRPr kumimoji="0" lang="sv-SE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226329"/>
                  </a:ext>
                </a:extLst>
              </a:tr>
            </a:tbl>
          </a:graphicData>
        </a:graphic>
      </p:graphicFrame>
      <p:sp>
        <p:nvSpPr>
          <p:cNvPr id="15446" name="Rectangle 86">
            <a:extLst>
              <a:ext uri="{FF2B5EF4-FFF2-40B4-BE49-F238E27FC236}">
                <a16:creationId xmlns:a16="http://schemas.microsoft.com/office/drawing/2014/main" id="{D52D18CC-E906-64A9-3FC8-3EBE05583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5445" name="Object 85">
            <a:extLst>
              <a:ext uri="{FF2B5EF4-FFF2-40B4-BE49-F238E27FC236}">
                <a16:creationId xmlns:a16="http://schemas.microsoft.com/office/drawing/2014/main" id="{3D9E9540-F53C-72DF-89E0-6B6F26E5CE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550655"/>
              </p:ext>
            </p:extLst>
          </p:nvPr>
        </p:nvGraphicFramePr>
        <p:xfrm>
          <a:off x="2514600" y="5257800"/>
          <a:ext cx="5029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09800" imgH="419100" progId="Equation.3">
                  <p:embed/>
                </p:oleObj>
              </mc:Choice>
              <mc:Fallback>
                <p:oleObj name="Equation" r:id="rId2" imgW="2209800" imgH="419100" progId="Equation.3">
                  <p:embed/>
                  <p:pic>
                    <p:nvPicPr>
                      <p:cNvPr id="15445" name="Object 85">
                        <a:extLst>
                          <a:ext uri="{FF2B5EF4-FFF2-40B4-BE49-F238E27FC236}">
                            <a16:creationId xmlns:a16="http://schemas.microsoft.com/office/drawing/2014/main" id="{3D9E9540-F53C-72DF-89E0-6B6F26E5CE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257800"/>
                        <a:ext cx="502920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667ACAC5-22E0-75E4-A04A-CB15FF66A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762001"/>
            <a:ext cx="8229600" cy="53641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fi-FI" altLang="en-US"/>
              <a:t>3.	</a:t>
            </a:r>
            <a:r>
              <a:rPr lang="fi-FI" altLang="en-US" i="1"/>
              <a:t>Payback period </a:t>
            </a:r>
            <a:r>
              <a:rPr lang="fi-FI" altLang="en-US"/>
              <a:t>(PP)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r>
              <a:rPr lang="fi-FI" altLang="en-US"/>
              <a:t>4.	</a:t>
            </a:r>
            <a:r>
              <a:rPr lang="fi-FI" altLang="en-US" i="1"/>
              <a:t>Break event point </a:t>
            </a:r>
            <a:r>
              <a:rPr lang="fi-FI" altLang="en-US"/>
              <a:t>(BEP)</a:t>
            </a:r>
            <a:endParaRPr lang="en-US" altLang="en-US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F47FF0AD-D796-2D70-4961-C1C57A484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61D9525A-868E-BF35-E87D-0FFE762B93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5083495"/>
              </p:ext>
            </p:extLst>
          </p:nvPr>
        </p:nvGraphicFramePr>
        <p:xfrm>
          <a:off x="2438400" y="1447800"/>
          <a:ext cx="6019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22600" imgH="393700" progId="Equation.3">
                  <p:embed/>
                </p:oleObj>
              </mc:Choice>
              <mc:Fallback>
                <p:oleObj name="Equation" r:id="rId2" imgW="3022600" imgH="393700" progId="Equation.3">
                  <p:embed/>
                  <p:pic>
                    <p:nvPicPr>
                      <p:cNvPr id="16388" name="Object 4">
                        <a:extLst>
                          <a:ext uri="{FF2B5EF4-FFF2-40B4-BE49-F238E27FC236}">
                            <a16:creationId xmlns:a16="http://schemas.microsoft.com/office/drawing/2014/main" id="{61D9525A-868E-BF35-E87D-0FFE762B93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447800"/>
                        <a:ext cx="6019800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7">
            <a:extLst>
              <a:ext uri="{FF2B5EF4-FFF2-40B4-BE49-F238E27FC236}">
                <a16:creationId xmlns:a16="http://schemas.microsoft.com/office/drawing/2014/main" id="{F2F9BACA-15EE-59FA-B3F1-B6E8848C2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63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6390" name="Object 6">
            <a:extLst>
              <a:ext uri="{FF2B5EF4-FFF2-40B4-BE49-F238E27FC236}">
                <a16:creationId xmlns:a16="http://schemas.microsoft.com/office/drawing/2014/main" id="{5058C6A7-C563-F79A-E4A4-A95C4C0B1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875413"/>
              </p:ext>
            </p:extLst>
          </p:nvPr>
        </p:nvGraphicFramePr>
        <p:xfrm>
          <a:off x="2209800" y="3200400"/>
          <a:ext cx="8001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279900" imgH="558800" progId="Equation.3">
                  <p:embed/>
                </p:oleObj>
              </mc:Choice>
              <mc:Fallback>
                <p:oleObj name="Equation" r:id="rId4" imgW="4279900" imgH="558800" progId="Equation.3">
                  <p:embed/>
                  <p:pic>
                    <p:nvPicPr>
                      <p:cNvPr id="16390" name="Object 6">
                        <a:extLst>
                          <a:ext uri="{FF2B5EF4-FFF2-40B4-BE49-F238E27FC236}">
                            <a16:creationId xmlns:a16="http://schemas.microsoft.com/office/drawing/2014/main" id="{5058C6A7-C563-F79A-E4A4-A95C4C0B17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200400"/>
                        <a:ext cx="8001000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9">
            <a:extLst>
              <a:ext uri="{FF2B5EF4-FFF2-40B4-BE49-F238E27FC236}">
                <a16:creationId xmlns:a16="http://schemas.microsoft.com/office/drawing/2014/main" id="{AA619163-BA34-D13A-9459-5397CBB4D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538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13C2F0A4-86B3-261D-1D10-B10994EA1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2273398"/>
              </p:ext>
            </p:extLst>
          </p:nvPr>
        </p:nvGraphicFramePr>
        <p:xfrm>
          <a:off x="2181069" y="4648200"/>
          <a:ext cx="7086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102100" imgH="584200" progId="Equation.3">
                  <p:embed/>
                </p:oleObj>
              </mc:Choice>
              <mc:Fallback>
                <p:oleObj name="Equation" r:id="rId6" imgW="4102100" imgH="584200" progId="Equation.3">
                  <p:embed/>
                  <p:pic>
                    <p:nvPicPr>
                      <p:cNvPr id="16392" name="Object 8">
                        <a:extLst>
                          <a:ext uri="{FF2B5EF4-FFF2-40B4-BE49-F238E27FC236}">
                            <a16:creationId xmlns:a16="http://schemas.microsoft.com/office/drawing/2014/main" id="{13C2F0A4-86B3-261D-1D10-B10994EA13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069" y="4648200"/>
                        <a:ext cx="7086600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113B-569F-ABDB-F360-0C4A4A506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CE024-5ED6-A79F-7818-CD0B3E932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Neraca</a:t>
            </a:r>
            <a:endParaRPr lang="en-US" dirty="0"/>
          </a:p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/</a:t>
            </a:r>
            <a:r>
              <a:rPr lang="en-US" dirty="0" err="1"/>
              <a:t>Rugi</a:t>
            </a:r>
            <a:endParaRPr lang="en-US" dirty="0"/>
          </a:p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Modal</a:t>
            </a:r>
          </a:p>
        </p:txBody>
      </p:sp>
    </p:spTree>
    <p:extLst>
      <p:ext uri="{BB962C8B-B14F-4D97-AF65-F5344CB8AC3E}">
        <p14:creationId xmlns:p14="http://schemas.microsoft.com/office/powerpoint/2010/main" val="36120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4DE6A-2BCB-178E-7703-AAA29F66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Neraca</a:t>
            </a:r>
            <a:endParaRPr lang="en-ID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F9E0716F-5484-3B9F-9AFF-A7F213B1A0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5243313"/>
              </p:ext>
            </p:extLst>
          </p:nvPr>
        </p:nvGraphicFramePr>
        <p:xfrm>
          <a:off x="2363449" y="2623279"/>
          <a:ext cx="8001000" cy="30480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AKTIVA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PASIVA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Kas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Utang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dagang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Piutang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Utang Lembaga Keuangan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Sedian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Peralatan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Modal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Kendaraan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 Aktiva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Pasiva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757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5A31-45F5-C54E-B472-A19554D7E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F3DB4F1D-6E1F-AD22-8805-CC29C896A4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200012"/>
              </p:ext>
            </p:extLst>
          </p:nvPr>
        </p:nvGraphicFramePr>
        <p:xfrm>
          <a:off x="3172918" y="1237938"/>
          <a:ext cx="5562600" cy="4870450"/>
        </p:xfrm>
        <a:graphic>
          <a:graphicData uri="http://schemas.openxmlformats.org/drawingml/2006/table">
            <a:tbl>
              <a:tblPr/>
              <a:tblGrid>
                <a:gridCol w="43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Penjualan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Harga Pokok Produksi (-)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Sediaan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awal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(+)</a:t>
                      </a:r>
                    </a:p>
                  </a:txBody>
                  <a:tcPr marL="17145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Pembelian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(+)</a:t>
                      </a:r>
                    </a:p>
                  </a:txBody>
                  <a:tcPr marL="17145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Biaya tenaga kerja langsung (+)</a:t>
                      </a:r>
                    </a:p>
                  </a:txBody>
                  <a:tcPr marL="17145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Sediaan akhir (-)</a:t>
                      </a:r>
                    </a:p>
                  </a:txBody>
                  <a:tcPr marL="17145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Laba Kotor (Gross Profit)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Biaya penjualan dan administrasi (-)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Operating profit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Beban Bunga (-)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Laba Sebelum Pajak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Pajak (-)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Laba Bersih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xxx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612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C6F68-7B94-CE8F-9DF5-164804C11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Lapran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Modal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02FAED-3FC3-8519-D5EF-DAB7EF5909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567370"/>
              </p:ext>
            </p:extLst>
          </p:nvPr>
        </p:nvGraphicFramePr>
        <p:xfrm>
          <a:off x="1295400" y="2557463"/>
          <a:ext cx="9601197" cy="18288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3200399">
                  <a:extLst>
                    <a:ext uri="{9D8B030D-6E8A-4147-A177-3AD203B41FA5}">
                      <a16:colId xmlns:a16="http://schemas.microsoft.com/office/drawing/2014/main" val="1485806628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658599564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1570770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Modal Awal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/>
                        <a:t>Xxx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40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Prive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/>
                        <a:t>Xxx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892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Laba</a:t>
                      </a:r>
                      <a:r>
                        <a:rPr lang="en-US" sz="2400" dirty="0"/>
                        <a:t>/</a:t>
                      </a:r>
                      <a:r>
                        <a:rPr lang="en-US" sz="2400" dirty="0" err="1"/>
                        <a:t>Rugi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/>
                        <a:t>Xxx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7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Modal Akhir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/>
                        <a:t>Xxx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19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52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243-F7A8-8103-8D08-9787E1B8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E34FD-77C4-071F-A8A8-018306D26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 Usaha</a:t>
            </a:r>
          </a:p>
          <a:p>
            <a:pPr lvl="1"/>
            <a:r>
              <a:rPr lang="en-US" dirty="0" err="1"/>
              <a:t>Keuntungan</a:t>
            </a:r>
            <a:endParaRPr lang="en-US" dirty="0"/>
          </a:p>
          <a:p>
            <a:pPr lvl="1"/>
            <a:r>
              <a:rPr lang="en-US" dirty="0"/>
              <a:t>RCR</a:t>
            </a:r>
          </a:p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 </a:t>
            </a:r>
            <a:r>
              <a:rPr lang="en-US" dirty="0" err="1"/>
              <a:t>Investasi</a:t>
            </a:r>
            <a:endParaRPr lang="en-US" dirty="0"/>
          </a:p>
          <a:p>
            <a:pPr lvl="1"/>
            <a:r>
              <a:rPr lang="en-US" dirty="0"/>
              <a:t>NPV</a:t>
            </a:r>
          </a:p>
          <a:p>
            <a:pPr lvl="1"/>
            <a:r>
              <a:rPr lang="en-US" dirty="0"/>
              <a:t>IRR</a:t>
            </a:r>
          </a:p>
          <a:p>
            <a:pPr lvl="1"/>
            <a:r>
              <a:rPr lang="en-US" dirty="0"/>
              <a:t>BCR</a:t>
            </a:r>
          </a:p>
          <a:p>
            <a:pPr lvl="1"/>
            <a:r>
              <a:rPr lang="en-US" dirty="0"/>
              <a:t>PP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3169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E7C97-22EC-5177-803C-8646EF238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F40A2-C66E-70C2-326E-CEAC2E14A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Modal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Besaran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uang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usaha</a:t>
            </a:r>
            <a:endParaRPr lang="en-US" dirty="0"/>
          </a:p>
          <a:p>
            <a:r>
              <a:rPr lang="en-US" dirty="0" err="1"/>
              <a:t>Hutang</a:t>
            </a:r>
            <a:r>
              <a:rPr lang="en-US" dirty="0"/>
              <a:t>	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yang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kewajiban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77898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D03EB-B1FA-B983-DBF3-1F501BD8B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17062-1C01-3494-B37E-8DA12F496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Siklus</a:t>
            </a:r>
            <a:r>
              <a:rPr lang="en-US" dirty="0"/>
              <a:t> Kas</a:t>
            </a:r>
          </a:p>
          <a:p>
            <a:r>
              <a:rPr lang="en-US" dirty="0" err="1"/>
              <a:t>Manajemen</a:t>
            </a:r>
            <a:r>
              <a:rPr lang="en-US" dirty="0"/>
              <a:t> Kas</a:t>
            </a:r>
          </a:p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Persediaan</a:t>
            </a:r>
            <a:endParaRPr lang="en-US" dirty="0"/>
          </a:p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dirty="0"/>
          </a:p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Hutang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65366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1220</Words>
  <Application>Microsoft Office PowerPoint</Application>
  <PresentationFormat>Widescreen</PresentationFormat>
  <Paragraphs>401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Franklin Gothic Book</vt:lpstr>
      <vt:lpstr>Garamond</vt:lpstr>
      <vt:lpstr>Times New Roman</vt:lpstr>
      <vt:lpstr>Verdana</vt:lpstr>
      <vt:lpstr>Wingdings</vt:lpstr>
      <vt:lpstr>Organic</vt:lpstr>
      <vt:lpstr>Microsoft Equation 3.0</vt:lpstr>
      <vt:lpstr>Manajemen Keuangan dan Pembiayaan Usaha</vt:lpstr>
      <vt:lpstr>Tujuan Pembelajaran</vt:lpstr>
      <vt:lpstr>Laporan Keuangan</vt:lpstr>
      <vt:lpstr>Neraca</vt:lpstr>
      <vt:lpstr>PowerPoint Presentation</vt:lpstr>
      <vt:lpstr>Lapran Perubahan Modal</vt:lpstr>
      <vt:lpstr>Ukuran Kelayakan Usaha</vt:lpstr>
      <vt:lpstr>Manajemen Keuangan</vt:lpstr>
      <vt:lpstr>Pengelolaan Keuangan</vt:lpstr>
      <vt:lpstr>Sumber-Sumber Pembiayaan Usaha</vt:lpstr>
      <vt:lpstr>Jenis-Jenis Hutang</vt:lpstr>
      <vt:lpstr>Jenis-Jenis Hutang</vt:lpstr>
      <vt:lpstr>ANALISIS USAHA </vt:lpstr>
      <vt:lpstr>METODE ANALISIS USAHA SEDERHANA </vt:lpstr>
      <vt:lpstr>PowerPoint Presentation</vt:lpstr>
      <vt:lpstr>PowerPoint Presentation</vt:lpstr>
      <vt:lpstr>Contoh 1: Analisis Usaha Karamba Pembesaran Ikan Nila</vt:lpstr>
      <vt:lpstr>PowerPoint Presentation</vt:lpstr>
      <vt:lpstr>PowerPoint Presentation</vt:lpstr>
      <vt:lpstr>PowerPoint Presentation</vt:lpstr>
      <vt:lpstr>PowerPoint Presentation</vt:lpstr>
      <vt:lpstr>Contoh 2.  Analisis Usaha Perikanan Mini Purse Seine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muhammad adnan zain</dc:creator>
  <cp:lastModifiedBy>muhammad adnan zain</cp:lastModifiedBy>
  <cp:revision>7</cp:revision>
  <dcterms:created xsi:type="dcterms:W3CDTF">2024-05-27T03:47:02Z</dcterms:created>
  <dcterms:modified xsi:type="dcterms:W3CDTF">2024-06-22T05:33:04Z</dcterms:modified>
</cp:coreProperties>
</file>